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5695" autoAdjust="0"/>
  </p:normalViewPr>
  <p:slideViewPr>
    <p:cSldViewPr snapToGrid="0">
      <p:cViewPr varScale="1">
        <p:scale>
          <a:sx n="70" d="100"/>
          <a:sy n="70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4D4E-DB28-45B1-90C6-1FE857756057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EC1F-6C5B-41FA-8484-226FBB926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100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1EC1F-6C5B-41FA-8484-226FBB9260B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02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1EC1F-6C5B-41FA-8484-226FBB9260B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490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1EC1F-6C5B-41FA-8484-226FBB9260B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22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8B2B7-ED40-A397-0F1E-8A63EAB60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598E99-2F85-00F9-DF32-78095A1AF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B0D1C0-606C-5C8C-0D74-BA596E88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BB508E-E8D5-1D27-DA82-5B298BC4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00E4B9-21DC-24B0-3E3D-19AD7514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78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117E3-6A5A-EB59-AAD6-9DA36A03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F73EA28-5992-71C9-31A9-34C21C5CC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13BC54-5B31-4722-4B28-469AA592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355AE9-705D-C0B4-5CCB-6050B813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CEE1EE-8E99-9D4F-3BF8-C64EAA9D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993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6D2F1D9-B98F-8593-86E1-26AE0AF4E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FF32072-7D43-0CA1-03B4-2C388F10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7F7734-0F25-94E0-CBC8-6903E8A0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E3FC11-954C-2C4A-5C78-407E0180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7ABBB1-22FA-5431-91DF-4590190B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532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5D8B2-9B72-8F19-3E81-723924B7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14A82A-7C3C-D6F0-4627-48FDB724F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C61312-08E2-0243-BDAE-C3C527A7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025E7F-0790-7CAE-7D11-34366F52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460F39A-6B64-D095-E1B3-5C538694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500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2FB40-282A-CF55-509D-70D4CB88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73E04B-4661-CBD2-E67D-75A588332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4C2C40-0F37-0F66-4C7B-106002A0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35299F-663B-3D73-7556-85A4A36B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DAB6F1-6F88-FBB1-A382-F241513D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13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6A60F-9711-8214-3015-24DCBEA8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077DA7-5ABD-2E8A-711F-AB7A33BD0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D2CBEC-FD57-C232-A07C-F138DAF96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32483C-C410-7228-7B9D-C8CE8B3D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79BDB1-F2C1-B340-ADB1-30F5C9F7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BCD2FC3-5270-750A-5F87-BFD7D076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57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1E49F-2064-FD34-FD16-81C58BBF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DE3F5B-5193-CBBD-BB3A-CFE39F77C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B6E4946-EC7C-5DED-B822-D39A00E59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550F5E4-913A-7611-DE90-CCD67EC45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342D6DE-49CE-F4ED-62AC-0CBD0B8F9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8BFE30-DBEE-F7F9-EB89-723CC9FB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F251B4D-8567-0082-DDC4-E392CA2A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27F0510-304A-DE0E-0D43-AB70AF64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288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B35D3-99CB-0BDC-D6A6-12C79EE8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9406D4E-64F1-5025-B86E-0F1DEE79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44046AB-4A11-2FE4-8E4A-E7EA9D5B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7B43AD0-A4B2-4148-B69A-4DD9ED78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940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2B0AA85-31B0-C70C-E428-FCC843A9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A5C829A-F51B-ACE2-74E2-6DCFAA3C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AB60D5-648E-2A15-D922-CAEB977C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982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B74AB-A6B8-BE01-8588-DFAEFE31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598EE6-4B0E-C8B7-1418-DA7A6D32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19CD116-2638-DEF5-3F12-F861603C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749B22-B54B-6F52-1D00-2C971DDC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2FA83CC-F6D6-5DDA-789E-7DA9A4C3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FAE5E4-F905-F50D-B28A-8F1A372D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7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B5C81-39F1-D187-E91B-341EEA82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32E2C30-B453-60D0-0B56-6883E41C7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1E519F-52E2-B6D0-4BEC-5FF670DDC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3F8E45F-0E0E-49C7-3FB2-47F0BCC9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6A9F674-7DAB-EB78-9E17-67D8E785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04A470C-BB83-F3E0-4715-4240576A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6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B6A592-2E7A-67E9-CC99-FFB3FEEA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238BBE-7D41-6750-1B64-BD4063D3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94348F-6A27-5690-CDE6-92B6EAC8F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76E0-0556-4890-ABBC-C32C7CFB06E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010CAF-7D7A-A74B-CC30-64821EF32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1CD701-6F81-0609-9339-0E678AA72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C6C0-9A5C-4D61-9228-E36833BD5A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245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jernetræner: Hukommelse - Dag 2 | illvid.dk">
            <a:extLst>
              <a:ext uri="{FF2B5EF4-FFF2-40B4-BE49-F238E27FC236}">
                <a16:creationId xmlns:a16="http://schemas.microsoft.com/office/drawing/2014/main" id="{D0B05CE3-DFC3-912C-5AF8-DF0F97D4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8" b="915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53864D-972B-48A6-7B9D-B9F556B27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2600"/>
            <a:ext cx="9144000" cy="2564194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Hukommelsen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69242CB-C7B4-D00B-AE88-F31885785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6428"/>
            <a:ext cx="9144000" cy="2144485"/>
          </a:xfrm>
        </p:spPr>
        <p:txBody>
          <a:bodyPr>
            <a:normAutofit/>
          </a:bodyPr>
          <a:lstStyle/>
          <a:p>
            <a:r>
              <a:rPr lang="da-DK" sz="1800" dirty="0">
                <a:solidFill>
                  <a:srgbClr val="FFFFFF"/>
                </a:solidFill>
              </a:rPr>
              <a:t>- Hukommelse og vigtigheden heraf</a:t>
            </a:r>
          </a:p>
          <a:p>
            <a:r>
              <a:rPr lang="da-DK" sz="1800" dirty="0">
                <a:solidFill>
                  <a:srgbClr val="FFFFFF"/>
                </a:solidFill>
              </a:rPr>
              <a:t>- Hukommelsessystemet</a:t>
            </a:r>
          </a:p>
          <a:p>
            <a:r>
              <a:rPr lang="da-DK" sz="1800" dirty="0">
                <a:solidFill>
                  <a:srgbClr val="FFFFFF"/>
                </a:solidFill>
              </a:rPr>
              <a:t>- Gruppearbejde: Hukommelsessystemet</a:t>
            </a:r>
          </a:p>
          <a:p>
            <a:r>
              <a:rPr lang="da-DK" sz="1800" dirty="0">
                <a:solidFill>
                  <a:srgbClr val="FFFFFF"/>
                </a:solidFill>
              </a:rPr>
              <a:t>Slutningen af timen: Præsentationer af hukommelsessystemet</a:t>
            </a:r>
          </a:p>
        </p:txBody>
      </p:sp>
    </p:spTree>
    <p:extLst>
      <p:ext uri="{BB962C8B-B14F-4D97-AF65-F5344CB8AC3E}">
        <p14:creationId xmlns:p14="http://schemas.microsoft.com/office/powerpoint/2010/main" val="2305940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34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5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Tankeboble. Gratis download. | Creazilla">
            <a:extLst>
              <a:ext uri="{FF2B5EF4-FFF2-40B4-BE49-F238E27FC236}">
                <a16:creationId xmlns:a16="http://schemas.microsoft.com/office/drawing/2014/main" id="{A9AD73D1-3FCA-BEEF-4A97-8D7CBC8B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5" y="2732649"/>
            <a:ext cx="5270026" cy="28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97FB7B9-6C6D-4767-AEB8-FB4B6B9A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r>
              <a:rPr lang="da-DK" sz="4800" b="1" dirty="0">
                <a:solidFill>
                  <a:schemeClr val="bg1"/>
                </a:solidFill>
              </a:rPr>
              <a:t>Hukommelse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F726CB-0AA9-49B2-BE30-1C7C606E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159" y="674914"/>
            <a:ext cx="5516276" cy="58782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200" dirty="0">
                <a:solidFill>
                  <a:schemeClr val="bg1"/>
                </a:solidFill>
              </a:rPr>
              <a:t>Hukommelse er vigtigt fordi;</a:t>
            </a:r>
          </a:p>
          <a:p>
            <a:pPr marL="0" indent="0">
              <a:buNone/>
            </a:pPr>
            <a:endParaRPr lang="da-DK" sz="22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da-DK" sz="2200" dirty="0">
                <a:solidFill>
                  <a:schemeClr val="bg1"/>
                </a:solidFill>
              </a:rPr>
              <a:t>Vores identitet er knyttet til at vi kan huske, hvem vi er</a:t>
            </a:r>
          </a:p>
          <a:p>
            <a:pPr>
              <a:buFontTx/>
              <a:buChar char="-"/>
            </a:pPr>
            <a:r>
              <a:rPr lang="da-DK" sz="2200" dirty="0">
                <a:solidFill>
                  <a:schemeClr val="bg1"/>
                </a:solidFill>
              </a:rPr>
              <a:t>At huske ord og grammatiske regler er afgørende for kommunikation</a:t>
            </a:r>
          </a:p>
          <a:p>
            <a:pPr>
              <a:buFontTx/>
              <a:buChar char="-"/>
            </a:pPr>
            <a:r>
              <a:rPr lang="da-DK" sz="2200" dirty="0">
                <a:solidFill>
                  <a:schemeClr val="bg1"/>
                </a:solidFill>
              </a:rPr>
              <a:t>Faktuel viden er vigtig for, at vi kan begå os </a:t>
            </a:r>
          </a:p>
          <a:p>
            <a:pPr>
              <a:buFontTx/>
              <a:buChar char="-"/>
            </a:pPr>
            <a:r>
              <a:rPr lang="da-DK" sz="2200" dirty="0">
                <a:solidFill>
                  <a:schemeClr val="bg1"/>
                </a:solidFill>
              </a:rPr>
              <a:t>Central i forhold til at bevare læring af nye evner </a:t>
            </a:r>
          </a:p>
          <a:p>
            <a:pPr>
              <a:buFontTx/>
              <a:buChar char="-"/>
            </a:pPr>
            <a:endParaRPr lang="da-DK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200" dirty="0">
                <a:solidFill>
                  <a:schemeClr val="bg1"/>
                </a:solidFill>
              </a:rPr>
              <a:t>Hukommelsen bygger på rekonstruktioner snarere end nøjagtige kopier af situationer – Derfor kan vi måske ikke altid stole på vores hukommelse</a:t>
            </a:r>
          </a:p>
        </p:txBody>
      </p:sp>
    </p:spTree>
    <p:extLst>
      <p:ext uri="{BB962C8B-B14F-4D97-AF65-F5344CB8AC3E}">
        <p14:creationId xmlns:p14="http://schemas.microsoft.com/office/powerpoint/2010/main" val="209453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66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BD2BC8-5312-43CD-BD09-632BC2B2E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9196825B-A5B1-48DD-BF2B-D274B6BED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9FCAA4BB-F19C-4E2A-B239-C333A83BE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ladsholder til indhold 4" descr="Et billede, der indeholder tekst, skærmbillede, Font/skrifttype, linje/række&#10;&#10;Automatisk genereret beskrivelse">
            <a:extLst>
              <a:ext uri="{FF2B5EF4-FFF2-40B4-BE49-F238E27FC236}">
                <a16:creationId xmlns:a16="http://schemas.microsoft.com/office/drawing/2014/main" id="{7BB24213-2071-2535-90F1-D029C2447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7" y="2533621"/>
            <a:ext cx="7052497" cy="2380216"/>
          </a:xfrm>
          <a:prstGeom prst="rect">
            <a:avLst/>
          </a:prstGeom>
        </p:spPr>
      </p:pic>
      <p:pic>
        <p:nvPicPr>
          <p:cNvPr id="7" name="Billede 6" descr="Et billede, der indeholder tekst, skærmbillede, Font/skrifttype, linje/række&#10;&#10;Automatisk genereret beskrivelse">
            <a:extLst>
              <a:ext uri="{FF2B5EF4-FFF2-40B4-BE49-F238E27FC236}">
                <a16:creationId xmlns:a16="http://schemas.microsoft.com/office/drawing/2014/main" id="{1D1FE5DF-A4AC-1FE4-F3A1-D04E0A585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58" y="1569736"/>
            <a:ext cx="4023695" cy="37185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F3E4689-AB2F-88B2-46E8-6233C441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7" y="578998"/>
            <a:ext cx="5306293" cy="15328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Hukommelsen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424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065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6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 descr="HERLITZ(R) Skrive-/tegneredskaber - Lidl — Danmark - Specials archive">
            <a:extLst>
              <a:ext uri="{FF2B5EF4-FFF2-40B4-BE49-F238E27FC236}">
                <a16:creationId xmlns:a16="http://schemas.microsoft.com/office/drawing/2014/main" id="{318F2420-3F1C-A542-6FC4-63A3B8295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3"/>
          <a:stretch/>
        </p:blipFill>
        <p:spPr bwMode="auto">
          <a:xfrm>
            <a:off x="786385" y="2197387"/>
            <a:ext cx="3914974" cy="390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E2BA312-F6B9-B9F1-8D14-E5ACE742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r>
              <a:rPr lang="da-DK" sz="4800" b="1">
                <a:solidFill>
                  <a:schemeClr val="bg1"/>
                </a:solidFill>
              </a:rPr>
              <a:t>Gruppearbejde: Hukommelsessystemet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A6870C-17D4-D3B5-5FB9-0F3B05C1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1" y="1589314"/>
            <a:ext cx="5690614" cy="4511235"/>
          </a:xfrm>
        </p:spPr>
        <p:txBody>
          <a:bodyPr anchor="ctr">
            <a:normAutofit/>
          </a:bodyPr>
          <a:lstStyle/>
          <a:p>
            <a:endParaRPr lang="da-DK" sz="2400" dirty="0">
              <a:solidFill>
                <a:schemeClr val="bg1"/>
              </a:solidFill>
            </a:endParaRPr>
          </a:p>
          <a:p>
            <a:r>
              <a:rPr lang="da-DK" sz="2400" dirty="0">
                <a:solidFill>
                  <a:schemeClr val="bg1"/>
                </a:solidFill>
              </a:rPr>
              <a:t>I skal nu præsentere hver sin respektive del af hukommelsessystemet </a:t>
            </a:r>
          </a:p>
          <a:p>
            <a:r>
              <a:rPr lang="da-DK" sz="2400" dirty="0">
                <a:solidFill>
                  <a:schemeClr val="bg1"/>
                </a:solidFill>
              </a:rPr>
              <a:t>Brug de relevante afsnit, der ligger under timens præsentation som hjælp</a:t>
            </a:r>
          </a:p>
          <a:p>
            <a:r>
              <a:rPr lang="da-DK" sz="2400" dirty="0">
                <a:solidFill>
                  <a:schemeClr val="bg1"/>
                </a:solidFill>
              </a:rPr>
              <a:t>I skal lave en PowerPoint-præsentation, hvor I fortæller om de væsentlige ting ved jeres tildelte hukommelsessystem.</a:t>
            </a:r>
          </a:p>
          <a:p>
            <a:pPr lvl="1"/>
            <a:r>
              <a:rPr lang="da-DK" sz="2200" dirty="0">
                <a:solidFill>
                  <a:schemeClr val="bg1"/>
                </a:solidFill>
              </a:rPr>
              <a:t>Brug eksempler for at fremme forståelsen!</a:t>
            </a:r>
          </a:p>
        </p:txBody>
      </p:sp>
    </p:spTree>
    <p:extLst>
      <p:ext uri="{BB962C8B-B14F-4D97-AF65-F5344CB8AC3E}">
        <p14:creationId xmlns:p14="http://schemas.microsoft.com/office/powerpoint/2010/main" val="139567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2" descr="Tankeboble. Gratis download. | Creazilla">
            <a:extLst>
              <a:ext uri="{FF2B5EF4-FFF2-40B4-BE49-F238E27FC236}">
                <a16:creationId xmlns:a16="http://schemas.microsoft.com/office/drawing/2014/main" id="{92409C17-BB8D-E78F-24C2-B019DA608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5" y="2732649"/>
            <a:ext cx="5270026" cy="28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852B11F-E1A8-94A1-2AF4-029DEED3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r>
              <a:rPr lang="da-DK" sz="4800" b="1">
                <a:solidFill>
                  <a:schemeClr val="bg1"/>
                </a:solidFill>
              </a:rPr>
              <a:t>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3B48BC-92C2-4BAF-BE4F-A0176584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780" y="849086"/>
            <a:ext cx="5718947" cy="525146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da-DK" sz="2200" dirty="0">
                <a:solidFill>
                  <a:schemeClr val="bg1"/>
                </a:solidFill>
              </a:rPr>
              <a:t>Gruppe 1: Korttidshukommelsen (herunder ‘</a:t>
            </a:r>
            <a:r>
              <a:rPr lang="da-DK" sz="2200" dirty="0" err="1">
                <a:solidFill>
                  <a:schemeClr val="bg1"/>
                </a:solidFill>
              </a:rPr>
              <a:t>chunking</a:t>
            </a:r>
            <a:r>
              <a:rPr lang="da-DK" sz="2200" dirty="0">
                <a:solidFill>
                  <a:schemeClr val="bg1"/>
                </a:solidFill>
              </a:rPr>
              <a:t>’ (</a:t>
            </a:r>
            <a:r>
              <a:rPr lang="da-DK" sz="2200" i="1" dirty="0" err="1">
                <a:solidFill>
                  <a:schemeClr val="bg1"/>
                </a:solidFill>
              </a:rPr>
              <a:t>klumpning</a:t>
            </a:r>
            <a:r>
              <a:rPr lang="da-DK" sz="2200" dirty="0">
                <a:solidFill>
                  <a:schemeClr val="bg1"/>
                </a:solidFill>
              </a:rPr>
              <a:t>))</a:t>
            </a:r>
          </a:p>
          <a:p>
            <a:r>
              <a:rPr lang="da-DK" sz="2200" dirty="0">
                <a:solidFill>
                  <a:schemeClr val="bg1"/>
                </a:solidFill>
              </a:rPr>
              <a:t>Frida, Anna Liva, Laura og Clara</a:t>
            </a:r>
          </a:p>
          <a:p>
            <a:endParaRPr lang="da-DK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200" dirty="0">
                <a:solidFill>
                  <a:schemeClr val="bg1"/>
                </a:solidFill>
              </a:rPr>
              <a:t>Gruppe 2: Arbejdshukommelsen (herunder eksekutiv-funktion, fonologisk sløjfe og </a:t>
            </a:r>
            <a:r>
              <a:rPr lang="da-DK" sz="2200" dirty="0" err="1">
                <a:solidFill>
                  <a:schemeClr val="bg1"/>
                </a:solidFill>
              </a:rPr>
              <a:t>visiospatial</a:t>
            </a:r>
            <a:r>
              <a:rPr lang="da-DK" sz="2200" dirty="0">
                <a:solidFill>
                  <a:schemeClr val="bg1"/>
                </a:solidFill>
              </a:rPr>
              <a:t> tegnebræt) </a:t>
            </a:r>
          </a:p>
          <a:p>
            <a:r>
              <a:rPr lang="da-DK" sz="2200" dirty="0">
                <a:solidFill>
                  <a:schemeClr val="bg1"/>
                </a:solidFill>
              </a:rPr>
              <a:t>Aisha, Maja, Nynne, Caroline og Astrid</a:t>
            </a:r>
          </a:p>
          <a:p>
            <a:endParaRPr lang="da-DK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200" dirty="0">
                <a:solidFill>
                  <a:schemeClr val="bg1"/>
                </a:solidFill>
              </a:rPr>
              <a:t>Gruppe 3: Langtidshukommelsen (herunder eksplicit og implicit hukommelse)</a:t>
            </a:r>
          </a:p>
          <a:p>
            <a:r>
              <a:rPr lang="da-DK" sz="2200" dirty="0">
                <a:solidFill>
                  <a:schemeClr val="bg1"/>
                </a:solidFill>
              </a:rPr>
              <a:t>Sigrid, Anna, Mikkeline og Mai</a:t>
            </a:r>
          </a:p>
          <a:p>
            <a:pPr marL="0" indent="0">
              <a:buNone/>
            </a:pPr>
            <a:endParaRPr lang="da-DK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200" dirty="0">
                <a:solidFill>
                  <a:schemeClr val="bg1"/>
                </a:solidFill>
              </a:rPr>
              <a:t>I slutningen af timen: Præsentation af jeres fremlæggelser (ca. 5-7 min. pr. gruppe)</a:t>
            </a:r>
          </a:p>
        </p:txBody>
      </p:sp>
    </p:spTree>
    <p:extLst>
      <p:ext uri="{BB962C8B-B14F-4D97-AF65-F5344CB8AC3E}">
        <p14:creationId xmlns:p14="http://schemas.microsoft.com/office/powerpoint/2010/main" val="53758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225</Words>
  <Application>Microsoft Office PowerPoint</Application>
  <PresentationFormat>Widescreen</PresentationFormat>
  <Paragraphs>35</Paragraphs>
  <Slides>5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Hukommelsen</vt:lpstr>
      <vt:lpstr>Hukommelse</vt:lpstr>
      <vt:lpstr>Hukommelsen </vt:lpstr>
      <vt:lpstr>Gruppearbejde: Hukommelsessystemet </vt:lpstr>
      <vt:lpstr>Grupper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Hukommelsen</dc:title>
  <dc:creator>Maja Christina Lerche Høgh</dc:creator>
  <cp:lastModifiedBy>Clara Nørgaard Madsen (CSN - UCH)</cp:lastModifiedBy>
  <cp:revision>8</cp:revision>
  <dcterms:created xsi:type="dcterms:W3CDTF">2023-10-10T11:02:22Z</dcterms:created>
  <dcterms:modified xsi:type="dcterms:W3CDTF">2026-01-13T06:42:51Z</dcterms:modified>
</cp:coreProperties>
</file>