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66" r:id="rId3"/>
    <p:sldId id="267" r:id="rId4"/>
    <p:sldId id="269" r:id="rId5"/>
    <p:sldId id="265" r:id="rId6"/>
    <p:sldId id="257" r:id="rId7"/>
    <p:sldId id="270" r:id="rId8"/>
    <p:sldId id="263" r:id="rId9"/>
    <p:sldId id="258" r:id="rId10"/>
    <p:sldId id="260" r:id="rId11"/>
    <p:sldId id="273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111" autoAdjust="0"/>
  </p:normalViewPr>
  <p:slideViewPr>
    <p:cSldViewPr snapToGrid="0">
      <p:cViewPr varScale="1">
        <p:scale>
          <a:sx n="75" d="100"/>
          <a:sy n="7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9337-FAE8-4DF7-98EE-83522CF33B36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EA425-293E-492B-9112-F6EF512ADC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62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7±2. ”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Miller’s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7±2” refererer til den klassiske psykologiske forskning om korttidshukommelse, specifikt George A. Millers berømte artikel "The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Magical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Seven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Plus or Minus </a:t>
            </a:r>
            <a:r>
              <a:rPr lang="da-DK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der viser, at menneskers korttidshukommelse typisk kan håndtere omkring 7 (plus/minus 2) enheder af information (f.eks. tal, ord) ad gangen, før det bliver svært.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EA425-293E-492B-9112-F6EF512ADCE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53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BE93A-E948-489B-AFF0-41FFC8C4F03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674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EA425-293E-492B-9112-F6EF512ADCE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54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https://www.dr.dk/drtv/se/explainer_-hvad-sker-der-hvis-boern-bruger-meget-skaerm_391320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B0F7D-8BE2-4306-9201-571E14A3D76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2958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B0F7D-8BE2-4306-9201-571E14A3D76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98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9BD21-C250-B9CC-AF1E-103197EF2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3E0826D-E859-838F-4A1C-F84ACF0DDB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A478298-FB04-F137-9B5C-A2EF87F38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107120-9DFE-4C4D-BDBA-C1EFA8DB1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B0F7D-8BE2-4306-9201-571E14A3D76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321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621EBE-148B-F39D-C575-231BA9980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6849853-8547-DA7A-9DD2-A29A95A2A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9E820C-8306-5338-69A7-0B46CD19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86AEAF-794A-40A3-98BC-06C461F1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8808EC-EF97-B7B0-320B-2BB8487C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48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20B9D-7704-FBBA-2468-86E208D01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F9C769F-0AB1-F544-3C54-EA9662736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EF1D38-EABA-D5E4-4DB7-19F7C2D8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352EAF-E7C9-06CE-ECED-91FF4466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04A8DB6-3BA4-7DE1-91F6-C18E954C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45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4A9F6A4-9E9B-7895-0839-0FE292A32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BD09197-7E1D-1D87-6CC1-D5A6B956B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D1A6D7D-70FB-2496-7FB6-28C54119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D03EDA-AE81-7C3E-D3B0-B2BD5407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762748-8219-82CA-9072-AD8750DE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611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2C3B1-ACF9-8655-1684-E35BD15A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63A59A-A59B-BF48-9EDC-CA09E5C9F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CC8179-6981-8282-81F2-27592F24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ADF7DE-E200-1312-D551-102FDE05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1D5728-0B42-A807-D5E2-73F4CBE2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3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D2CC5-418A-C8BA-2809-66A62B25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A4F80E-D4FF-554B-6AD1-89B6456A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CA362-A4C2-8726-86C8-A1751A9E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5B9B73-0A73-FCF3-AD16-1472E299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BAC7C-4F9A-7BCE-7F0F-A18639C0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8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BEBE8-CE53-5C8C-B2E6-98025FB2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607427-DF9A-59DF-3944-EA6195FFD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FAC6F7-23B7-FCE4-873A-692358B86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2A6116-F8ED-47E3-AF92-64D9152D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A033AB8-FDBC-9C40-DD43-F93DA86B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28FA926-B424-3FB8-B463-E5EA68E2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90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26A42-899A-7521-9727-1ADBBAD30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BA00E-6810-B0B8-02A6-D05FA84A9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91C51F-7E9E-7728-F6D6-BB9B35276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6A578F2-BFF0-424E-6A97-1DFD72D41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298D279-7A48-028F-DCE3-9749C320E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73D202-8D15-E8D2-B9A4-C2086EA47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9D17743-CEEE-26E9-7706-3FE9E03AD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903504F-46C3-4567-0A74-FB9D5C5B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641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7FFF0-A6AF-106B-7A11-EFB6A98B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082CCB8-B99F-052C-5BE1-14D60A73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F20000-55B3-5C3C-CECA-741EB3DF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D80080-70A9-1AFF-68BF-8D561C9A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84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F5A142F-DBB5-3D32-02E8-BEF8060D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841AA9F-DF47-6249-01C0-88C2B037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9D9CD2-1503-AB7E-5FB1-47606922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21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8E413-725C-F36C-34CD-0767F48D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2AC585-28EA-2EB3-0955-A88F0B699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44C630B-9483-EB1E-799B-0C6315D84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EE14DB4-C47A-80BE-26BC-3A2DD86F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783E56D-BF54-7E2A-CD11-15E00952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90581BB-D54B-0899-C310-86345C51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72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B4CCB-F853-52AA-7671-BFD8E91A9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CDE1DDE-C680-6C4B-3759-509917DBEA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154D6A7-D40C-568F-4B13-ADA257577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AD9E6D-56F0-B090-0DB5-C08FF054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79513B-BFC9-A087-0C83-F0DEF2E4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9B4FE2-0B87-A648-78DD-E806993BD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86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7B8E2AE-E3EC-E377-DEE5-15B35A51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79C713-6188-D2F4-0095-628EAA541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F8DAEF8-DF0E-3ED3-8024-2A9161DF8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166-EFFF-4EED-AF36-6D4E128A7DCE}" type="datetimeFigureOut">
              <a:rPr lang="da-DK" smtClean="0"/>
              <a:t>15-01-2026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B4B3B1-3C3E-0132-A109-EA04A53C6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4E88B27-896A-8EB2-8FD6-EE6499218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7E2A-A22A-420A-820D-485CABC0D5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54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yheder.tv2.dk/2017-03-06-test-dig-selv-kan-du-huske-disse-30-billed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ED1105C-F24E-0A78-DEF6-A72092EC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7902" b="87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11F9E28-1BEF-FFE0-71C7-1F8C5419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Hukommelse og digital demens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4B66442-6AB8-4637-2BD5-E0949ABB1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CSN</a:t>
            </a:r>
          </a:p>
        </p:txBody>
      </p:sp>
    </p:spTree>
    <p:extLst>
      <p:ext uri="{BB962C8B-B14F-4D97-AF65-F5344CB8AC3E}">
        <p14:creationId xmlns:p14="http://schemas.microsoft.com/office/powerpoint/2010/main" val="424927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F74958-C405-1D61-1FC0-BD10A0531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da-DK" sz="3600" b="1">
                <a:solidFill>
                  <a:srgbClr val="3F3F3F"/>
                </a:solidFill>
              </a:rPr>
              <a:t>Hvad synes I? Er skærme farlige?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1403C3-EED6-CECE-1359-A315AB95E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rgbClr val="FF0000"/>
                </a:solidFill>
              </a:rPr>
              <a:t>JA!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E20B59A-26CA-05B2-1678-7997309A7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1" y="2888250"/>
            <a:ext cx="4292594" cy="2959778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da-DK" sz="2000" b="1" dirty="0">
                <a:solidFill>
                  <a:schemeClr val="accent6"/>
                </a:solidFill>
              </a:rPr>
              <a:t>NEJ!</a:t>
            </a:r>
          </a:p>
        </p:txBody>
      </p:sp>
      <p:pic>
        <p:nvPicPr>
          <p:cNvPr id="5122" name="Picture 2" descr="Digital lek i förskolan - möjligheter och utmaningar">
            <a:extLst>
              <a:ext uri="{FF2B5EF4-FFF2-40B4-BE49-F238E27FC236}">
                <a16:creationId xmlns:a16="http://schemas.microsoft.com/office/drawing/2014/main" id="{C77E7CF1-6DB7-9A46-07D9-A62F0EB3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78" y="3650504"/>
            <a:ext cx="5149310" cy="289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19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987B3F-DEB1-A870-9B71-B61A9AA9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C045B4-6931-8F61-61E1-160477E58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706E1D-C4B1-640B-96F5-D2EF4065A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75878C-3C5C-BB17-2220-C6B26C55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3090040"/>
            <a:ext cx="4586513" cy="2466861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chemeClr val="bg1"/>
                </a:solidFill>
              </a:rPr>
              <a:t>Begrebslisten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6CD09-38E6-3E9A-410F-00B9A6D72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ladsholder til indhold 4" descr="Et billede, der indeholder tekst, skærmbillede, linje/række, Parallel&#10;&#10;Automatisk genereret beskrivelse">
            <a:extLst>
              <a:ext uri="{FF2B5EF4-FFF2-40B4-BE49-F238E27FC236}">
                <a16:creationId xmlns:a16="http://schemas.microsoft.com/office/drawing/2014/main" id="{104D1F69-0EA9-D85D-BDD7-28216D6F8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21" y="935424"/>
            <a:ext cx="7260494" cy="45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rttidshukommelsen – Hvad er det? – Helsam">
            <a:extLst>
              <a:ext uri="{FF2B5EF4-FFF2-40B4-BE49-F238E27FC236}">
                <a16:creationId xmlns:a16="http://schemas.microsoft.com/office/drawing/2014/main" id="{46507E48-1D89-5BC8-1D1D-692FAC9B5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" b="-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CA5E4D-B8F1-5D5B-7806-5ECFC6C3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Test af vores korttidshukommelse </a:t>
            </a:r>
            <a:r>
              <a:rPr lang="da-DK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8CB33A-E11C-AF37-7AD2-AA085FE5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Tag testen, der ligger på timen: </a:t>
            </a:r>
            <a:r>
              <a:rPr lang="da-DK" dirty="0">
                <a:solidFill>
                  <a:srgbClr val="FFFFFF"/>
                </a:solidFill>
                <a:hlinkClick r:id="rId3"/>
              </a:rPr>
              <a:t>https://nyheder.tv2.dk/2017-03-06-test-dig-selv-kan-du-huske-disse-30-billeder</a:t>
            </a:r>
            <a:r>
              <a:rPr lang="da-DK" dirty="0">
                <a:solidFill>
                  <a:srgbClr val="FFFFFF"/>
                </a:solidFill>
              </a:rPr>
              <a:t> </a:t>
            </a:r>
          </a:p>
          <a:p>
            <a:endParaRPr lang="da-DK" dirty="0">
              <a:solidFill>
                <a:srgbClr val="FFFFFF"/>
              </a:solidFill>
            </a:endParaRPr>
          </a:p>
          <a:p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Hvor mange rigtige fik I?</a:t>
            </a:r>
          </a:p>
        </p:txBody>
      </p:sp>
    </p:spTree>
    <p:extLst>
      <p:ext uri="{BB962C8B-B14F-4D97-AF65-F5344CB8AC3E}">
        <p14:creationId xmlns:p14="http://schemas.microsoft.com/office/powerpoint/2010/main" val="1595285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17F66-DB11-6924-BA23-E039387C6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7147991-9A66-2E63-C559-6AE73CC96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rttidshukommelsen – Hvad er det? – Helsam">
            <a:extLst>
              <a:ext uri="{FF2B5EF4-FFF2-40B4-BE49-F238E27FC236}">
                <a16:creationId xmlns:a16="http://schemas.microsoft.com/office/drawing/2014/main" id="{73E240DF-209E-14F7-3EA8-AFE62FD5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" b="-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A64B28-7140-A68F-1C2E-150EB5DC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Test af vores korttidshukommelse II </a:t>
            </a:r>
            <a:r>
              <a:rPr lang="da-DK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22218B-0004-84BB-E688-AC62BDF22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Husk talrækken i den rigtige orden:</a:t>
            </a:r>
          </a:p>
          <a:p>
            <a:endParaRPr lang="da-DK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FFFFFF"/>
                </a:solidFill>
              </a:rPr>
              <a:t>7 – 3 – 9 – 1 – 4 – 8 – 2 – 6 – 5 – 0 – 12 – 17 – 23 – 31 – 45</a:t>
            </a:r>
          </a:p>
          <a:p>
            <a:pPr marL="0" indent="0">
              <a:buNone/>
            </a:pPr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Nu skal I hver især skrive talrækken ned på papiret.</a:t>
            </a:r>
          </a:p>
          <a:p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Hvor mange rigtige fik I?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E30FD4F-254A-ECB3-7AD3-B798329E5932}"/>
              </a:ext>
            </a:extLst>
          </p:cNvPr>
          <p:cNvSpPr txBox="1"/>
          <p:nvPr/>
        </p:nvSpPr>
        <p:spPr>
          <a:xfrm>
            <a:off x="725214" y="2680138"/>
            <a:ext cx="8891752" cy="9669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3960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CAC842-63B3-B021-6425-D03DA2C34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5C9F90C-E136-A1DC-63D4-F619F00AA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rttidshukommelsen – Hvad er det? – Helsam">
            <a:extLst>
              <a:ext uri="{FF2B5EF4-FFF2-40B4-BE49-F238E27FC236}">
                <a16:creationId xmlns:a16="http://schemas.microsoft.com/office/drawing/2014/main" id="{DC2A3137-5424-B789-9678-DF096187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" b="-1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E11049-940B-1B60-1108-2E587926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Test af vores korttidshukommelse II </a:t>
            </a:r>
            <a:r>
              <a:rPr lang="da-DK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8016CD-DF0E-C71F-238F-A68287DC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Husk ordene i den rigtige orden:</a:t>
            </a:r>
          </a:p>
          <a:p>
            <a:endParaRPr lang="da-DK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rgbClr val="FFFFFF"/>
                </a:solidFill>
              </a:rPr>
              <a:t>stol – hus – kat – bog – vand – blomst – lys – vindue – sko – telefon – bord – hjul – sky – fisk – nøgle</a:t>
            </a:r>
          </a:p>
          <a:p>
            <a:pPr marL="0" indent="0">
              <a:buNone/>
            </a:pPr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Nu skal I hver især skrive ordene ned på papiret.</a:t>
            </a:r>
          </a:p>
          <a:p>
            <a:endParaRPr lang="da-DK" dirty="0">
              <a:solidFill>
                <a:srgbClr val="FFFFFF"/>
              </a:solidFill>
            </a:endParaRPr>
          </a:p>
          <a:p>
            <a:r>
              <a:rPr lang="da-DK" dirty="0">
                <a:solidFill>
                  <a:srgbClr val="FFFFFF"/>
                </a:solidFill>
              </a:rPr>
              <a:t>Hvor mange rigtige fik I?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801F73A-E65D-7806-565F-DDC30773149A}"/>
              </a:ext>
            </a:extLst>
          </p:cNvPr>
          <p:cNvSpPr txBox="1"/>
          <p:nvPr/>
        </p:nvSpPr>
        <p:spPr>
          <a:xfrm>
            <a:off x="754117" y="2690649"/>
            <a:ext cx="10187152" cy="11530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6667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6688E73-49B9-4052-A836-D248C825D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B6AEE0C-07FE-4154-BC7C-2F20530BC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Korttidshukommelsen – Hvad er det? – Helsam">
            <a:extLst>
              <a:ext uri="{FF2B5EF4-FFF2-40B4-BE49-F238E27FC236}">
                <a16:creationId xmlns:a16="http://schemas.microsoft.com/office/drawing/2014/main" id="{216957D1-5227-6F80-3971-7CBAE87F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7" r="-1" b="-1"/>
          <a:stretch>
            <a:fillRect/>
          </a:stretch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5104D4-026E-4053-8768-29FA361F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0" y="643049"/>
            <a:ext cx="5155263" cy="5571899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Hvordan husker vi (bedre)?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E0EADD-6FD3-4BEE-B859-46EB9D912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622" y="210207"/>
            <a:ext cx="6821212" cy="642182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rgbClr val="FFFFFF"/>
                </a:solidFill>
              </a:rPr>
              <a:t>Genkaldelse</a:t>
            </a:r>
            <a:r>
              <a:rPr lang="da-DK" sz="2000" dirty="0">
                <a:solidFill>
                  <a:srgbClr val="FFFFFF"/>
                </a:solidFill>
              </a:rPr>
              <a:t> (at huske) afhænger af: </a:t>
            </a:r>
          </a:p>
          <a:p>
            <a:r>
              <a:rPr lang="da-DK" sz="2000" dirty="0">
                <a:solidFill>
                  <a:srgbClr val="FFFFFF"/>
                </a:solidFill>
              </a:rPr>
              <a:t>Begivenhedens betydning for os</a:t>
            </a:r>
          </a:p>
          <a:p>
            <a:r>
              <a:rPr lang="da-DK" sz="2000" dirty="0">
                <a:solidFill>
                  <a:srgbClr val="FFFFFF"/>
                </a:solidFill>
              </a:rPr>
              <a:t>Lagringen (og om den blev forstyrret) </a:t>
            </a:r>
          </a:p>
          <a:p>
            <a:r>
              <a:rPr lang="da-DK" sz="2000" dirty="0">
                <a:solidFill>
                  <a:srgbClr val="FFFFFF"/>
                </a:solidFill>
              </a:rPr>
              <a:t>Repetition og gentagelse – Giver flere </a:t>
            </a:r>
            <a:r>
              <a:rPr lang="da-DK" sz="2000" dirty="0" err="1">
                <a:solidFill>
                  <a:srgbClr val="FFFFFF"/>
                </a:solidFill>
              </a:rPr>
              <a:t>cues</a:t>
            </a:r>
            <a:r>
              <a:rPr lang="da-DK" sz="2000" dirty="0">
                <a:solidFill>
                  <a:srgbClr val="FFFFFF"/>
                </a:solidFill>
              </a:rPr>
              <a:t> (ledetråde)</a:t>
            </a:r>
          </a:p>
          <a:p>
            <a:r>
              <a:rPr lang="da-DK" sz="2000" dirty="0">
                <a:solidFill>
                  <a:srgbClr val="FFFFFF"/>
                </a:solidFill>
              </a:rPr>
              <a:t>Om vi kommer i en lignende situation (konkret eller følelsesmæssig) </a:t>
            </a:r>
          </a:p>
          <a:p>
            <a:pPr marL="0" indent="0">
              <a:buNone/>
            </a:pPr>
            <a:endParaRPr lang="da-DK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FFFFFF"/>
                </a:solidFill>
              </a:rPr>
              <a:t>Husketeknikker</a:t>
            </a:r>
          </a:p>
          <a:p>
            <a:r>
              <a:rPr lang="da-DK" sz="2000" dirty="0" err="1">
                <a:solidFill>
                  <a:srgbClr val="FFFFFF"/>
                </a:solidFill>
              </a:rPr>
              <a:t>Cues</a:t>
            </a:r>
            <a:r>
              <a:rPr lang="da-DK" sz="2000" dirty="0">
                <a:solidFill>
                  <a:srgbClr val="FFFFFF"/>
                </a:solidFill>
              </a:rPr>
              <a:t>, rim og remser, associeringsteknikker (visuelle teknikker), </a:t>
            </a:r>
            <a:r>
              <a:rPr lang="da-DK" sz="2000" dirty="0" err="1">
                <a:solidFill>
                  <a:srgbClr val="FFFFFF"/>
                </a:solidFill>
              </a:rPr>
              <a:t>chunking</a:t>
            </a:r>
            <a:r>
              <a:rPr lang="da-DK" sz="2000" dirty="0">
                <a:solidFill>
                  <a:srgbClr val="FFFFFF"/>
                </a:solidFill>
              </a:rPr>
              <a:t> (gruppering)</a:t>
            </a:r>
          </a:p>
          <a:p>
            <a:pPr marL="0" indent="0">
              <a:buNone/>
            </a:pPr>
            <a:endParaRPr lang="da-DK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FFFFFF"/>
                </a:solidFill>
              </a:rPr>
              <a:t>Glemsel</a:t>
            </a:r>
            <a:r>
              <a:rPr lang="da-DK" sz="2000" dirty="0">
                <a:solidFill>
                  <a:srgbClr val="FFFFFF"/>
                </a:solidFill>
              </a:rPr>
              <a:t> fordi…</a:t>
            </a:r>
          </a:p>
          <a:p>
            <a:r>
              <a:rPr lang="da-DK" sz="2000" dirty="0">
                <a:solidFill>
                  <a:srgbClr val="FFFFFF"/>
                </a:solidFill>
              </a:rPr>
              <a:t>Vi ikke repeterer og gentager</a:t>
            </a:r>
          </a:p>
          <a:p>
            <a:r>
              <a:rPr lang="da-DK" sz="2000" dirty="0">
                <a:solidFill>
                  <a:srgbClr val="FFFFFF"/>
                </a:solidFill>
              </a:rPr>
              <a:t>Vi mangler </a:t>
            </a:r>
            <a:r>
              <a:rPr lang="da-DK" sz="2000" dirty="0" err="1">
                <a:solidFill>
                  <a:srgbClr val="FFFFFF"/>
                </a:solidFill>
              </a:rPr>
              <a:t>cues</a:t>
            </a:r>
            <a:r>
              <a:rPr lang="da-DK" sz="2000" dirty="0">
                <a:solidFill>
                  <a:srgbClr val="FFFFFF"/>
                </a:solidFill>
              </a:rPr>
              <a:t>/ledetråde</a:t>
            </a:r>
          </a:p>
          <a:p>
            <a:r>
              <a:rPr lang="da-DK" sz="2000" dirty="0">
                <a:solidFill>
                  <a:srgbClr val="FFFFFF"/>
                </a:solidFill>
              </a:rPr>
              <a:t>Interferens (lignende informationer forstyrrer og blander sig)</a:t>
            </a:r>
          </a:p>
        </p:txBody>
      </p:sp>
    </p:spTree>
    <p:extLst>
      <p:ext uri="{BB962C8B-B14F-4D97-AF65-F5344CB8AC3E}">
        <p14:creationId xmlns:p14="http://schemas.microsoft.com/office/powerpoint/2010/main" val="32351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5D1814-D6B7-88A1-BDD4-FA83E354C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/>
          </a:bodyPr>
          <a:lstStyle/>
          <a:p>
            <a:pPr algn="l"/>
            <a:r>
              <a:rPr lang="da-DK" sz="4400" dirty="0">
                <a:solidFill>
                  <a:schemeClr val="bg1"/>
                </a:solidFill>
              </a:rPr>
              <a:t>Digital demens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7C4DF2-0112-200A-EB60-91AAE4591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235" y="4191888"/>
            <a:ext cx="5293765" cy="1655762"/>
          </a:xfrm>
        </p:spPr>
        <p:txBody>
          <a:bodyPr>
            <a:normAutofit/>
          </a:bodyPr>
          <a:lstStyle/>
          <a:p>
            <a:pPr algn="l"/>
            <a:r>
              <a:rPr lang="da-DK" sz="2000" dirty="0">
                <a:solidFill>
                  <a:schemeClr val="bg1"/>
                </a:solidFill>
              </a:rPr>
              <a:t>- Artikel ”Danskerne lider af digital demens”</a:t>
            </a:r>
          </a:p>
          <a:p>
            <a:pPr algn="l"/>
            <a:r>
              <a:rPr lang="da-DK" sz="2000" dirty="0">
                <a:solidFill>
                  <a:schemeClr val="bg1"/>
                </a:solidFill>
              </a:rPr>
              <a:t>- </a:t>
            </a:r>
            <a:r>
              <a:rPr lang="da-DK" sz="2000" dirty="0" err="1">
                <a:solidFill>
                  <a:schemeClr val="bg1"/>
                </a:solidFill>
              </a:rPr>
              <a:t>Explainer</a:t>
            </a:r>
            <a:r>
              <a:rPr lang="da-DK" sz="2000" dirty="0">
                <a:solidFill>
                  <a:schemeClr val="bg1"/>
                </a:solidFill>
              </a:rPr>
              <a:t>: ”Er skærme farlige?”</a:t>
            </a:r>
          </a:p>
          <a:p>
            <a:pPr algn="l"/>
            <a:r>
              <a:rPr lang="da-DK" sz="2000" dirty="0">
                <a:solidFill>
                  <a:schemeClr val="bg1"/>
                </a:solidFill>
              </a:rPr>
              <a:t>- Diskussion: Er skærme farlige?</a:t>
            </a:r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2F5B0E7-C410-31CC-8765-AA58E694D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85" y="2663211"/>
            <a:ext cx="2291961" cy="3408121"/>
          </a:xfrm>
          <a:prstGeom prst="rect">
            <a:avLst/>
          </a:prstGeom>
        </p:spPr>
      </p:pic>
      <p:pic>
        <p:nvPicPr>
          <p:cNvPr id="3074" name="Picture 2" descr="Digital Demens Ur Kalender Ur Dag Dato Ur Stort Display Stort Tydeligt  Ikke-forkortet Tid Og Dato WhiteEU | Fyndiq">
            <a:extLst>
              <a:ext uri="{FF2B5EF4-FFF2-40B4-BE49-F238E27FC236}">
                <a16:creationId xmlns:a16="http://schemas.microsoft.com/office/drawing/2014/main" id="{08592DEC-B41A-E14E-9D50-258A869F5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832" y="496673"/>
            <a:ext cx="2999096" cy="299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16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41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A7DA4-7D45-55FC-AA9D-6D91A944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5" y="438285"/>
            <a:ext cx="4800600" cy="1325563"/>
          </a:xfrm>
        </p:spPr>
        <p:txBody>
          <a:bodyPr anchor="b">
            <a:norm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Digital demens</a:t>
            </a:r>
          </a:p>
        </p:txBody>
      </p: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0028DE-BD85-DD9F-2F1D-410EF7D86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725" y="2288833"/>
            <a:ext cx="5948854" cy="41855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2000" dirty="0">
                <a:solidFill>
                  <a:schemeClr val="bg1"/>
                </a:solidFill>
              </a:rPr>
              <a:t>Begreb af den tyske hjerneforsker Manfred </a:t>
            </a:r>
            <a:r>
              <a:rPr lang="da-DK" sz="2000" dirty="0" err="1">
                <a:solidFill>
                  <a:schemeClr val="bg1"/>
                </a:solidFill>
              </a:rPr>
              <a:t>Spitzer</a:t>
            </a:r>
            <a:r>
              <a:rPr lang="da-DK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chemeClr val="bg1"/>
                </a:solidFill>
              </a:rPr>
              <a:t>Han advarer mod, at overdreven brug af digitale medier kan skade hjernen og føre til symptomer, der minder om demens – især blandt børn og unge.</a:t>
            </a:r>
          </a:p>
          <a:p>
            <a:pPr>
              <a:lnSpc>
                <a:spcPct val="100000"/>
              </a:lnSpc>
            </a:pPr>
            <a:r>
              <a:rPr lang="da-DK" sz="2000" dirty="0">
                <a:solidFill>
                  <a:schemeClr val="bg1"/>
                </a:solidFill>
              </a:rPr>
              <a:t>Det er et udtryk for en række kognitive svækkelser, der teoretisk kan opstå som følge af intensiv og langvarig skærmbrug. </a:t>
            </a:r>
          </a:p>
          <a:p>
            <a:pPr>
              <a:lnSpc>
                <a:spcPct val="100000"/>
              </a:lnSpc>
            </a:pPr>
            <a:r>
              <a:rPr lang="da-DK" sz="2000" dirty="0" err="1">
                <a:solidFill>
                  <a:schemeClr val="bg1"/>
                </a:solidFill>
              </a:rPr>
              <a:t>Spitzer</a:t>
            </a:r>
            <a:r>
              <a:rPr lang="da-DK" sz="2000" dirty="0">
                <a:solidFill>
                  <a:schemeClr val="bg1"/>
                </a:solidFill>
              </a:rPr>
              <a:t> hævder, at hjernen nedbrydes, når man i stedet for at bruge sine kognitive evner (fx koncentration og hukommelse), lader digitale enheder klare opgaverne.</a:t>
            </a:r>
          </a:p>
          <a:p>
            <a:pPr>
              <a:lnSpc>
                <a:spcPct val="100000"/>
              </a:lnSpc>
            </a:pPr>
            <a:endParaRPr lang="da-DK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Digital demens">
            <a:extLst>
              <a:ext uri="{FF2B5EF4-FFF2-40B4-BE49-F238E27FC236}">
                <a16:creationId xmlns:a16="http://schemas.microsoft.com/office/drawing/2014/main" id="{3DB5ED79-6E51-D73B-5C71-70D23ACB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727" y="36976"/>
            <a:ext cx="4562263" cy="6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6" name="Straight Connector 4115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4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1D9AC-BF5C-6F21-200F-8F87CFA0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535" y="74481"/>
            <a:ext cx="9680026" cy="1600795"/>
          </a:xfrm>
        </p:spPr>
        <p:txBody>
          <a:bodyPr anchor="b">
            <a:normAutofit/>
          </a:bodyPr>
          <a:lstStyle/>
          <a:p>
            <a:r>
              <a:rPr lang="da-DK" sz="4000" b="1" dirty="0">
                <a:solidFill>
                  <a:schemeClr val="bg1"/>
                </a:solidFill>
              </a:rPr>
              <a:t>Artikel ”Danskerne lider af digitalt hukommelsestab” (10 min)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CC7F6B-A733-B665-700A-6BEFEBD4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5198231" cy="3647710"/>
          </a:xfrm>
        </p:spPr>
        <p:txBody>
          <a:bodyPr>
            <a:normAutofit/>
          </a:bodyPr>
          <a:lstStyle/>
          <a:p>
            <a:endParaRPr lang="da-D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Hvor mange af jer kan huske telefonnummeret på jeres kæreste eller arbejde?</a:t>
            </a:r>
          </a:p>
          <a:p>
            <a:pPr marL="0" indent="0">
              <a:buNone/>
            </a:pPr>
            <a:endParaRPr lang="da-DK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bg1"/>
                </a:solidFill>
              </a:rPr>
              <a:t>Øvelse: </a:t>
            </a:r>
            <a:r>
              <a:rPr lang="da-DK" sz="2000" dirty="0">
                <a:solidFill>
                  <a:schemeClr val="bg1"/>
                </a:solidFill>
              </a:rPr>
              <a:t>Udarbejd én problemstilling på baggrund af artiklen.</a:t>
            </a:r>
          </a:p>
          <a:p>
            <a:pPr marL="0" indent="0">
              <a:buNone/>
            </a:pPr>
            <a:endParaRPr lang="da-DK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bg1"/>
                </a:solidFill>
              </a:rPr>
              <a:t>Vær klar til at præsentere jeres problemstilling på klassen efterfølgende. 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undhedstilbud">
            <a:extLst>
              <a:ext uri="{FF2B5EF4-FFF2-40B4-BE49-F238E27FC236}">
                <a16:creationId xmlns:a16="http://schemas.microsoft.com/office/drawing/2014/main" id="{6C19CE7F-D3E7-AA35-A5A0-E999DAED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453" y="595726"/>
            <a:ext cx="5666547" cy="566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BC73F1-0502-81E6-1D52-3ABF75C9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3090040"/>
            <a:ext cx="4586513" cy="2466861"/>
          </a:xfrm>
        </p:spPr>
        <p:txBody>
          <a:bodyPr>
            <a:normAutofit/>
          </a:bodyPr>
          <a:lstStyle/>
          <a:p>
            <a:r>
              <a:rPr lang="da-DK" sz="3600" dirty="0" err="1">
                <a:solidFill>
                  <a:schemeClr val="bg1"/>
                </a:solidFill>
              </a:rPr>
              <a:t>Explainer</a:t>
            </a:r>
            <a:r>
              <a:rPr lang="da-DK" sz="3600" dirty="0">
                <a:solidFill>
                  <a:schemeClr val="bg1"/>
                </a:solidFill>
              </a:rPr>
              <a:t>: Er skærme farlige? 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dsholder til indhold 4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2C5B023B-57F1-ED55-5DB1-39965A1E5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26" y="1522772"/>
            <a:ext cx="6222124" cy="34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4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511</Words>
  <Application>Microsoft Office PowerPoint</Application>
  <PresentationFormat>Widescreen</PresentationFormat>
  <Paragraphs>66</Paragraphs>
  <Slides>11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Hukommelse og digital demens</vt:lpstr>
      <vt:lpstr>Test af vores korttidshukommelse </vt:lpstr>
      <vt:lpstr>Test af vores korttidshukommelse II </vt:lpstr>
      <vt:lpstr>Test af vores korttidshukommelse II </vt:lpstr>
      <vt:lpstr>Hvordan husker vi (bedre)?</vt:lpstr>
      <vt:lpstr>Digital demens</vt:lpstr>
      <vt:lpstr>Digital demens</vt:lpstr>
      <vt:lpstr>Artikel ”Danskerne lider af digitalt hukommelsestab” (10 min)</vt:lpstr>
      <vt:lpstr>PowerPoint-præsentation</vt:lpstr>
      <vt:lpstr>Hvad synes I? Er skærme farlige?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demens</dc:title>
  <dc:creator>Ida Marie Givskov</dc:creator>
  <cp:lastModifiedBy>Clara Nørgaard Madsen (CSN - UCH)</cp:lastModifiedBy>
  <cp:revision>10</cp:revision>
  <dcterms:created xsi:type="dcterms:W3CDTF">2024-01-11T14:21:18Z</dcterms:created>
  <dcterms:modified xsi:type="dcterms:W3CDTF">2026-01-15T06:53:38Z</dcterms:modified>
</cp:coreProperties>
</file>