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4" r:id="rId4"/>
    <p:sldId id="263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0" autoAdjust="0"/>
  </p:normalViewPr>
  <p:slideViewPr>
    <p:cSldViewPr snapToGrid="0">
      <p:cViewPr>
        <p:scale>
          <a:sx n="82" d="100"/>
          <a:sy n="82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9116-AC6A-4A44-A8B2-C8357260EF63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4C955-2A3E-453A-90E1-7CA1FF8EF4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871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F7D42-3804-C8F8-F2C2-F567D4B10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D30F2C-881A-EEF0-13ED-02325831D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BDECD2-288A-12E4-60F0-C81463FB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2829D8-0E96-B374-004F-27DDF768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C86680-51AD-FEA5-E1AA-633E8278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368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C9235-25CA-69B7-6BB8-9AAFC05C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0A7378D-0822-F48F-CDA1-3AAC4FE6C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6081D7-6A48-E3BE-2577-D176E97B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47913F-E81C-FF4E-A122-DB5EE397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229C31-4C36-FD41-E525-EE1A0AD8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70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54540BA-C4DC-2783-24EF-CF0B6E40F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14A5246-03F6-EB4C-6E46-56C6498F1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F9A850-F85D-846F-8A40-04BE2F70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E90BC8-6A6F-9F0A-A31F-38B48DE0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F28116-3681-7618-8781-EC7DBAAD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1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C2E63-C3E4-F4E0-B3D5-2AAB6DE9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388777-C9CB-3617-5EF3-B0120027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E881D8-329D-BAED-3CC7-9E958F85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34AE00-CA42-57E5-E4E4-24455E9B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423C0E-A2CC-3F67-CD55-4AAC9E5B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166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B33AB-E9B8-5CEB-7843-978F7397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E64196-BC74-05AF-A999-E63903AD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32EE69-F3BC-7DEA-D457-AAED1C7F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BD610A-02F5-B840-8153-75606AEA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8C7BF7-BB47-F191-F8E2-CC0E75FF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9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0741E-C2BC-32F4-4DEA-375516B2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2694AF-4C0A-1E90-48DA-5E3E78D11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7503815-7ECB-14AE-51AC-CD1BD9E52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0B61B52-E767-CE1E-FDF7-46E24496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897027-8E22-7EA0-C03A-BB5F5B7D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315735-C4F0-9D6A-B908-089032A5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02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B1F49-5D4C-6534-D86A-B38B032D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544C65-5129-9FF3-5D99-052C23CF3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50A74A-8BF8-9BD6-3E5B-C1396C733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0A84151-3D84-59A2-552F-98C33EDE5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DC75B91-879B-F217-32E4-20AEAA2F7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D479706-317A-0DC1-2006-7C7A0C41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79D5B47-C362-CA63-0B3F-A0D0E6B9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33A5E34-7642-525A-725D-BB500037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11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1AA22-CF1B-BE3A-5599-74E45B56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AD39A16-A15A-30E0-AA98-AAF71A01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BB0A3AC-4DE6-0B78-F0D8-2062000A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ACEBCAC-2A7E-9296-67AF-15014744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755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9E9EE1-1091-0D71-9ACF-B8988F18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A9DAA27-28FE-80F4-E296-0326A05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68CBE42-43B1-F082-3CA7-254B94C8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808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DEBA7-715F-3F97-D84A-26077600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472B34-47B7-D292-11CB-F789083E1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95E74C-F5DC-608F-0051-75A386D75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DF25193-BC0F-19CF-6BF9-27746DDE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38E2287-7DFF-CA01-8448-86D3FACC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1415E81-0180-A686-9F46-B4409CA5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94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85175-A889-AC06-E6D3-00BB44C5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B8D7EB2-B8B7-366F-8169-9A5D64799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FD4478A-CB48-8AAE-EDBB-84C83C838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999469-6D23-AB91-3268-E2BF054A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0130877-33E5-9944-0D86-010EE0A9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DD656B6-ECC4-654A-2E59-A1689584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370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CE9B3A1-4CBF-FA5A-1298-54F5E3DD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ED2A5D-FF0E-964E-2E9D-9973C96B9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C107F4E-A323-A54A-AB4F-E25D0F96D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6B13-EDA8-4DE1-866A-93CDDD9FB121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83ED9A-5446-C029-33FC-1575D4E55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B96954-1A37-8B97-9D30-3345FF502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17BAE-D3B3-44BE-AF46-B06AA64E4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670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Megafon og farverige tekst bobler">
            <a:extLst>
              <a:ext uri="{FF2B5EF4-FFF2-40B4-BE49-F238E27FC236}">
                <a16:creationId xmlns:a16="http://schemas.microsoft.com/office/drawing/2014/main" id="{E1A02DEC-3049-4286-B5FA-521064235C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84" r="1" b="1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CC350B-879C-D9AF-FD59-ED48698CF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 b="1">
                <a:solidFill>
                  <a:srgbClr val="FFFFFF"/>
                </a:solidFill>
              </a:rPr>
              <a:t>At fremme læring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AE487CD-C0BC-96B9-83C9-B9E184485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da-DK" dirty="0">
                <a:solidFill>
                  <a:srgbClr val="FFFFFF"/>
                </a:solidFill>
              </a:rPr>
              <a:t>Forhindringer mod læring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rgbClr val="FFFFFF"/>
                </a:solidFill>
              </a:rPr>
              <a:t>Motivation og læring</a:t>
            </a:r>
          </a:p>
          <a:p>
            <a:r>
              <a:rPr lang="da-DK" dirty="0">
                <a:solidFill>
                  <a:srgbClr val="FFFFFF"/>
                </a:solidFill>
              </a:rPr>
              <a:t>- </a:t>
            </a:r>
            <a:r>
              <a:rPr lang="da-DK" dirty="0" err="1">
                <a:solidFill>
                  <a:srgbClr val="FFFFFF"/>
                </a:solidFill>
              </a:rPr>
              <a:t>TikTok</a:t>
            </a:r>
            <a:r>
              <a:rPr lang="da-DK" dirty="0">
                <a:solidFill>
                  <a:srgbClr val="FFFFFF"/>
                </a:solidFill>
              </a:rPr>
              <a:t>: At fremme læring</a:t>
            </a:r>
          </a:p>
        </p:txBody>
      </p:sp>
    </p:spTree>
    <p:extLst>
      <p:ext uri="{BB962C8B-B14F-4D97-AF65-F5344CB8AC3E}">
        <p14:creationId xmlns:p14="http://schemas.microsoft.com/office/powerpoint/2010/main" val="26724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A5C72E-EFE3-801D-2710-490D2B41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 b="1">
                <a:solidFill>
                  <a:srgbClr val="FFFFFF"/>
                </a:solidFill>
              </a:rPr>
              <a:t>Forhindringer mod læring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FEB0E7-CD6F-AB53-BCCA-BAED6DA1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326572"/>
            <a:ext cx="4487867" cy="6242180"/>
          </a:xfrm>
        </p:spPr>
        <p:txBody>
          <a:bodyPr anchor="ctr">
            <a:normAutofit lnSpcReduction="10000"/>
          </a:bodyPr>
          <a:lstStyle/>
          <a:p>
            <a:endParaRPr lang="da-DK" sz="2400" dirty="0"/>
          </a:p>
          <a:p>
            <a:pPr marL="0" indent="0">
              <a:buNone/>
            </a:pPr>
            <a:r>
              <a:rPr lang="da-DK" sz="2400" b="1" dirty="0"/>
              <a:t>Multitasking hæmmer indlæring</a:t>
            </a:r>
          </a:p>
          <a:p>
            <a:r>
              <a:rPr lang="da-DK" sz="2200" dirty="0"/>
              <a:t>Dannelse af langtidshukommelsen kræver, at arbejdshukommelsen fastholder og bearbejder den information, der skal læres. Arbejdshukommelsen har en begrænset kapacitet. </a:t>
            </a:r>
          </a:p>
          <a:p>
            <a:endParaRPr lang="da-DK" sz="2200" dirty="0"/>
          </a:p>
          <a:p>
            <a:pPr marL="0" indent="0">
              <a:buNone/>
            </a:pPr>
            <a:r>
              <a:rPr lang="da-DK" sz="2400" b="1" dirty="0"/>
              <a:t>Opmærksomhed</a:t>
            </a:r>
          </a:p>
          <a:p>
            <a:r>
              <a:rPr lang="da-DK" sz="2200" dirty="0"/>
              <a:t>Vi lærer kun det, som vi retter vores opmærksomhed mod. Jo flere forstyrrelser vi udsættes for, jo hårdere må arbejdshukommelsen arbejde for at fastholde det, der er relevant. </a:t>
            </a:r>
          </a:p>
          <a:p>
            <a:pPr lvl="1"/>
            <a:r>
              <a:rPr lang="da-DK" sz="1800" dirty="0"/>
              <a:t>Hvis der er larm omkring os, bruges en del af arbejdshukommelsens kapacitet på at filtrere støjen fra.</a:t>
            </a:r>
            <a:endParaRPr lang="da-DK" dirty="0"/>
          </a:p>
          <a:p>
            <a:pPr lvl="1"/>
            <a:r>
              <a:rPr lang="da-DK" sz="1800" dirty="0"/>
              <a:t>Afbrydelser forværrer. </a:t>
            </a:r>
          </a:p>
        </p:txBody>
      </p:sp>
      <p:pic>
        <p:nvPicPr>
          <p:cNvPr id="5" name="Billede 4" descr="Et billede, der indeholder tekst, skærmbillede, diagram, linje/række&#10;&#10;Automatisk genereret beskrivelse">
            <a:extLst>
              <a:ext uri="{FF2B5EF4-FFF2-40B4-BE49-F238E27FC236}">
                <a16:creationId xmlns:a16="http://schemas.microsoft.com/office/drawing/2014/main" id="{3BB5CCCB-6176-1335-58E6-C37EAE9B9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4296" b="457"/>
          <a:stretch>
            <a:fillRect/>
          </a:stretch>
        </p:blipFill>
        <p:spPr>
          <a:xfrm>
            <a:off x="8622685" y="1709225"/>
            <a:ext cx="3460457" cy="37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DE7B09-1372-CEC3-EEF8-4C79F355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Motivation og læring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9644EC-61E2-903B-746C-2A909B138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647" y="666114"/>
            <a:ext cx="7030288" cy="5546047"/>
          </a:xfrm>
        </p:spPr>
        <p:txBody>
          <a:bodyPr anchor="ctr">
            <a:normAutofit/>
          </a:bodyPr>
          <a:lstStyle/>
          <a:p>
            <a:r>
              <a:rPr lang="da-DK" sz="2400" dirty="0"/>
              <a:t>En af de mest fremtrædende motivationsteorier er selvbestemmelsesteorien (</a:t>
            </a:r>
            <a:r>
              <a:rPr lang="da-DK" sz="2400" i="1" dirty="0" err="1"/>
              <a:t>self</a:t>
            </a:r>
            <a:r>
              <a:rPr lang="da-DK" sz="2400" i="1" dirty="0"/>
              <a:t>-determination </a:t>
            </a:r>
            <a:r>
              <a:rPr lang="da-DK" sz="2400" i="1" dirty="0" err="1"/>
              <a:t>theory</a:t>
            </a:r>
            <a:r>
              <a:rPr lang="da-DK" sz="2400" dirty="0"/>
              <a:t>) af Richard Ryan og Edward L. </a:t>
            </a:r>
            <a:r>
              <a:rPr lang="da-DK" sz="2400" dirty="0" err="1"/>
              <a:t>Deci</a:t>
            </a:r>
            <a:r>
              <a:rPr lang="da-DK" sz="2400" dirty="0"/>
              <a:t>.</a:t>
            </a:r>
          </a:p>
          <a:p>
            <a:r>
              <a:rPr lang="da-DK" sz="2400" dirty="0"/>
              <a:t>Ifølge denne kan man være motiveret til bestemte ting og aktiviteter, fordi man enten har en </a:t>
            </a:r>
            <a:r>
              <a:rPr lang="da-DK" sz="2400" i="1" dirty="0"/>
              <a:t>ydre-</a:t>
            </a:r>
            <a:r>
              <a:rPr lang="da-DK" sz="2400" dirty="0"/>
              <a:t> eller </a:t>
            </a:r>
            <a:r>
              <a:rPr lang="da-DK" sz="2400" i="1" dirty="0"/>
              <a:t>indre motivation </a:t>
            </a:r>
            <a:r>
              <a:rPr lang="da-DK" sz="2400" dirty="0"/>
              <a:t>hertil.</a:t>
            </a:r>
          </a:p>
          <a:p>
            <a:r>
              <a:rPr lang="da-DK" sz="2400" dirty="0"/>
              <a:t>Det er graden af opfyldelsen af tre fundamentale og universelle psykologiske behov, der afgør, hvilken form for </a:t>
            </a:r>
            <a:r>
              <a:rPr lang="da-DK" sz="2400" i="1" dirty="0"/>
              <a:t>indre motivation</a:t>
            </a:r>
            <a:r>
              <a:rPr lang="da-DK" sz="2400" dirty="0"/>
              <a:t>, man har til en bestemt aktivitet:</a:t>
            </a:r>
          </a:p>
          <a:p>
            <a:pPr lvl="1"/>
            <a:r>
              <a:rPr lang="da-DK" sz="2200" dirty="0"/>
              <a:t>(1) Behovet for </a:t>
            </a:r>
            <a:r>
              <a:rPr lang="da-DK" sz="2200" b="1" dirty="0"/>
              <a:t>kompetence</a:t>
            </a:r>
            <a:r>
              <a:rPr lang="da-DK" sz="2200" dirty="0"/>
              <a:t>.</a:t>
            </a:r>
          </a:p>
          <a:p>
            <a:pPr lvl="1"/>
            <a:r>
              <a:rPr lang="da-DK" sz="2200" dirty="0"/>
              <a:t>(2) Behovet for at </a:t>
            </a:r>
            <a:r>
              <a:rPr lang="da-DK" sz="2200" b="1" dirty="0"/>
              <a:t>høre til (tilhørsforhold)</a:t>
            </a:r>
            <a:r>
              <a:rPr lang="da-DK" sz="2200" dirty="0"/>
              <a:t>.</a:t>
            </a:r>
          </a:p>
          <a:p>
            <a:pPr lvl="1"/>
            <a:r>
              <a:rPr lang="da-DK" sz="2200" dirty="0"/>
              <a:t>(3) Behovet for at have </a:t>
            </a:r>
            <a:r>
              <a:rPr lang="da-DK" sz="2200" b="1" dirty="0"/>
              <a:t>autonomi (selvbestemmelse).</a:t>
            </a:r>
          </a:p>
        </p:txBody>
      </p:sp>
    </p:spTree>
    <p:extLst>
      <p:ext uri="{BB962C8B-B14F-4D97-AF65-F5344CB8AC3E}">
        <p14:creationId xmlns:p14="http://schemas.microsoft.com/office/powerpoint/2010/main" val="206363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5092B-8445-7710-FF7B-63FEFFB0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6" cy="1288598"/>
          </a:xfrm>
        </p:spPr>
        <p:txBody>
          <a:bodyPr anchor="b">
            <a:normAutofit/>
          </a:bodyPr>
          <a:lstStyle/>
          <a:p>
            <a:pPr algn="r"/>
            <a:r>
              <a:rPr lang="da-DK" sz="4000" b="1" dirty="0">
                <a:solidFill>
                  <a:srgbClr val="FFFFFF"/>
                </a:solidFill>
              </a:rPr>
              <a:t>At fremme læring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849659-858C-F5A9-D8CC-53BC14FF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759" y="410548"/>
            <a:ext cx="5225135" cy="61022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200" dirty="0"/>
              <a:t>Der er dog en række ting som derimod bidrager til at fremme læring.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r>
              <a:rPr lang="da-DK" sz="2200" dirty="0"/>
              <a:t>Det skal I nu lave en kreativ fremstilling af. I skal lave en video på </a:t>
            </a:r>
            <a:r>
              <a:rPr lang="da-DK" sz="2200" dirty="0" err="1"/>
              <a:t>TikTok</a:t>
            </a:r>
            <a:r>
              <a:rPr lang="da-DK" sz="2200" dirty="0"/>
              <a:t>, hvor I viser og/eller forklarer, hvordan jeres tildelte afsnit bidrager til at fremme læring.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r>
              <a:rPr lang="da-DK" sz="2200" b="1" dirty="0"/>
              <a:t>Gruppe 1</a:t>
            </a:r>
            <a:r>
              <a:rPr lang="da-DK" sz="2200" dirty="0"/>
              <a:t>: Nye netværk kobles + mange indgange og processering + motion</a:t>
            </a:r>
          </a:p>
          <a:p>
            <a:pPr marL="0" indent="0">
              <a:buNone/>
            </a:pPr>
            <a:r>
              <a:rPr lang="da-DK" sz="2200" b="1" dirty="0"/>
              <a:t>Gruppe 2</a:t>
            </a:r>
            <a:r>
              <a:rPr lang="da-DK" sz="2200" dirty="0"/>
              <a:t>: Edgar Dales læringspyramide + aktiv involvering fremmer læring + søvn</a:t>
            </a:r>
          </a:p>
          <a:p>
            <a:pPr marL="0" indent="0">
              <a:buNone/>
            </a:pPr>
            <a:r>
              <a:rPr lang="da-DK" sz="2200" b="1" dirty="0"/>
              <a:t>Gruppe 3</a:t>
            </a:r>
            <a:r>
              <a:rPr lang="da-DK" sz="2200" dirty="0"/>
              <a:t>: Repetition + ubevidste </a:t>
            </a:r>
            <a:r>
              <a:rPr lang="da-DK" sz="2200" dirty="0" err="1"/>
              <a:t>cues</a:t>
            </a:r>
            <a:r>
              <a:rPr lang="da-DK" sz="2200" dirty="0"/>
              <a:t> + følelser fremmer læring</a:t>
            </a:r>
          </a:p>
        </p:txBody>
      </p:sp>
      <p:pic>
        <p:nvPicPr>
          <p:cNvPr id="1028" name="Picture 4" descr="TikTok: What It Is, How It Works, and Why It's Popular">
            <a:extLst>
              <a:ext uri="{FF2B5EF4-FFF2-40B4-BE49-F238E27FC236}">
                <a16:creationId xmlns:a16="http://schemas.microsoft.com/office/drawing/2014/main" id="{9D2DC461-4761-B5B6-272B-B096D4293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r="17714"/>
          <a:stretch>
            <a:fillRect/>
          </a:stretch>
        </p:blipFill>
        <p:spPr bwMode="auto">
          <a:xfrm>
            <a:off x="9479902" y="2268531"/>
            <a:ext cx="2491273" cy="23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AC3CD1F-7A1C-DD27-7EA3-3A5C39FC21C8}"/>
              </a:ext>
            </a:extLst>
          </p:cNvPr>
          <p:cNvSpPr txBox="1"/>
          <p:nvPr/>
        </p:nvSpPr>
        <p:spPr>
          <a:xfrm>
            <a:off x="466722" y="3650446"/>
            <a:ext cx="3396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Gruppe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Frida, Clara, Sigrid og Caroline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Gruppe 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Anna, Maja, Laura, Astrid og Mai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Gruppe 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Mikkeline, Aisha, Nynne og Anna Liva</a:t>
            </a:r>
          </a:p>
        </p:txBody>
      </p:sp>
    </p:spTree>
    <p:extLst>
      <p:ext uri="{BB962C8B-B14F-4D97-AF65-F5344CB8AC3E}">
        <p14:creationId xmlns:p14="http://schemas.microsoft.com/office/powerpoint/2010/main" val="22424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328</Words>
  <Application>Microsoft Office PowerPoint</Application>
  <PresentationFormat>Widescreen</PresentationFormat>
  <Paragraphs>36</Paragraphs>
  <Slides>4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At fremme læring</vt:lpstr>
      <vt:lpstr>Forhindringer mod læring</vt:lpstr>
      <vt:lpstr>Motivation og læring</vt:lpstr>
      <vt:lpstr>At fremme læring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fremme læring</dc:title>
  <dc:creator>Maja Christina Lerche Høgh</dc:creator>
  <cp:lastModifiedBy>Clara Nørgaard Madsen (CSN - UCH)</cp:lastModifiedBy>
  <cp:revision>5</cp:revision>
  <dcterms:created xsi:type="dcterms:W3CDTF">2023-10-31T06:39:42Z</dcterms:created>
  <dcterms:modified xsi:type="dcterms:W3CDTF">2026-01-19T09:46:23Z</dcterms:modified>
</cp:coreProperties>
</file>