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9" r:id="rId4"/>
    <p:sldId id="270" r:id="rId5"/>
    <p:sldId id="271" r:id="rId6"/>
    <p:sldId id="267" r:id="rId7"/>
    <p:sldId id="272" r:id="rId8"/>
    <p:sldId id="27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0323" autoAdjust="0"/>
  </p:normalViewPr>
  <p:slideViewPr>
    <p:cSldViewPr snapToGrid="0">
      <p:cViewPr varScale="1">
        <p:scale>
          <a:sx n="74" d="100"/>
          <a:sy n="74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1876-348E-4CC1-B4C1-74D7C250B23E}" type="datetimeFigureOut">
              <a:rPr lang="da-DK" smtClean="0"/>
              <a:t>20-01-2026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17CB7-9052-4701-A976-F290770CDE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086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https://www.youtube.com/watch?v=VGrcets0E6I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17CB7-9052-4701-A976-F290770CDE0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88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99BFB-54C4-722D-F532-2A77458CB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BF4B93B-CED8-1C44-1D80-61DDB30DE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253925-6BE1-D877-06F9-74BED79F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0517-80E6-41DA-AECE-63B57D5A371A}" type="datetimeFigureOut">
              <a:rPr lang="da-DK" smtClean="0"/>
              <a:t>20-01-2026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7BE8BB-91BC-A145-53EA-AF2BF1F1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706CDE-6B52-CE77-9FF0-3CD769B6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18E-577E-49A7-8C6D-745400AB92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429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1C1C4-6D4E-6A12-F4B4-668A0B65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9ACDCCF-C799-F055-EC7A-BF716C6F3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49BF54-05B8-9479-1CA4-EA78B771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0517-80E6-41DA-AECE-63B57D5A371A}" type="datetimeFigureOut">
              <a:rPr lang="da-DK" smtClean="0"/>
              <a:t>20-01-2026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2C1283-5E82-5C73-D427-D96449C4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589C8A-2E45-9D65-32BB-5C10A5C3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18E-577E-49A7-8C6D-745400AB92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44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60BA394-1C8E-AF99-184E-AE8A058DA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55FB353-11DB-9327-81FC-A0CAB01F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90CF81-1F4E-5E06-AD81-B419C0DD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0517-80E6-41DA-AECE-63B57D5A371A}" type="datetimeFigureOut">
              <a:rPr lang="da-DK" smtClean="0"/>
              <a:t>20-01-2026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7E6B6E-A1ED-0112-4BDB-951D8710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CDD522-764D-BE8F-FD87-56FC6DCC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18E-577E-49A7-8C6D-745400AB92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76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8BD21-F815-F16F-2BA9-26142CC7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82D1D7-0BE6-191B-B402-72226EB2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1F3C61-DC14-BBC0-EFA8-9EF9AAE9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0517-80E6-41DA-AECE-63B57D5A371A}" type="datetimeFigureOut">
              <a:rPr lang="da-DK" smtClean="0"/>
              <a:t>20-01-2026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78E193-0685-DCF7-1327-EC7214E3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4DC666-A903-8730-CB18-24EE662B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18E-577E-49A7-8C6D-745400AB92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063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A3C37-07C2-748C-4308-CF7BC060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B87B03D-5D57-FCB5-BC8C-E1B1E1505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E940CB-07A9-ED9B-503F-F0FC1FD7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0517-80E6-41DA-AECE-63B57D5A371A}" type="datetimeFigureOut">
              <a:rPr lang="da-DK" smtClean="0"/>
              <a:t>20-01-2026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A383FB-6621-F59D-828D-61E229CB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9F492A-EF6D-8826-700F-7FF3502D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18E-577E-49A7-8C6D-745400AB92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069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957A3-C6D2-6DAF-7BBF-1DB85324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D2DE4C-0272-93DD-F6F6-486F62462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972FAAA-A35E-7F07-8C95-EB0E77118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A72E2F-2274-C9E3-861C-8F2102C2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0517-80E6-41DA-AECE-63B57D5A371A}" type="datetimeFigureOut">
              <a:rPr lang="da-DK" smtClean="0"/>
              <a:t>20-01-2026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D07E66-D434-AB09-2BD4-A7D16C6F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D1A13E7-7E80-CA20-E22B-D20944F2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18E-577E-49A7-8C6D-745400AB92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273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69165-D27C-E371-4813-DD474682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DAF60D-EA5E-8CB7-C963-642DC023A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A7B8E5B-F9D0-35DA-CCCE-F9564766A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BFA3C5F-D206-7F79-5749-18D2D491D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629E064-4786-9B8E-F897-F61D1FEBA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65B9B2B-08E0-D1B1-7C9F-CBE27267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0517-80E6-41DA-AECE-63B57D5A371A}" type="datetimeFigureOut">
              <a:rPr lang="da-DK" smtClean="0"/>
              <a:t>20-01-2026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F5AE60A-15BB-FF25-7899-22199D5E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5545440-7A5A-0AA0-2611-0D2351EC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18E-577E-49A7-8C6D-745400AB92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111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E4EAE-D291-1D0F-0487-8E214606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DAA08E7-FFCA-BB9E-A998-9027CD3F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0517-80E6-41DA-AECE-63B57D5A371A}" type="datetimeFigureOut">
              <a:rPr lang="da-DK" smtClean="0"/>
              <a:t>20-01-2026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1E3E585-F692-1735-9E76-A74DC3E5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7A60D34-2B9A-9C9C-908C-1E15579A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18E-577E-49A7-8C6D-745400AB92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955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3C7E6EE-3DC1-21B5-49D4-14DFA944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0517-80E6-41DA-AECE-63B57D5A371A}" type="datetimeFigureOut">
              <a:rPr lang="da-DK" smtClean="0"/>
              <a:t>20-01-2026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3BAAB03-6D5F-81CF-2C20-EC98D84B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3FD3446-CBD3-49C2-48AF-43B58641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18E-577E-49A7-8C6D-745400AB92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274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2EFB5-B1F7-1C8F-9DFC-4F1D292B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A827A0-AD63-030F-AD4F-C2A5C3433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9B9A2F-ADE7-784D-5C11-59F95FFF4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83FF5D5-E2B3-2514-97AB-95A2D9A0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0517-80E6-41DA-AECE-63B57D5A371A}" type="datetimeFigureOut">
              <a:rPr lang="da-DK" smtClean="0"/>
              <a:t>20-01-2026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7105EA2-DA59-99C9-422A-88CF57C2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C24710B-8842-1B91-F4BC-AC230CA4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18E-577E-49A7-8C6D-745400AB92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415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4F0A8-5B10-AAEC-96DD-D68131DB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655DE6C-A6C8-FE92-F4FD-FF5A5930F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C24379-60B9-D297-F712-45407DB5A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DECD32-E148-60CC-2479-68AF8034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0517-80E6-41DA-AECE-63B57D5A371A}" type="datetimeFigureOut">
              <a:rPr lang="da-DK" smtClean="0"/>
              <a:t>20-01-2026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6C92008-851B-E7B0-CFA7-8242AFF1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7AECAAC-2AA4-4528-5FDC-B318DFF7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C18E-577E-49A7-8C6D-745400AB92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860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94B2A94-269D-AE78-4B53-B1EC4825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4239D14-CA35-0D7A-2B8C-2A7809A37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22C92D-E531-F2F1-1F6E-A89BC5A8C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80517-80E6-41DA-AECE-63B57D5A371A}" type="datetimeFigureOut">
              <a:rPr lang="da-DK" smtClean="0"/>
              <a:t>20-01-2026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88C906-8943-F909-F639-7B55CFC8B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4CA4D4-8458-135A-397E-3025E06DF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9C18E-577E-49A7-8C6D-745400AB92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014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Grcets0E6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BF25268-B7A6-5695-FC12-D706304DA4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402" r="932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D70111-4717-1066-E3FB-B0FCA73C0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92207"/>
          </a:xfrm>
        </p:spPr>
        <p:txBody>
          <a:bodyPr>
            <a:normAutofit/>
          </a:bodyPr>
          <a:lstStyle/>
          <a:p>
            <a:r>
              <a:rPr lang="da-DK" b="1" noProof="0" dirty="0">
                <a:solidFill>
                  <a:srgbClr val="FFFFFF"/>
                </a:solidFill>
              </a:rPr>
              <a:t>Læring og motivation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B9ADE24-CA3F-3218-80F5-36B42972D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0328"/>
            <a:ext cx="9144000" cy="2345167"/>
          </a:xfrm>
        </p:spPr>
        <p:txBody>
          <a:bodyPr>
            <a:normAutofit/>
          </a:bodyPr>
          <a:lstStyle/>
          <a:p>
            <a:r>
              <a:rPr lang="da-DK" sz="2000" noProof="0" dirty="0">
                <a:solidFill>
                  <a:srgbClr val="FFFFFF"/>
                </a:solidFill>
              </a:rPr>
              <a:t>- Motivation: Ted talk </a:t>
            </a:r>
          </a:p>
          <a:p>
            <a:r>
              <a:rPr lang="da-DK" sz="2000" noProof="0" dirty="0">
                <a:solidFill>
                  <a:srgbClr val="FFFFFF"/>
                </a:solidFill>
              </a:rPr>
              <a:t>- Indre vs. ydre motivation</a:t>
            </a:r>
          </a:p>
          <a:p>
            <a:r>
              <a:rPr lang="da-DK" sz="2000" noProof="0" dirty="0">
                <a:solidFill>
                  <a:srgbClr val="FFFFFF"/>
                </a:solidFill>
              </a:rPr>
              <a:t>- Selvbestemmelsesteorien</a:t>
            </a:r>
          </a:p>
          <a:p>
            <a:r>
              <a:rPr lang="da-DK" sz="2000" noProof="0" dirty="0">
                <a:solidFill>
                  <a:srgbClr val="FFFFFF"/>
                </a:solidFill>
              </a:rPr>
              <a:t>- Stations-rotation</a:t>
            </a:r>
          </a:p>
          <a:p>
            <a:r>
              <a:rPr lang="da-DK" sz="2000" noProof="0" dirty="0">
                <a:solidFill>
                  <a:srgbClr val="FFFFFF"/>
                </a:solidFill>
              </a:rPr>
              <a:t>- Evt. begrebslisten</a:t>
            </a:r>
          </a:p>
        </p:txBody>
      </p:sp>
    </p:spTree>
    <p:extLst>
      <p:ext uri="{BB962C8B-B14F-4D97-AF65-F5344CB8AC3E}">
        <p14:creationId xmlns:p14="http://schemas.microsoft.com/office/powerpoint/2010/main" val="2780241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308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noProof="0" dirty="0"/>
          </a:p>
        </p:txBody>
      </p:sp>
      <p:sp>
        <p:nvSpPr>
          <p:cNvPr id="3095" name="Isosceles Triangle 309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pic>
        <p:nvPicPr>
          <p:cNvPr id="3080" name="Picture 8" descr="No Motivation? Look to Your Needs to Find It. - The Professor Is In">
            <a:extLst>
              <a:ext uri="{FF2B5EF4-FFF2-40B4-BE49-F238E27FC236}">
                <a16:creationId xmlns:a16="http://schemas.microsoft.com/office/drawing/2014/main" id="{EF982C18-2D69-4078-9310-E5FE7691D8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243" y="1098171"/>
            <a:ext cx="10905066" cy="425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Isosceles Triangle 309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5" name="AutoShape 4" descr="Motivation at Work: Moving Your People Along the Motivation Spectrum -  Thoughtful Leader">
            <a:extLst>
              <a:ext uri="{FF2B5EF4-FFF2-40B4-BE49-F238E27FC236}">
                <a16:creationId xmlns:a16="http://schemas.microsoft.com/office/drawing/2014/main" id="{3C728958-6C85-4F35-9F0A-663EC9B241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 dirty="0"/>
          </a:p>
        </p:txBody>
      </p:sp>
      <p:sp>
        <p:nvSpPr>
          <p:cNvPr id="6" name="AutoShape 6" descr="Motivation at Work: Moving Your People Along the Motivation Spectrum -  Thoughtful Leader">
            <a:extLst>
              <a:ext uri="{FF2B5EF4-FFF2-40B4-BE49-F238E27FC236}">
                <a16:creationId xmlns:a16="http://schemas.microsoft.com/office/drawing/2014/main" id="{58EC1880-6AEE-4F6C-9837-9E9A1E0145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4776" y="34289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9B974A9-915A-8DE1-657A-D6A029699CAE}"/>
              </a:ext>
            </a:extLst>
          </p:cNvPr>
          <p:cNvSpPr txBox="1"/>
          <p:nvPr/>
        </p:nvSpPr>
        <p:spPr>
          <a:xfrm>
            <a:off x="1815398" y="5576436"/>
            <a:ext cx="8738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Motivation er en indre drivkraft, der får os til at handle og nå mål og forklarer, hvorfor vi gør, som vi gør, drevet af behov ønsker og interesser.</a:t>
            </a:r>
          </a:p>
        </p:txBody>
      </p:sp>
    </p:spTree>
    <p:extLst>
      <p:ext uri="{BB962C8B-B14F-4D97-AF65-F5344CB8AC3E}">
        <p14:creationId xmlns:p14="http://schemas.microsoft.com/office/powerpoint/2010/main" val="23263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FAD821D-B9FC-9EAF-452F-3FC3944A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178" y="538899"/>
            <a:ext cx="5754696" cy="1837349"/>
          </a:xfrm>
        </p:spPr>
        <p:txBody>
          <a:bodyPr>
            <a:normAutofit/>
          </a:bodyPr>
          <a:lstStyle/>
          <a:p>
            <a:r>
              <a:rPr lang="da-DK" b="1" noProof="0" dirty="0"/>
              <a:t>Motivation</a:t>
            </a:r>
            <a:endParaRPr lang="da-DK" sz="3600" b="1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F79A87-1560-4A91-65FB-745279082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179" y="2412435"/>
            <a:ext cx="3424830" cy="2430864"/>
          </a:xfrm>
        </p:spPr>
        <p:txBody>
          <a:bodyPr anchor="t">
            <a:normAutofit/>
          </a:bodyPr>
          <a:lstStyle/>
          <a:p>
            <a:r>
              <a:rPr lang="da-DK" sz="2400" noProof="0" dirty="0"/>
              <a:t>Ted-Talk med Edward </a:t>
            </a:r>
            <a:r>
              <a:rPr lang="da-DK" sz="2400" noProof="0" dirty="0" err="1"/>
              <a:t>Deci</a:t>
            </a:r>
            <a:r>
              <a:rPr lang="da-DK" sz="2400" noProof="0" dirty="0"/>
              <a:t> om motivation</a:t>
            </a:r>
          </a:p>
          <a:p>
            <a:r>
              <a:rPr lang="da-DK" sz="2400" noProof="0" dirty="0">
                <a:hlinkClick r:id="rId3"/>
              </a:rPr>
              <a:t>https://www.youtube.com/watch?v=VGrcets0E6I</a:t>
            </a:r>
            <a:r>
              <a:rPr lang="da-DK" sz="2400" noProof="0" dirty="0"/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a-DK" sz="800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</p:grpSp>
      <p:pic>
        <p:nvPicPr>
          <p:cNvPr id="5" name="Billede 4" descr="Et billede, der indeholder indendørs, Projektionslærred, Sceneudstyr, præsentation&#10;&#10;AI-genereret indhold kan være ukorrekt.">
            <a:extLst>
              <a:ext uri="{FF2B5EF4-FFF2-40B4-BE49-F238E27FC236}">
                <a16:creationId xmlns:a16="http://schemas.microsoft.com/office/drawing/2014/main" id="{8AB7705D-E854-DBEB-127A-CA6A531AF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692" y="2217961"/>
            <a:ext cx="7502493" cy="414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6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800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5833A9-083F-4EDE-FCA1-A1231959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398180"/>
            <a:ext cx="9833548" cy="1325563"/>
          </a:xfrm>
        </p:spPr>
        <p:txBody>
          <a:bodyPr anchor="b">
            <a:normAutofit/>
          </a:bodyPr>
          <a:lstStyle/>
          <a:p>
            <a:r>
              <a:rPr lang="da-DK" b="1" noProof="0" dirty="0"/>
              <a:t>Indre vs. ydre information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</p:grp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5354F047-5F78-1C90-CE8A-5EAACE8778E4}"/>
              </a:ext>
            </a:extLst>
          </p:cNvPr>
          <p:cNvSpPr txBox="1">
            <a:spLocks/>
          </p:cNvSpPr>
          <p:nvPr/>
        </p:nvSpPr>
        <p:spPr>
          <a:xfrm>
            <a:off x="6764481" y="2190922"/>
            <a:ext cx="3686823" cy="2599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b="1" noProof="0" dirty="0"/>
              <a:t>Ydre motivation </a:t>
            </a:r>
          </a:p>
          <a:p>
            <a:pPr>
              <a:buFontTx/>
              <a:buChar char="-"/>
            </a:pPr>
            <a:r>
              <a:rPr lang="da-DK" sz="2400" noProof="0" dirty="0"/>
              <a:t>Anerkendelse</a:t>
            </a:r>
          </a:p>
          <a:p>
            <a:pPr>
              <a:buFontTx/>
              <a:buChar char="-"/>
            </a:pPr>
            <a:r>
              <a:rPr lang="da-DK" sz="2400" noProof="0" dirty="0"/>
              <a:t>Belønning / undgå straf</a:t>
            </a:r>
          </a:p>
          <a:p>
            <a:pPr>
              <a:buFontTx/>
              <a:buChar char="-"/>
            </a:pPr>
            <a:r>
              <a:rPr lang="da-DK" sz="2400" noProof="0" dirty="0"/>
              <a:t>Konkurrence </a:t>
            </a:r>
          </a:p>
          <a:p>
            <a:pPr>
              <a:buFontTx/>
              <a:buChar char="-"/>
            </a:pPr>
            <a:r>
              <a:rPr lang="da-DK" sz="2400" noProof="0" dirty="0"/>
              <a:t>Opnå noget meningsfuldt</a:t>
            </a:r>
          </a:p>
        </p:txBody>
      </p:sp>
      <p:pic>
        <p:nvPicPr>
          <p:cNvPr id="6" name="Picture 6" descr="Art projekt og noget med udseende | Blablabla | glansbilledet">
            <a:extLst>
              <a:ext uri="{FF2B5EF4-FFF2-40B4-BE49-F238E27FC236}">
                <a16:creationId xmlns:a16="http://schemas.microsoft.com/office/drawing/2014/main" id="{F3275457-ACAD-9B31-42CB-27CF26FE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10" y="457676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ratisSkole.dk: Præmie">
            <a:extLst>
              <a:ext uri="{FF2B5EF4-FFF2-40B4-BE49-F238E27FC236}">
                <a16:creationId xmlns:a16="http://schemas.microsoft.com/office/drawing/2014/main" id="{C57F4E03-B4F3-846F-B6A5-C683B175F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288" y="1629802"/>
            <a:ext cx="17621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FBA844B-620E-747C-3375-1CB63FA40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91" y="5600830"/>
            <a:ext cx="1631373" cy="108758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F99B136-12E9-BE48-910B-A0A6286FA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535" y="3601327"/>
            <a:ext cx="1328295" cy="1328295"/>
          </a:xfrm>
          <a:prstGeom prst="rect">
            <a:avLst/>
          </a:prstGeom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53ADF63-FC74-3842-C543-BE69B855578A}"/>
              </a:ext>
            </a:extLst>
          </p:cNvPr>
          <p:cNvSpPr txBox="1">
            <a:spLocks/>
          </p:cNvSpPr>
          <p:nvPr/>
        </p:nvSpPr>
        <p:spPr>
          <a:xfrm>
            <a:off x="1178564" y="2193495"/>
            <a:ext cx="4447003" cy="376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b="1" noProof="0" dirty="0"/>
              <a:t>Indre motivation</a:t>
            </a:r>
          </a:p>
          <a:p>
            <a:pPr>
              <a:buFontTx/>
              <a:buChar char="-"/>
            </a:pPr>
            <a:r>
              <a:rPr lang="da-DK" sz="2400" noProof="0" dirty="0"/>
              <a:t>Lyst til at gøre noget, fordi det er sjovt/ spændende/ interessant i </a:t>
            </a:r>
            <a:r>
              <a:rPr lang="da-DK" sz="2400" i="1" noProof="0" dirty="0"/>
              <a:t>sig selv</a:t>
            </a:r>
            <a:r>
              <a:rPr lang="da-DK" sz="2400" noProof="0" dirty="0"/>
              <a:t>.</a:t>
            </a:r>
          </a:p>
          <a:p>
            <a:pPr>
              <a:buFontTx/>
              <a:buChar char="-"/>
            </a:pPr>
            <a:r>
              <a:rPr lang="da-DK" sz="2400" noProof="0" dirty="0"/>
              <a:t>Nysgerrighed</a:t>
            </a:r>
          </a:p>
          <a:p>
            <a:pPr>
              <a:buFontTx/>
              <a:buChar char="-"/>
            </a:pPr>
            <a:r>
              <a:rPr lang="da-DK" sz="2400" noProof="0" dirty="0"/>
              <a:t>Interesse</a:t>
            </a:r>
          </a:p>
          <a:p>
            <a:pPr>
              <a:buFontTx/>
              <a:buChar char="-"/>
            </a:pPr>
            <a:r>
              <a:rPr lang="da-DK" sz="2400" noProof="0" dirty="0"/>
              <a:t>Selvtillid </a:t>
            </a:r>
          </a:p>
          <a:p>
            <a:pPr>
              <a:buFontTx/>
              <a:buChar char="-"/>
            </a:pPr>
            <a:r>
              <a:rPr lang="da-DK" sz="2400" noProof="0" dirty="0"/>
              <a:t>Andres anerkendelse, penge og prestige spiller ikke ind</a:t>
            </a:r>
          </a:p>
        </p:txBody>
      </p:sp>
    </p:spTree>
    <p:extLst>
      <p:ext uri="{BB962C8B-B14F-4D97-AF65-F5344CB8AC3E}">
        <p14:creationId xmlns:p14="http://schemas.microsoft.com/office/powerpoint/2010/main" val="314470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800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D322E76A-A076-BF1A-A069-3CF53706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b="1" noProof="0" dirty="0"/>
              <a:t>Selvbestemmelsesteorien 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11CF3CAE-5279-1D44-C2B9-B05F27B9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145"/>
            <a:ext cx="10515600" cy="4351338"/>
          </a:xfrm>
        </p:spPr>
        <p:txBody>
          <a:bodyPr>
            <a:normAutofit/>
          </a:bodyPr>
          <a:lstStyle/>
          <a:p>
            <a:r>
              <a:rPr lang="da-DK" sz="2400" noProof="0" dirty="0"/>
              <a:t>Der er tale om et motivationsspektrum, der går fra ikke-motivation i den ene ende over forskellige former for ydre motivation til indre motivation i den anden ende.</a:t>
            </a:r>
          </a:p>
          <a:p>
            <a:pPr marL="0" indent="0">
              <a:buNone/>
            </a:pPr>
            <a:endParaRPr lang="da-DK" sz="2400" noProof="0" dirty="0"/>
          </a:p>
          <a:p>
            <a:pPr marL="0" indent="0">
              <a:buNone/>
            </a:pPr>
            <a:endParaRPr lang="da-DK" sz="2400" noProof="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4921471-1AF1-ECB6-8217-4DCF5AB8E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31" y="2871521"/>
            <a:ext cx="941506" cy="98002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5411841-179D-5110-12C2-039FE632F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10248032" cy="215317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CFF898C-8EE5-3B40-E7CC-2182901E3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8" y="2779069"/>
            <a:ext cx="981980" cy="102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7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293D59-408E-4E2E-B68F-AC30B2F0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23743"/>
            <a:ext cx="5949419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b="1" kern="1200" noProof="0" dirty="0">
                <a:latin typeface="+mj-lt"/>
                <a:ea typeface="+mj-ea"/>
                <a:cs typeface="+mj-cs"/>
              </a:rPr>
              <a:t>Selvbestemmelsesteorien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168632B-87A3-4460-B57B-89894A9AB7EB}"/>
              </a:ext>
            </a:extLst>
          </p:cNvPr>
          <p:cNvSpPr txBox="1"/>
          <p:nvPr/>
        </p:nvSpPr>
        <p:spPr>
          <a:xfrm>
            <a:off x="804672" y="2161909"/>
            <a:ext cx="6500137" cy="4350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2400" noProof="0" dirty="0"/>
              <a:t>Ifølge </a:t>
            </a:r>
            <a:r>
              <a:rPr lang="da-DK" sz="2400" noProof="0" dirty="0" err="1"/>
              <a:t>Deci</a:t>
            </a:r>
            <a:r>
              <a:rPr lang="da-DK" sz="2400" noProof="0" dirty="0"/>
              <a:t> og Ryan skal tre psykologiske behov være opfyldt for, at vi er indre motiveret: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400" b="1" noProof="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200" noProof="0" dirty="0"/>
              <a:t>Behovet for </a:t>
            </a:r>
            <a:r>
              <a:rPr lang="da-DK" sz="2200" b="1" noProof="0" dirty="0"/>
              <a:t>kompetence.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Følelsen af at man er i stand til at udføre aktiviteten.</a:t>
            </a:r>
            <a:endParaRPr lang="da-DK" sz="2000" noProof="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200" noProof="0" dirty="0"/>
              <a:t>Behovet for at </a:t>
            </a:r>
            <a:r>
              <a:rPr lang="da-DK" sz="2200" b="1" noProof="0" dirty="0"/>
              <a:t>høre til.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Dét at interagere og være sammen med andre (den sociale dimension af at lære). Følelsesmæssig tryghed.</a:t>
            </a:r>
            <a:endParaRPr lang="da-DK" sz="2000" noProof="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200" noProof="0" dirty="0"/>
              <a:t>Behovet for at </a:t>
            </a:r>
            <a:r>
              <a:rPr lang="da-DK" sz="2200" b="1" noProof="0" dirty="0"/>
              <a:t>have autonomi</a:t>
            </a:r>
            <a:r>
              <a:rPr lang="da-DK" sz="2200" noProof="0" dirty="0"/>
              <a:t> (selvbestemmelse).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noProof="0" dirty="0"/>
              <a:t>At have indflydelse på dét man laver, og at det er i overensstemmelse med ens værdier og selvopfattelse.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noProof="0" dirty="0"/>
            </a:p>
          </p:txBody>
        </p:sp>
      </p:grp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30A9AD3-F2E4-4654-ACC6-548CEB269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r="6732" b="3307"/>
          <a:stretch>
            <a:fillRect/>
          </a:stretch>
        </p:blipFill>
        <p:spPr>
          <a:xfrm>
            <a:off x="8208818" y="1371173"/>
            <a:ext cx="3522518" cy="35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5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EB06D66C-E8A1-8AFB-ABCA-1C8FC88A3873}"/>
              </a:ext>
            </a:extLst>
          </p:cNvPr>
          <p:cNvSpPr txBox="1">
            <a:spLocks/>
          </p:cNvSpPr>
          <p:nvPr/>
        </p:nvSpPr>
        <p:spPr>
          <a:xfrm>
            <a:off x="630936" y="419030"/>
            <a:ext cx="10643200" cy="1357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/>
              <a:t>Stations-rotation i selvbestemmelsesteorien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BCE659A-876F-54FA-A886-7909B33F5B56}"/>
              </a:ext>
            </a:extLst>
          </p:cNvPr>
          <p:cNvSpPr txBox="1"/>
          <p:nvPr/>
        </p:nvSpPr>
        <p:spPr>
          <a:xfrm>
            <a:off x="630935" y="2134134"/>
            <a:ext cx="87936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noProof="0" dirty="0"/>
              <a:t>5 min. med hvert psykologisk behov.</a:t>
            </a:r>
          </a:p>
          <a:p>
            <a:endParaRPr lang="da-DK" b="1" dirty="0"/>
          </a:p>
          <a:p>
            <a:r>
              <a:rPr lang="da-DK" sz="1800" b="1" i="1" noProof="0" dirty="0"/>
              <a:t>Hvordan </a:t>
            </a:r>
            <a:r>
              <a:rPr lang="da-DK" b="1" i="1" dirty="0"/>
              <a:t>kan det enkelte psykologiske behov øge elevers indre motivation? </a:t>
            </a:r>
            <a:r>
              <a:rPr lang="da-DK" b="1" dirty="0"/>
              <a:t>Tag noter! </a:t>
            </a:r>
            <a:endParaRPr lang="da-DK" noProof="0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ACC05418-CF3C-DFB5-FB86-5D2AD86EA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45" y="3567023"/>
            <a:ext cx="11918373" cy="3059269"/>
          </a:xfrm>
        </p:spPr>
        <p:txBody>
          <a:bodyPr numCol="3" anchor="t"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da-DK" sz="1600" i="1" noProof="0" dirty="0"/>
              <a:t>Runde 1: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a-DK" sz="1600" noProof="0" dirty="0"/>
              <a:t>Tilhørsforhold: Aisha, Anna Liva, Anna, Astrid &amp; Caroline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a-DK" sz="1600" noProof="0" dirty="0"/>
              <a:t>Autonomi: Clara, Frida, Laura &amp; Mai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a-DK" sz="1600" noProof="0" dirty="0"/>
              <a:t>Kompetence: </a:t>
            </a:r>
            <a:r>
              <a:rPr lang="da-DK" sz="1600" dirty="0"/>
              <a:t>Maja, Mikkeline, Nynne &amp; Sigrid</a:t>
            </a:r>
            <a:endParaRPr lang="da-DK" sz="1600" noProof="0" dirty="0"/>
          </a:p>
          <a:p>
            <a:pPr marL="0" indent="0">
              <a:lnSpc>
                <a:spcPct val="170000"/>
              </a:lnSpc>
              <a:buNone/>
            </a:pPr>
            <a:endParaRPr lang="da-DK" sz="1600" noProof="0" dirty="0"/>
          </a:p>
          <a:p>
            <a:pPr marL="0" indent="0">
              <a:lnSpc>
                <a:spcPct val="170000"/>
              </a:lnSpc>
              <a:buNone/>
            </a:pPr>
            <a:r>
              <a:rPr lang="da-DK" sz="1600" i="1" noProof="0" dirty="0"/>
              <a:t>Runde 2: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a-DK" sz="1600" noProof="0" dirty="0"/>
              <a:t>Tilhørsforhold: Clara, Frida, Maja &amp; Nynne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a-DK" sz="1600" noProof="0" dirty="0"/>
              <a:t>Autonomi:</a:t>
            </a:r>
            <a:r>
              <a:rPr lang="da-DK" sz="1600" dirty="0"/>
              <a:t> Aisha, Astrid, Mikkeline &amp; Sigrid</a:t>
            </a:r>
            <a:endParaRPr lang="da-DK" sz="1600" noProof="0" dirty="0"/>
          </a:p>
          <a:p>
            <a:pPr marL="0" indent="0">
              <a:lnSpc>
                <a:spcPct val="170000"/>
              </a:lnSpc>
              <a:buNone/>
            </a:pPr>
            <a:r>
              <a:rPr lang="da-DK" sz="1600" noProof="0" dirty="0"/>
              <a:t>Kompetence:</a:t>
            </a:r>
            <a:r>
              <a:rPr lang="da-DK" sz="1600" dirty="0"/>
              <a:t> Anna Liva, Anna, Caroline, Laura &amp; Mai </a:t>
            </a:r>
            <a:endParaRPr lang="da-DK" sz="1600" noProof="0" dirty="0"/>
          </a:p>
          <a:p>
            <a:pPr marL="0" indent="0">
              <a:lnSpc>
                <a:spcPct val="170000"/>
              </a:lnSpc>
              <a:buNone/>
            </a:pPr>
            <a:endParaRPr lang="da-DK" sz="1600" noProof="0" dirty="0"/>
          </a:p>
          <a:p>
            <a:pPr marL="0" indent="0">
              <a:lnSpc>
                <a:spcPct val="170000"/>
              </a:lnSpc>
              <a:buNone/>
            </a:pPr>
            <a:r>
              <a:rPr lang="da-DK" sz="1600" i="1" noProof="0" dirty="0"/>
              <a:t>Runde 3: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a-DK" sz="1600" noProof="0" dirty="0"/>
              <a:t>Tilhørsforhold:</a:t>
            </a:r>
            <a:r>
              <a:rPr lang="da-DK" sz="1600" dirty="0"/>
              <a:t> Laura, Mikkeline, Sigrid &amp; Mai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a-DK" sz="1600" noProof="0" dirty="0"/>
              <a:t>Autonomi: </a:t>
            </a:r>
            <a:r>
              <a:rPr lang="da-DK" sz="1600" dirty="0"/>
              <a:t>Anna, Anna Liva, Maja, Nynne &amp; Caroline</a:t>
            </a:r>
            <a:endParaRPr lang="da-DK" sz="1600" noProof="0" dirty="0"/>
          </a:p>
          <a:p>
            <a:pPr marL="0" indent="0">
              <a:lnSpc>
                <a:spcPct val="170000"/>
              </a:lnSpc>
              <a:buNone/>
            </a:pPr>
            <a:r>
              <a:rPr lang="da-DK" sz="1600" noProof="0" dirty="0"/>
              <a:t>Kompetence:</a:t>
            </a:r>
            <a:r>
              <a:rPr lang="da-DK" sz="1600" dirty="0"/>
              <a:t> Aisha, Astrid, Frida &amp; Clara</a:t>
            </a:r>
          </a:p>
        </p:txBody>
      </p:sp>
    </p:spTree>
    <p:extLst>
      <p:ext uri="{BB962C8B-B14F-4D97-AF65-F5344CB8AC3E}">
        <p14:creationId xmlns:p14="http://schemas.microsoft.com/office/powerpoint/2010/main" val="205607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D38592C1-7C40-3CE2-474E-2B670044DBBC}"/>
              </a:ext>
            </a:extLst>
          </p:cNvPr>
          <p:cNvSpPr txBox="1">
            <a:spLocks/>
          </p:cNvSpPr>
          <p:nvPr/>
        </p:nvSpPr>
        <p:spPr>
          <a:xfrm>
            <a:off x="630936" y="419030"/>
            <a:ext cx="10643200" cy="1357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/>
              <a:t>Opsamling på selvbestemmelsesteorien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945B3D8-6C32-C2C3-CBE7-DCEF9C58ECCD}"/>
              </a:ext>
            </a:extLst>
          </p:cNvPr>
          <p:cNvSpPr txBox="1"/>
          <p:nvPr/>
        </p:nvSpPr>
        <p:spPr>
          <a:xfrm>
            <a:off x="630936" y="2212722"/>
            <a:ext cx="8793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noProof="0" dirty="0"/>
              <a:t>Hvad snakkede I om i grupperne?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noProof="0" dirty="0"/>
              <a:t>Hvordan kan de enkelte psykologiske behov være med til at øge elevers indre motivation?</a:t>
            </a:r>
          </a:p>
        </p:txBody>
      </p:sp>
      <p:pic>
        <p:nvPicPr>
          <p:cNvPr id="6" name="Pladsholder til indhold 4">
            <a:extLst>
              <a:ext uri="{FF2B5EF4-FFF2-40B4-BE49-F238E27FC236}">
                <a16:creationId xmlns:a16="http://schemas.microsoft.com/office/drawing/2014/main" id="{540C7EF6-EBE5-33A7-FFF9-2BE137971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r="6732" b="3307"/>
          <a:stretch>
            <a:fillRect/>
          </a:stretch>
        </p:blipFill>
        <p:spPr>
          <a:xfrm>
            <a:off x="8198427" y="3072164"/>
            <a:ext cx="3522518" cy="3533630"/>
          </a:xfrm>
          <a:prstGeom prst="rect">
            <a:avLst/>
          </a:prstGeom>
        </p:spPr>
      </p:pic>
      <p:pic>
        <p:nvPicPr>
          <p:cNvPr id="1026" name="Picture 2" descr="Vidensgrundlag om Motivation i udskolingen | VPT">
            <a:extLst>
              <a:ext uri="{FF2B5EF4-FFF2-40B4-BE49-F238E27FC236}">
                <a16:creationId xmlns:a16="http://schemas.microsoft.com/office/drawing/2014/main" id="{535BB3B7-494E-C30D-67E6-850E2516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25" y="3760018"/>
            <a:ext cx="4184639" cy="238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3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404</Words>
  <Application>Microsoft Office PowerPoint</Application>
  <PresentationFormat>Widescreen</PresentationFormat>
  <Paragraphs>56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Læring og motivation</vt:lpstr>
      <vt:lpstr>PowerPoint-præsentation</vt:lpstr>
      <vt:lpstr>Motivation</vt:lpstr>
      <vt:lpstr>Indre vs. ydre information</vt:lpstr>
      <vt:lpstr>Selvbestemmelsesteorien </vt:lpstr>
      <vt:lpstr>Selvbestemmelsesteorien 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Læring og motivation</dc:title>
  <dc:creator>Maja Christina Lerche Høgh</dc:creator>
  <cp:lastModifiedBy>Clara Nørgaard Madsen (CSN - UCH)</cp:lastModifiedBy>
  <cp:revision>8</cp:revision>
  <dcterms:created xsi:type="dcterms:W3CDTF">2023-10-31T07:14:23Z</dcterms:created>
  <dcterms:modified xsi:type="dcterms:W3CDTF">2026-01-20T07:28:10Z</dcterms:modified>
</cp:coreProperties>
</file>