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61" r:id="rId4"/>
    <p:sldId id="262" r:id="rId5"/>
    <p:sldId id="263" r:id="rId6"/>
    <p:sldId id="265" r:id="rId7"/>
    <p:sldId id="264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4806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253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012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971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009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31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1/22/2026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062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1/22/2026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961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1/22/2026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960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514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27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349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89" r:id="rId6"/>
    <p:sldLayoutId id="2147483685" r:id="rId7"/>
    <p:sldLayoutId id="2147483686" r:id="rId8"/>
    <p:sldLayoutId id="2147483687" r:id="rId9"/>
    <p:sldLayoutId id="2147483688" r:id="rId10"/>
    <p:sldLayoutId id="214748369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E448DB1-4196-18A6-15DA-C72635C1B1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4" name="Picture 3" descr="Bølget 3D-grafik">
            <a:extLst>
              <a:ext uri="{FF2B5EF4-FFF2-40B4-BE49-F238E27FC236}">
                <a16:creationId xmlns:a16="http://schemas.microsoft.com/office/drawing/2014/main" id="{951DA620-9FB0-49E7-1207-47EC192F9D5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0450" b="6969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F15DF8A-891A-1965-E372-1BA1F3B945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507179" y="173179"/>
            <a:ext cx="6858002" cy="651164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33000"/>
                </a:schemeClr>
              </a:gs>
              <a:gs pos="26000">
                <a:schemeClr val="bg1">
                  <a:alpha val="20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F61ACC5-B574-2C42-6D9C-8624CDF464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73219" y="898373"/>
            <a:ext cx="4470544" cy="3474720"/>
          </a:xfrm>
        </p:spPr>
        <p:txBody>
          <a:bodyPr anchor="b">
            <a:normAutofit/>
          </a:bodyPr>
          <a:lstStyle/>
          <a:p>
            <a:pPr algn="l"/>
            <a:r>
              <a:rPr lang="da-DK" sz="5800" dirty="0"/>
              <a:t>Læring og motivation, fortsat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F61EB07-EA4B-37B3-80EB-5EF412355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82646" y="4495013"/>
            <a:ext cx="4116410" cy="1386840"/>
          </a:xfrm>
        </p:spPr>
        <p:txBody>
          <a:bodyPr anchor="t">
            <a:normAutofit/>
          </a:bodyPr>
          <a:lstStyle/>
          <a:p>
            <a:pPr algn="l"/>
            <a:r>
              <a:rPr lang="da-DK" sz="2200" dirty="0"/>
              <a:t>CSN</a:t>
            </a:r>
          </a:p>
        </p:txBody>
      </p:sp>
    </p:spTree>
    <p:extLst>
      <p:ext uri="{BB962C8B-B14F-4D97-AF65-F5344CB8AC3E}">
        <p14:creationId xmlns:p14="http://schemas.microsoft.com/office/powerpoint/2010/main" val="37237657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C7EBF64-BFC6-ABC0-1709-F3AD1F4E4F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7A875D55-4A80-43E9-38F6-27E36649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ølget 3D-grafik">
            <a:extLst>
              <a:ext uri="{FF2B5EF4-FFF2-40B4-BE49-F238E27FC236}">
                <a16:creationId xmlns:a16="http://schemas.microsoft.com/office/drawing/2014/main" id="{40A95911-A780-3AC1-DEF6-3F11916DE34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t="13212" b="14207"/>
          <a:stretch>
            <a:fillRect/>
          </a:stretch>
        </p:blipFill>
        <p:spPr>
          <a:xfrm>
            <a:off x="1" y="1"/>
            <a:ext cx="12192000" cy="6857999"/>
          </a:xfrm>
          <a:prstGeom prst="rect">
            <a:avLst/>
          </a:prstGeom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07FB6E24-7136-799E-701A-9B337C39EEFB}"/>
              </a:ext>
            </a:extLst>
          </p:cNvPr>
          <p:cNvSpPr txBox="1">
            <a:spLocks/>
          </p:cNvSpPr>
          <p:nvPr/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3600" dirty="0"/>
              <a:t>Færdiggørelse af jeres </a:t>
            </a:r>
            <a:r>
              <a:rPr lang="da-DK" sz="3600" dirty="0" err="1"/>
              <a:t>TikTok</a:t>
            </a:r>
            <a:r>
              <a:rPr lang="da-DK" sz="3600" dirty="0"/>
              <a:t>-videoer</a:t>
            </a:r>
          </a:p>
        </p:txBody>
      </p:sp>
      <p:sp>
        <p:nvSpPr>
          <p:cNvPr id="12" name="Pladsholder til indhold 2">
            <a:extLst>
              <a:ext uri="{FF2B5EF4-FFF2-40B4-BE49-F238E27FC236}">
                <a16:creationId xmlns:a16="http://schemas.microsoft.com/office/drawing/2014/main" id="{E41C420F-BB79-DA02-45CF-BA78899862E7}"/>
              </a:ext>
            </a:extLst>
          </p:cNvPr>
          <p:cNvSpPr txBox="1">
            <a:spLocks/>
          </p:cNvSpPr>
          <p:nvPr/>
        </p:nvSpPr>
        <p:spPr>
          <a:xfrm>
            <a:off x="612647" y="2005780"/>
            <a:ext cx="10653579" cy="43035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sz="2000" dirty="0"/>
              <a:t>I får indtil kl. 8.35 til at færdiggøre jeres videoer.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da-DK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sz="2000" dirty="0"/>
              <a:t>Efterfølgende mødes vi i klassen og ser dem sammen </a:t>
            </a:r>
            <a:r>
              <a:rPr lang="da-DK" sz="2000" dirty="0">
                <a:sym typeface="Wingdings" panose="05000000000000000000" pitchFamily="2" charset="2"/>
              </a:rPr>
              <a:t></a:t>
            </a:r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31003954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E2E247-A5FF-2D3B-BC0C-838C2C30C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5B6F4F3-FE4D-D893-3569-3CC3E8873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ølget 3D-grafik">
            <a:extLst>
              <a:ext uri="{FF2B5EF4-FFF2-40B4-BE49-F238E27FC236}">
                <a16:creationId xmlns:a16="http://schemas.microsoft.com/office/drawing/2014/main" id="{70024A98-8A81-18D8-CD3F-8EEAACBEAAA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t="13212" b="14207"/>
          <a:stretch>
            <a:fillRect/>
          </a:stretch>
        </p:blipFill>
        <p:spPr>
          <a:xfrm>
            <a:off x="1" y="1"/>
            <a:ext cx="12192000" cy="6857999"/>
          </a:xfrm>
          <a:prstGeom prst="rect">
            <a:avLst/>
          </a:prstGeom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88D95D8A-B5F9-BD04-7D83-A10A365D3E5B}"/>
              </a:ext>
            </a:extLst>
          </p:cNvPr>
          <p:cNvSpPr txBox="1">
            <a:spLocks/>
          </p:cNvSpPr>
          <p:nvPr/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3600" dirty="0"/>
              <a:t>Hvad fremmer vores læring?</a:t>
            </a:r>
          </a:p>
        </p:txBody>
      </p:sp>
      <p:sp>
        <p:nvSpPr>
          <p:cNvPr id="12" name="Pladsholder til indhold 2">
            <a:extLst>
              <a:ext uri="{FF2B5EF4-FFF2-40B4-BE49-F238E27FC236}">
                <a16:creationId xmlns:a16="http://schemas.microsoft.com/office/drawing/2014/main" id="{F25F822F-2CC9-7318-64E7-C738C57BA562}"/>
              </a:ext>
            </a:extLst>
          </p:cNvPr>
          <p:cNvSpPr txBox="1">
            <a:spLocks/>
          </p:cNvSpPr>
          <p:nvPr/>
        </p:nvSpPr>
        <p:spPr>
          <a:xfrm>
            <a:off x="612647" y="2005780"/>
            <a:ext cx="10910759" cy="43035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sz="2000" dirty="0"/>
              <a:t>Mange faktorer påvirker vores evne til at lære.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sz="2000" dirty="0"/>
              <a:t>For at lære skal man have et velfungerende hukommelsessystem, men læring understøttes også af den lærendes motivation.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sz="2000" dirty="0"/>
              <a:t>Faktorer som fremmer læring: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a-DK" sz="2200" b="1" dirty="0"/>
              <a:t>Repetition</a:t>
            </a:r>
            <a:r>
              <a:rPr lang="da-DK" sz="2200" dirty="0"/>
              <a:t>: Sammenhæng mellem gentagelser og glemsel.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a-DK" sz="2200" b="1" dirty="0"/>
              <a:t>Nye netværk kobles</a:t>
            </a:r>
            <a:r>
              <a:rPr lang="da-DK" sz="2200" dirty="0"/>
              <a:t>: Assimilation – vores kognitive skemaer udvides, når vi tilegner os ny viden.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a-DK" sz="2200" b="1" dirty="0"/>
              <a:t>Mange indgange fremmer genkaldelse</a:t>
            </a:r>
            <a:r>
              <a:rPr lang="da-DK" sz="2200" dirty="0"/>
              <a:t>: Jo flere netværk der aktiveres under læringen, jo lettere vil det være at genkalde det lærte, fx ud fra </a:t>
            </a:r>
            <a:r>
              <a:rPr lang="da-DK" sz="2200" dirty="0" err="1"/>
              <a:t>cues</a:t>
            </a:r>
            <a:r>
              <a:rPr lang="da-DK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24128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8E11083-678A-D3AE-0E54-1DE1D8042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1F336309-428E-2197-7754-7576B4F0B1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ølget 3D-grafik">
            <a:extLst>
              <a:ext uri="{FF2B5EF4-FFF2-40B4-BE49-F238E27FC236}">
                <a16:creationId xmlns:a16="http://schemas.microsoft.com/office/drawing/2014/main" id="{48433A84-85F9-7D54-82C6-75F44EDBE2D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t="13212" b="14207"/>
          <a:stretch>
            <a:fillRect/>
          </a:stretch>
        </p:blipFill>
        <p:spPr>
          <a:xfrm>
            <a:off x="1" y="1"/>
            <a:ext cx="12192000" cy="6857999"/>
          </a:xfrm>
          <a:prstGeom prst="rect">
            <a:avLst/>
          </a:prstGeom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3548E254-5181-EA9C-82FB-54D11EDB72E0}"/>
              </a:ext>
            </a:extLst>
          </p:cNvPr>
          <p:cNvSpPr txBox="1">
            <a:spLocks/>
          </p:cNvSpPr>
          <p:nvPr/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3600" dirty="0"/>
              <a:t>Faktorer som fremmer læring – fortsat </a:t>
            </a:r>
          </a:p>
        </p:txBody>
      </p:sp>
      <p:sp>
        <p:nvSpPr>
          <p:cNvPr id="12" name="Pladsholder til indhold 2">
            <a:extLst>
              <a:ext uri="{FF2B5EF4-FFF2-40B4-BE49-F238E27FC236}">
                <a16:creationId xmlns:a16="http://schemas.microsoft.com/office/drawing/2014/main" id="{9D63E7EC-5CF5-DD49-90CA-95BB8CA15912}"/>
              </a:ext>
            </a:extLst>
          </p:cNvPr>
          <p:cNvSpPr txBox="1">
            <a:spLocks/>
          </p:cNvSpPr>
          <p:nvPr/>
        </p:nvSpPr>
        <p:spPr>
          <a:xfrm>
            <a:off x="612648" y="1917289"/>
            <a:ext cx="10832101" cy="485221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a-DK" sz="2200" b="1" dirty="0"/>
              <a:t>Processering:</a:t>
            </a:r>
            <a:r>
              <a:rPr lang="da-DK" sz="2200" dirty="0"/>
              <a:t> Jo mere information der processeres i arbejdshukommelsen, jo mere lagres i langtidshukommelsen. Jo flere sanser, tanker og følelser der aktiveres under indlæringen, jo mere huskes.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a-DK" sz="2200" b="1" dirty="0"/>
              <a:t>Edgar Dales læringspyramide</a:t>
            </a:r>
            <a:r>
              <a:rPr lang="da-DK" sz="2200" dirty="0"/>
              <a:t>: Aktiv involvering fremmer læring – du lærer mere ved aktiviteter, der involverer dig selv, og hvor du selv skal generere ordene (</a:t>
            </a:r>
            <a:r>
              <a:rPr lang="da-DK" sz="2200" i="1" dirty="0"/>
              <a:t>generationseffekten</a:t>
            </a:r>
            <a:r>
              <a:rPr lang="da-DK" sz="2200" dirty="0"/>
              <a:t>).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a-DK" sz="2200" b="1" dirty="0"/>
              <a:t>Ubevidste </a:t>
            </a:r>
            <a:r>
              <a:rPr lang="da-DK" sz="2200" b="1" dirty="0" err="1"/>
              <a:t>cues</a:t>
            </a:r>
            <a:r>
              <a:rPr lang="da-DK" sz="2200" dirty="0"/>
              <a:t>: Man husker ting bedre, hvis de gengives i de samme omgivelser, som de er lært.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a-DK" sz="2200" b="1" dirty="0"/>
              <a:t>Følelser</a:t>
            </a:r>
            <a:r>
              <a:rPr lang="da-DK" sz="2200" dirty="0"/>
              <a:t>: Følelsesladede historier huskes bedre end neutrale. Stresshormonerne, der udskilles, når følelser er involveret, øger </a:t>
            </a:r>
            <a:r>
              <a:rPr lang="da-DK" sz="2200" i="1" dirty="0"/>
              <a:t>konsolideringen</a:t>
            </a:r>
            <a:r>
              <a:rPr lang="da-DK" sz="2200" dirty="0"/>
              <a:t> (lagring af erindringer i landtidshukommelsen).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a-DK" sz="2200" b="1" dirty="0"/>
              <a:t>Søvn</a:t>
            </a:r>
            <a:r>
              <a:rPr lang="da-DK" sz="2200" dirty="0"/>
              <a:t>: Konsolideringen fortsætter og sker bl.a. mens man sover.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a-DK" sz="2200" b="1" dirty="0"/>
              <a:t>Motion</a:t>
            </a:r>
            <a:r>
              <a:rPr lang="da-DK" sz="2200" dirty="0"/>
              <a:t>: Motion og bevægelse resulterer i bedre koncentration og skoleresultater.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da-DK" sz="2200" dirty="0"/>
          </a:p>
        </p:txBody>
      </p:sp>
    </p:spTree>
    <p:extLst>
      <p:ext uri="{BB962C8B-B14F-4D97-AF65-F5344CB8AC3E}">
        <p14:creationId xmlns:p14="http://schemas.microsoft.com/office/powerpoint/2010/main" val="38544824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E34A28D-2223-5763-2DC0-700516602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86E6D81D-1A07-6E7C-A5E3-FD8727BCF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ølget 3D-grafik">
            <a:extLst>
              <a:ext uri="{FF2B5EF4-FFF2-40B4-BE49-F238E27FC236}">
                <a16:creationId xmlns:a16="http://schemas.microsoft.com/office/drawing/2014/main" id="{D1F2CD5A-76D0-2624-03D0-D06C70A1322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t="13212" b="14207"/>
          <a:stretch>
            <a:fillRect/>
          </a:stretch>
        </p:blipFill>
        <p:spPr>
          <a:xfrm>
            <a:off x="1" y="1"/>
            <a:ext cx="12192000" cy="6857999"/>
          </a:xfrm>
          <a:prstGeom prst="rect">
            <a:avLst/>
          </a:prstGeom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1E1C201E-CBB2-71EF-0B74-F1D3698E0974}"/>
              </a:ext>
            </a:extLst>
          </p:cNvPr>
          <p:cNvSpPr txBox="1">
            <a:spLocks/>
          </p:cNvSpPr>
          <p:nvPr/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3600" dirty="0"/>
              <a:t>Fremmende læringsfaktorer </a:t>
            </a:r>
          </a:p>
        </p:txBody>
      </p:sp>
      <p:sp>
        <p:nvSpPr>
          <p:cNvPr id="12" name="Pladsholder til indhold 2">
            <a:extLst>
              <a:ext uri="{FF2B5EF4-FFF2-40B4-BE49-F238E27FC236}">
                <a16:creationId xmlns:a16="http://schemas.microsoft.com/office/drawing/2014/main" id="{02910E77-7594-92B2-6BDE-82C9F0441C1B}"/>
              </a:ext>
            </a:extLst>
          </p:cNvPr>
          <p:cNvSpPr txBox="1">
            <a:spLocks/>
          </p:cNvSpPr>
          <p:nvPr/>
        </p:nvSpPr>
        <p:spPr>
          <a:xfrm>
            <a:off x="612647" y="2005780"/>
            <a:ext cx="10910759" cy="43035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sz="2000" dirty="0"/>
              <a:t>Mål og feedback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sz="2000" dirty="0"/>
              <a:t>Autonomi og medbestemmelse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sz="2000" dirty="0"/>
              <a:t>Sociale relationer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sz="2000" dirty="0"/>
              <a:t>Variation i undervisningen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sz="2000" dirty="0"/>
              <a:t>Kompetencer, krav og forventninger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da-DK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sz="2000" dirty="0"/>
              <a:t>Kan de samme faktorer også føre til stress?</a:t>
            </a:r>
            <a:endParaRPr lang="da-DK" sz="2200" dirty="0"/>
          </a:p>
        </p:txBody>
      </p:sp>
    </p:spTree>
    <p:extLst>
      <p:ext uri="{BB962C8B-B14F-4D97-AF65-F5344CB8AC3E}">
        <p14:creationId xmlns:p14="http://schemas.microsoft.com/office/powerpoint/2010/main" val="8198190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DA8ACA-0093-5680-F8AE-4D458663F5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19C565B-E05B-08CA-01B9-393F2B81FC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ølget 3D-grafik">
            <a:extLst>
              <a:ext uri="{FF2B5EF4-FFF2-40B4-BE49-F238E27FC236}">
                <a16:creationId xmlns:a16="http://schemas.microsoft.com/office/drawing/2014/main" id="{344E6736-9521-A1FC-4307-724D02B3AAC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t="13212" b="14207"/>
          <a:stretch>
            <a:fillRect/>
          </a:stretch>
        </p:blipFill>
        <p:spPr>
          <a:xfrm>
            <a:off x="1" y="1"/>
            <a:ext cx="12192000" cy="6857999"/>
          </a:xfrm>
          <a:prstGeom prst="rect">
            <a:avLst/>
          </a:prstGeom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3686A09B-1CFB-06F5-6A2A-71D8EECDEC8D}"/>
              </a:ext>
            </a:extLst>
          </p:cNvPr>
          <p:cNvSpPr txBox="1">
            <a:spLocks/>
          </p:cNvSpPr>
          <p:nvPr/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3600" dirty="0"/>
              <a:t>Selvbestemmelsesteorien </a:t>
            </a:r>
          </a:p>
        </p:txBody>
      </p:sp>
      <p:sp>
        <p:nvSpPr>
          <p:cNvPr id="12" name="Pladsholder til indhold 2">
            <a:extLst>
              <a:ext uri="{FF2B5EF4-FFF2-40B4-BE49-F238E27FC236}">
                <a16:creationId xmlns:a16="http://schemas.microsoft.com/office/drawing/2014/main" id="{EAC96CF0-8055-941F-E769-CB5588AF692F}"/>
              </a:ext>
            </a:extLst>
          </p:cNvPr>
          <p:cNvSpPr txBox="1">
            <a:spLocks/>
          </p:cNvSpPr>
          <p:nvPr/>
        </p:nvSpPr>
        <p:spPr>
          <a:xfrm>
            <a:off x="612646" y="2005780"/>
            <a:ext cx="7852927" cy="430357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sz="2000" dirty="0"/>
              <a:t>Kompetence </a:t>
            </a:r>
            <a:r>
              <a:rPr lang="da-DK" sz="2000" dirty="0">
                <a:sym typeface="Wingdings" panose="05000000000000000000" pitchFamily="2" charset="2"/>
              </a:rPr>
              <a:t> kan potentielt føre til præstationskrav</a:t>
            </a:r>
            <a:r>
              <a:rPr lang="da-DK" sz="2000" dirty="0"/>
              <a:t>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sz="2000" dirty="0"/>
              <a:t>Autonomi (selvbestemmelse) </a:t>
            </a:r>
            <a:r>
              <a:rPr lang="da-DK" sz="2000" dirty="0">
                <a:sym typeface="Wingdings" panose="05000000000000000000" pitchFamily="2" charset="2"/>
              </a:rPr>
              <a:t> kan potentielt lede til en (for) stor ansvarsfølelse</a:t>
            </a:r>
            <a:endParaRPr lang="da-DK" sz="20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sz="2000" dirty="0"/>
              <a:t>Tilhørsforhold </a:t>
            </a:r>
            <a:r>
              <a:rPr lang="da-DK" sz="2000" dirty="0">
                <a:sym typeface="Wingdings" panose="05000000000000000000" pitchFamily="2" charset="2"/>
              </a:rPr>
              <a:t> kan potentielt føre til et socialt pres om at indgå i de rigtige vennegrupper, have ‘nok’ venner, planer osv.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da-DK" sz="2000" dirty="0">
              <a:sym typeface="Wingdings" panose="05000000000000000000" pitchFamily="2" charset="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da-DK" sz="2000" dirty="0">
              <a:sym typeface="Wingdings" panose="05000000000000000000" pitchFamily="2" charset="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sz="2000" dirty="0"/>
              <a:t>Når man gerne vil præstere, blive dygtig og leve op til forventninger – hvad sker der så, hvis man oplever, at man </a:t>
            </a:r>
            <a:r>
              <a:rPr lang="da-DK" sz="2000" i="1" dirty="0"/>
              <a:t>ikke</a:t>
            </a:r>
            <a:r>
              <a:rPr lang="da-DK" sz="2000" dirty="0"/>
              <a:t> kan følge med?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da-DK" sz="2000" dirty="0">
              <a:sym typeface="Wingdings" panose="05000000000000000000" pitchFamily="2" charset="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da-DK" sz="2000" dirty="0">
              <a:sym typeface="Wingdings" panose="05000000000000000000" pitchFamily="2" charset="2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da-DK" sz="2200" dirty="0"/>
          </a:p>
        </p:txBody>
      </p:sp>
      <p:pic>
        <p:nvPicPr>
          <p:cNvPr id="2" name="Billede 1">
            <a:extLst>
              <a:ext uri="{FF2B5EF4-FFF2-40B4-BE49-F238E27FC236}">
                <a16:creationId xmlns:a16="http://schemas.microsoft.com/office/drawing/2014/main" id="{12FBC3C4-AFF6-C1D1-6E56-E5EAFE5BCF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6645" y="2406361"/>
            <a:ext cx="4568269" cy="4068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8993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0D761E-5360-EBAE-BBA1-A23CDD87AE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4ABDD10E-7AE1-8877-FCC0-E6D06B095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Bølget 3D-grafik">
            <a:extLst>
              <a:ext uri="{FF2B5EF4-FFF2-40B4-BE49-F238E27FC236}">
                <a16:creationId xmlns:a16="http://schemas.microsoft.com/office/drawing/2014/main" id="{FCBFF1ED-78EA-B08D-B0CB-7347C3C8D9F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t="13212" b="14207"/>
          <a:stretch>
            <a:fillRect/>
          </a:stretch>
        </p:blipFill>
        <p:spPr>
          <a:xfrm>
            <a:off x="1" y="1"/>
            <a:ext cx="12192000" cy="6857999"/>
          </a:xfrm>
          <a:prstGeom prst="rect">
            <a:avLst/>
          </a:prstGeom>
        </p:spPr>
      </p:pic>
      <p:sp>
        <p:nvSpPr>
          <p:cNvPr id="5" name="Titel 1">
            <a:extLst>
              <a:ext uri="{FF2B5EF4-FFF2-40B4-BE49-F238E27FC236}">
                <a16:creationId xmlns:a16="http://schemas.microsoft.com/office/drawing/2014/main" id="{B8E2396A-6212-784A-3F79-DA9AB9D051DD}"/>
              </a:ext>
            </a:extLst>
          </p:cNvPr>
          <p:cNvSpPr txBox="1">
            <a:spLocks/>
          </p:cNvSpPr>
          <p:nvPr/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3600" dirty="0"/>
              <a:t>Fra motivation til stress</a:t>
            </a:r>
          </a:p>
        </p:txBody>
      </p:sp>
      <p:sp>
        <p:nvSpPr>
          <p:cNvPr id="12" name="Pladsholder til indhold 2">
            <a:extLst>
              <a:ext uri="{FF2B5EF4-FFF2-40B4-BE49-F238E27FC236}">
                <a16:creationId xmlns:a16="http://schemas.microsoft.com/office/drawing/2014/main" id="{4C23ACFD-68BB-2C78-7180-EC71122A17A9}"/>
              </a:ext>
            </a:extLst>
          </p:cNvPr>
          <p:cNvSpPr txBox="1">
            <a:spLocks/>
          </p:cNvSpPr>
          <p:nvPr/>
        </p:nvSpPr>
        <p:spPr>
          <a:xfrm>
            <a:off x="612647" y="2005780"/>
            <a:ext cx="10910759" cy="430357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sz="2000" dirty="0"/>
              <a:t>Der er både ydre og indre faktorer, som kan medvirke til stress: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a-DK" sz="2200" dirty="0"/>
              <a:t>Ydre: Arbejde, familieforhold, sygdom, relationer, livsforandringer m.m.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a-DK" sz="2200" dirty="0"/>
              <a:t>Indre: Opvækst, personlighedstræk, modstandsdygtighed m.m.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a-DK" sz="2000" dirty="0"/>
              <a:t>Store mængder skolearbejde, fritidsjob, sociale relationer, konstant feedback og sammenligning, opmærksomhedspres, sociale medier, notifikationer m.m. fylder meget i forbindelse med læring i en digitaliseret verden.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a-DK" sz="2200" dirty="0"/>
              <a:t>Derfor: Digitale værktøjer hjælper os med at lære – men de gør det også svært at holde pause.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da-DK" sz="2200" dirty="0"/>
              <a:t>Hvordan mærker man, at noget er ved at tippe fra motivation til stress? Hvad betyder digitalisering for grænsen mellem skole og fritid?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da-DK" sz="2000" dirty="0"/>
          </a:p>
          <a:p>
            <a:pPr lvl="1" algn="l"/>
            <a:endParaRPr lang="da-DK" sz="2200" dirty="0"/>
          </a:p>
        </p:txBody>
      </p:sp>
    </p:spTree>
    <p:extLst>
      <p:ext uri="{BB962C8B-B14F-4D97-AF65-F5344CB8AC3E}">
        <p14:creationId xmlns:p14="http://schemas.microsoft.com/office/powerpoint/2010/main" val="36369431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497</Words>
  <Application>Microsoft Office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1" baseType="lpstr">
      <vt:lpstr>Arial</vt:lpstr>
      <vt:lpstr>Neue Haas Grotesk Text Pro</vt:lpstr>
      <vt:lpstr>Wingdings</vt:lpstr>
      <vt:lpstr>VanillaVTI</vt:lpstr>
      <vt:lpstr>Læring og motivation, fortsat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Clara Nørgaard Madsen (CSN - UCH)</dc:creator>
  <cp:lastModifiedBy>Clara Nørgaard Madsen (CSN - UCH)</cp:lastModifiedBy>
  <cp:revision>9</cp:revision>
  <dcterms:created xsi:type="dcterms:W3CDTF">2026-01-20T07:42:29Z</dcterms:created>
  <dcterms:modified xsi:type="dcterms:W3CDTF">2026-01-22T06:48:16Z</dcterms:modified>
</cp:coreProperties>
</file>