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8" r:id="rId2"/>
    <p:sldId id="256" r:id="rId3"/>
    <p:sldId id="257" r:id="rId4"/>
    <p:sldId id="260" r:id="rId5"/>
    <p:sldId id="261" r:id="rId6"/>
    <p:sldId id="263" r:id="rId7"/>
    <p:sldId id="264" r:id="rId8"/>
    <p:sldId id="265" r:id="rId9"/>
    <p:sldId id="259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6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52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14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3452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27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09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01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33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272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9FA98A-A654-719A-D3E9-0A93B799E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7D5176BE-8078-4E8C-8FD1-4EE28C170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pic>
        <p:nvPicPr>
          <p:cNvPr id="4" name="Picture 3" descr="Et billede, der indeholder Farverigt&#10;&#10;AI-genereret indhold kan være ukorrekt.">
            <a:extLst>
              <a:ext uri="{FF2B5EF4-FFF2-40B4-BE49-F238E27FC236}">
                <a16:creationId xmlns:a16="http://schemas.microsoft.com/office/drawing/2014/main" id="{378B6146-855A-6F81-1B70-0976B7EC94A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10154" r="39846"/>
          <a:stretch>
            <a:fillRect/>
          </a:stretch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4E52931-00C5-506F-EB7C-17ADCB2E4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2890" y="995080"/>
            <a:ext cx="4719484" cy="3260635"/>
          </a:xfrm>
        </p:spPr>
        <p:txBody>
          <a:bodyPr anchor="b">
            <a:normAutofit/>
          </a:bodyPr>
          <a:lstStyle/>
          <a:p>
            <a:r>
              <a:rPr lang="da-DK" sz="3600" noProof="0" dirty="0">
                <a:solidFill>
                  <a:srgbClr val="FFFFFF"/>
                </a:solidFill>
              </a:rPr>
              <a:t>Før vi går i gang med vores nye forløb: fagevaluering </a:t>
            </a:r>
          </a:p>
        </p:txBody>
      </p:sp>
      <p:pic>
        <p:nvPicPr>
          <p:cNvPr id="7" name="Billede 6" descr="Et billede, der indeholder tekst, design&#10;&#10;AI-genereret indhold kan være ukorrekt.">
            <a:extLst>
              <a:ext uri="{FF2B5EF4-FFF2-40B4-BE49-F238E27FC236}">
                <a16:creationId xmlns:a16="http://schemas.microsoft.com/office/drawing/2014/main" id="{988A0FEF-9028-1934-C90F-23B5C67CBF7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rcRect l="30298" r="21925" b="1"/>
          <a:stretch>
            <a:fillRect/>
          </a:stretch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14C5C93-B9E9-4392-ADCF-ABF21209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78595"/>
            <a:ext cx="971155" cy="0"/>
          </a:xfrm>
          <a:prstGeom prst="line">
            <a:avLst/>
          </a:prstGeom>
          <a:ln w="317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339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B1C3281D-A46F-4842-9340-4CBC29E1B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71A2B5-3B2F-2308-98A2-D9F20B03843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0CD2508-76C4-09FE-CAE2-FF85FFC7D5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6952388" cy="3260635"/>
          </a:xfrm>
        </p:spPr>
        <p:txBody>
          <a:bodyPr>
            <a:normAutofit/>
          </a:bodyPr>
          <a:lstStyle/>
          <a:p>
            <a:r>
              <a:rPr lang="da-DK" sz="4800" noProof="0" dirty="0">
                <a:solidFill>
                  <a:srgbClr val="FFFFFF"/>
                </a:solidFill>
              </a:rPr>
              <a:t>Identitet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312A2C4-99C2-39BC-4386-C6777D5797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/>
          <a:p>
            <a:r>
              <a:rPr lang="da-DK" sz="2400" noProof="0" dirty="0">
                <a:solidFill>
                  <a:srgbClr val="FFFFFF"/>
                </a:solidFill>
              </a:rPr>
              <a:t>CSN</a:t>
            </a:r>
            <a:endParaRPr lang="da-DK" noProof="0" dirty="0">
              <a:solidFill>
                <a:srgbClr val="FFFFFF"/>
              </a:solidFill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78595"/>
            <a:ext cx="971155" cy="0"/>
          </a:xfrm>
          <a:prstGeom prst="line">
            <a:avLst/>
          </a:prstGeom>
          <a:ln w="317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785F4C-ED85-D3B4-3CA5-8479DBC70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265911B-1E2F-489E-97EF-A15A9299E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119D4F1-CE65-4D74-A168-F27C15F1B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E2C9E2-DC33-4FC5-275A-775C951C437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10154" r="39846"/>
          <a:stretch>
            <a:fillRect/>
          </a:stretch>
        </p:blipFill>
        <p:spPr>
          <a:xfrm>
            <a:off x="20" y="10"/>
            <a:ext cx="6095979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C164089-B65B-B37B-8581-F68CFF8B76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0" y="1025718"/>
            <a:ext cx="4057650" cy="47707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da-DK" sz="3600" noProof="0" dirty="0">
                <a:solidFill>
                  <a:srgbClr val="FFFFFF"/>
                </a:solidFill>
              </a:rPr>
              <a:t>Hvad er identitet?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510AA36-F838-7B5C-BE07-8E1D7C56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23819" y="1101212"/>
            <a:ext cx="5771969" cy="559455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a-DK" sz="2400" noProof="0" dirty="0"/>
              <a:t>Selve ordet "</a:t>
            </a:r>
            <a:r>
              <a:rPr lang="da-DK" sz="2400" noProof="0" dirty="0">
                <a:solidFill>
                  <a:srgbClr val="00B0F0"/>
                </a:solidFill>
              </a:rPr>
              <a:t>identitet</a:t>
            </a:r>
            <a:r>
              <a:rPr lang="da-DK" sz="2400" noProof="0" dirty="0"/>
              <a:t>" stammer fra den latinske rod </a:t>
            </a:r>
            <a:r>
              <a:rPr lang="da-DK" sz="2400" i="1" noProof="0" dirty="0"/>
              <a:t>idem</a:t>
            </a:r>
            <a:r>
              <a:rPr lang="da-DK" sz="2400" noProof="0" dirty="0"/>
              <a:t>, som betyder "den samme".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a-DK" sz="2400" noProof="0" dirty="0"/>
              <a:t>Når man taler om et menneskes identitet, fæster man sig altså ved, at der er noget ved personen, som </a:t>
            </a:r>
            <a:r>
              <a:rPr lang="da-DK" sz="2400" noProof="0" dirty="0">
                <a:solidFill>
                  <a:srgbClr val="00B0F0"/>
                </a:solidFill>
              </a:rPr>
              <a:t>"altid" er det samme</a:t>
            </a:r>
            <a:r>
              <a:rPr lang="da-DK" sz="2400" noProof="0" dirty="0"/>
              <a:t>. At være den samme henviser til følgende egenskaber: 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400" noProof="0" dirty="0"/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a-DK" sz="2400" noProof="0" dirty="0"/>
              <a:t>1) At man er </a:t>
            </a:r>
            <a:r>
              <a:rPr lang="da-DK" sz="2400" noProof="0" dirty="0">
                <a:solidFill>
                  <a:srgbClr val="92D050"/>
                </a:solidFill>
              </a:rPr>
              <a:t>sin egen individualitet med et typisk særkende</a:t>
            </a:r>
            <a:r>
              <a:rPr lang="da-DK" sz="2400" noProof="0" dirty="0"/>
              <a:t>, f.eks. udseende, væremåde, sprog, stemme, kropssprog, humør, psyke osv. samt at man føler en</a:t>
            </a:r>
            <a:r>
              <a:rPr lang="da-DK" sz="2400" noProof="0" dirty="0">
                <a:solidFill>
                  <a:srgbClr val="92D050"/>
                </a:solidFill>
              </a:rPr>
              <a:t> selv-helhed </a:t>
            </a:r>
            <a:r>
              <a:rPr lang="da-DK" sz="2400" noProof="0" dirty="0"/>
              <a:t>i forhold til alle de roller, som man indtager i forskellige sammenhænge, relationer og situationer. 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200" noProof="0" dirty="0"/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200" noProof="0" dirty="0"/>
          </a:p>
        </p:txBody>
      </p:sp>
    </p:spTree>
    <p:extLst>
      <p:ext uri="{BB962C8B-B14F-4D97-AF65-F5344CB8AC3E}">
        <p14:creationId xmlns:p14="http://schemas.microsoft.com/office/powerpoint/2010/main" val="826742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32DB35-2866-DE75-B5E7-D6E4B6F99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0234A830-6D2D-A737-E642-D41607EE6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497EED5-6DE5-C262-F718-CE63F4BDC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695750-56C4-5E18-3E3E-4284E8E8FF6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10154" r="39846"/>
          <a:stretch>
            <a:fillRect/>
          </a:stretch>
        </p:blipFill>
        <p:spPr>
          <a:xfrm>
            <a:off x="20" y="10"/>
            <a:ext cx="6095979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8AA1FB0-5D2D-C7B9-8BE1-BDB6DB87A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0" y="1025718"/>
            <a:ext cx="4057650" cy="47707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da-DK" sz="3600" noProof="0" dirty="0">
                <a:solidFill>
                  <a:srgbClr val="FFFFFF"/>
                </a:solidFill>
              </a:rPr>
              <a:t>Hvad er identitet? II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EF572EC-484C-CFDA-F3F6-E69F258C44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23819" y="609600"/>
            <a:ext cx="5771969" cy="6086167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400" noProof="0" dirty="0"/>
              <a:t>2) At der er en </a:t>
            </a:r>
            <a:r>
              <a:rPr lang="da-DK" sz="2400" noProof="0" dirty="0">
                <a:solidFill>
                  <a:srgbClr val="1FD4DC"/>
                </a:solidFill>
              </a:rPr>
              <a:t>væsentlig kontinuitet </a:t>
            </a:r>
            <a:r>
              <a:rPr lang="da-DK" sz="2400" noProof="0" dirty="0"/>
              <a:t>(dvs. følelse af fortsættelse og sammenhæng) i éns liv, selvoplevelse og selvopfattelse i dag, i går og i morgen.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b="0" noProof="0" dirty="0"/>
              <a:t>"Man skulle jo nødig vågne op i sin seng en morgen og pludselig tro, at man er sin lillebror!"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b="0" dirty="0"/>
              <a:t>N</a:t>
            </a:r>
            <a:r>
              <a:rPr lang="da-DK" sz="2200" b="0" noProof="0" dirty="0"/>
              <a:t>år jeg lukker øjnene og tænker tilbage på, da jeg var 7 år, så ved jeg, at det jeg husker, er "mine egne" erindringer. 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400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400" noProof="0" dirty="0"/>
              <a:t>3) At det billede man har af sig selv nogenlunde </a:t>
            </a:r>
            <a:r>
              <a:rPr lang="da-DK" sz="2400" noProof="0" dirty="0">
                <a:solidFill>
                  <a:srgbClr val="7568EC"/>
                </a:solidFill>
              </a:rPr>
              <a:t>stemmer overens</a:t>
            </a:r>
            <a:r>
              <a:rPr lang="da-DK" sz="2400" noProof="0" dirty="0"/>
              <a:t> med det billede, andre har af én. 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200" noProof="0" dirty="0"/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200" noProof="0" dirty="0"/>
          </a:p>
        </p:txBody>
      </p:sp>
    </p:spTree>
    <p:extLst>
      <p:ext uri="{BB962C8B-B14F-4D97-AF65-F5344CB8AC3E}">
        <p14:creationId xmlns:p14="http://schemas.microsoft.com/office/powerpoint/2010/main" val="84879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18F785-962B-157C-BD63-8954325DE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452ADE0A-48F4-DD31-4B5B-392FC2342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7DB836-E6C2-3FE2-287D-C2E2285C5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F2FF8-A3FD-B6BA-A9F6-B40C99D4069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10154" r="39846"/>
          <a:stretch>
            <a:fillRect/>
          </a:stretch>
        </p:blipFill>
        <p:spPr>
          <a:xfrm>
            <a:off x="20" y="10"/>
            <a:ext cx="6095979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1F590CF-4DC3-2FC0-E9DB-C6C2010ADF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0" y="1025718"/>
            <a:ext cx="4057650" cy="47707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da-DK" sz="3600" noProof="0" dirty="0">
                <a:solidFill>
                  <a:srgbClr val="FFFFFF"/>
                </a:solidFill>
              </a:rPr>
              <a:t>Hvad er identitet? III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B36C457-6445-A92F-272A-062D0AFB5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58015" y="771833"/>
            <a:ext cx="5771969" cy="60861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200" noProof="0" dirty="0"/>
              <a:t>4) Identitet har også at gøre med den </a:t>
            </a:r>
            <a:r>
              <a:rPr lang="da-DK" sz="2200" noProof="0" dirty="0">
                <a:solidFill>
                  <a:srgbClr val="C74243"/>
                </a:solidFill>
              </a:rPr>
              <a:t>livsfortælling</a:t>
            </a:r>
            <a:r>
              <a:rPr lang="da-DK" sz="2200" noProof="0" dirty="0"/>
              <a:t>, som vi og andre fortæller om os selv.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b="0" noProof="0" dirty="0"/>
              <a:t>Fortællingen er på en måde </a:t>
            </a:r>
            <a:r>
              <a:rPr lang="da-DK" b="0" noProof="0" dirty="0">
                <a:solidFill>
                  <a:srgbClr val="C74243"/>
                </a:solidFill>
              </a:rPr>
              <a:t>vores tolkning </a:t>
            </a:r>
            <a:r>
              <a:rPr lang="da-DK" b="0" noProof="0" dirty="0"/>
              <a:t>af det, vi har oplevet og erfaret gennem vores liv. 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200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200" noProof="0" dirty="0"/>
              <a:t>5) I et moderne post-traditionelt forbrugersamfund som det danske er en anden vigtig faktor, at vi definerer os ud fra vores </a:t>
            </a:r>
            <a:r>
              <a:rPr lang="da-DK" sz="2200" noProof="0" dirty="0">
                <a:solidFill>
                  <a:srgbClr val="66D82E"/>
                </a:solidFill>
              </a:rPr>
              <a:t>forbrug, medier og livsstile</a:t>
            </a:r>
            <a:r>
              <a:rPr lang="da-DK" sz="2200" noProof="0" dirty="0"/>
              <a:t> - samt i lige så høj grad baserer vores identitet sig på de </a:t>
            </a:r>
            <a:r>
              <a:rPr lang="da-DK" sz="2200" noProof="0" dirty="0">
                <a:solidFill>
                  <a:srgbClr val="66D82E"/>
                </a:solidFill>
              </a:rPr>
              <a:t>grupper og fællesskaber</a:t>
            </a:r>
            <a:r>
              <a:rPr lang="da-DK" sz="2200" noProof="0" dirty="0"/>
              <a:t> vi hører til. 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200" noProof="0" dirty="0"/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200" noProof="0" dirty="0"/>
          </a:p>
        </p:txBody>
      </p:sp>
    </p:spTree>
    <p:extLst>
      <p:ext uri="{BB962C8B-B14F-4D97-AF65-F5344CB8AC3E}">
        <p14:creationId xmlns:p14="http://schemas.microsoft.com/office/powerpoint/2010/main" val="2095398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FF45EE-75D6-24F0-43C1-B778AECB4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35709097-1D5E-461B-A75A-2CB4E0B1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8E7CE3D-756A-41A4-9B20-2A2FC3A1E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01E655-CB40-81BF-0ABD-9F8951412C9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37"/>
          <a:stretch>
            <a:fillRect/>
          </a:stretch>
        </p:blipFill>
        <p:spPr>
          <a:xfrm>
            <a:off x="20" y="2520"/>
            <a:ext cx="12191980" cy="685548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2272601-7B04-81CA-2318-174D817E81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2549" y="998402"/>
            <a:ext cx="9238434" cy="8575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sz="3600" noProof="0" dirty="0">
                <a:solidFill>
                  <a:srgbClr val="FFFFFF"/>
                </a:solidFill>
              </a:rPr>
              <a:t>identitet</a:t>
            </a:r>
            <a:endParaRPr lang="da-DK" noProof="0" dirty="0">
              <a:solidFill>
                <a:srgbClr val="FFFFFF"/>
              </a:solidFill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37CF948-9F12-4674-98E3-7A7FE57A1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Undertitel 2">
            <a:extLst>
              <a:ext uri="{FF2B5EF4-FFF2-40B4-BE49-F238E27FC236}">
                <a16:creationId xmlns:a16="http://schemas.microsoft.com/office/drawing/2014/main" id="{4016C761-A608-A237-ED5D-6149738CB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6713" y="2454986"/>
            <a:ext cx="11111948" cy="3641014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200" noProof="0" dirty="0">
                <a:solidFill>
                  <a:srgbClr val="FFFFFF"/>
                </a:solidFill>
              </a:rPr>
              <a:t>Identitet handler om, hvem man er. Man kan pege på to væsentlige komponenter i identitet, nemlig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b="0" noProof="0" dirty="0">
                <a:solidFill>
                  <a:srgbClr val="FFFFFF"/>
                </a:solidFill>
              </a:rPr>
              <a:t>1) éns selvbillede, som handler om vores subjektive oplevelse af kontinuitet over tid og sted; samt 2) andres opfattelse af én.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b="0" noProof="0" dirty="0">
                <a:solidFill>
                  <a:srgbClr val="FFFFFF"/>
                </a:solidFill>
              </a:rPr>
              <a:t>Begrebet "social identitet" kan bruges i sammenhæng med 2) og handler om vores væremåde og handlemåde, når vi interagerer med andre.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200" noProof="0" dirty="0">
              <a:solidFill>
                <a:srgbClr val="FFFFFF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200" noProof="0" dirty="0">
                <a:solidFill>
                  <a:srgbClr val="FFFFFF"/>
                </a:solidFill>
              </a:rPr>
              <a:t>Det kan være en fordel, at der er et stort sammenfald mellem éns selvbillede og éns sociale identitet, fordi det giver en form for eksistentiel balance.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sz="2200" noProof="0" dirty="0">
              <a:solidFill>
                <a:srgbClr val="FFFFFF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sz="2200" noProof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30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54805D-302A-5B1D-8491-924009C5C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38">
            <a:extLst>
              <a:ext uri="{FF2B5EF4-FFF2-40B4-BE49-F238E27FC236}">
                <a16:creationId xmlns:a16="http://schemas.microsoft.com/office/drawing/2014/main" id="{ECEAD89A-AA49-A047-2ECE-03547C5CE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noProof="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9B8B640-ECB3-872A-3682-B9BA1F37E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203" y="762001"/>
            <a:ext cx="5008696" cy="114100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sz="3600" noProof="0" dirty="0"/>
              <a:t>identitet</a:t>
            </a:r>
            <a:endParaRPr lang="da-DK" noProof="0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DBC0ABA-BD31-BEBC-92CB-6ED076F92C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6955" y="2107908"/>
            <a:ext cx="6251472" cy="4192993"/>
          </a:xfrm>
        </p:spPr>
        <p:txBody>
          <a:bodyPr vert="horz" lIns="91440" tIns="45720" rIns="91440" bIns="45720" rtlCol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noProof="0" dirty="0"/>
              <a:t>Identitetsdannelse er centralt for ungdomstiden, og denne tid kan resultere i </a:t>
            </a:r>
            <a:r>
              <a:rPr lang="da-DK" sz="2200" i="1" noProof="0" dirty="0"/>
              <a:t>identitetsforvirring</a:t>
            </a:r>
            <a:r>
              <a:rPr lang="da-DK" sz="2200" noProof="0" dirty="0"/>
              <a:t>, hvis den unge ikke formår at forbinde den identitet, der blev grundlagt i barndommen med de nye roller, den får tilbudt i ungdomstiden.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noProof="0" dirty="0"/>
              <a:t>Ungdommen er en tid for </a:t>
            </a:r>
            <a:r>
              <a:rPr lang="da-DK" sz="2200" i="1" noProof="0" dirty="0"/>
              <a:t>identitetssøgen</a:t>
            </a:r>
            <a:r>
              <a:rPr lang="da-DK" sz="2200" noProof="0" dirty="0"/>
              <a:t> – især i det senmoderne samfund, hvor man mere end nogensinde er overladt til selv at forme sit liv.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200" noProof="0" dirty="0"/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200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5BEDAB-60BC-A25A-5E9A-ECF9F26DE4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029" r="36721"/>
          <a:stretch>
            <a:fillRect/>
          </a:stretch>
        </p:blipFill>
        <p:spPr>
          <a:xfrm>
            <a:off x="6639965" y="1114197"/>
            <a:ext cx="4629606" cy="4629606"/>
          </a:xfrm>
          <a:custGeom>
            <a:avLst/>
            <a:gdLst/>
            <a:ahLst/>
            <a:cxnLst/>
            <a:rect l="l" t="t" r="r" b="b"/>
            <a:pathLst>
              <a:path w="4629606" h="4629606">
                <a:moveTo>
                  <a:pt x="2314803" y="0"/>
                </a:moveTo>
                <a:cubicBezTo>
                  <a:pt x="3593233" y="0"/>
                  <a:pt x="4629606" y="1036373"/>
                  <a:pt x="4629606" y="2314803"/>
                </a:cubicBezTo>
                <a:cubicBezTo>
                  <a:pt x="4629606" y="3593233"/>
                  <a:pt x="3593233" y="4629606"/>
                  <a:pt x="2314803" y="4629606"/>
                </a:cubicBezTo>
                <a:cubicBezTo>
                  <a:pt x="1036373" y="4629606"/>
                  <a:pt x="0" y="3593233"/>
                  <a:pt x="0" y="2314803"/>
                </a:cubicBezTo>
                <a:cubicBezTo>
                  <a:pt x="0" y="1036373"/>
                  <a:pt x="1036373" y="0"/>
                  <a:pt x="231480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87506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26CB4D-7810-6E9C-7AF8-0B5461AE0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35709097-1D5E-461B-A75A-2CB4E0B1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8E7CE3D-756A-41A4-9B20-2A2FC3A1E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620E46-B56A-9C20-ECE7-EABE3EF654F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37"/>
          <a:stretch>
            <a:fillRect/>
          </a:stretch>
        </p:blipFill>
        <p:spPr>
          <a:xfrm>
            <a:off x="20" y="2520"/>
            <a:ext cx="12191980" cy="685548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B481BC2-FE87-7293-AED6-7829A80AD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1148" y="1049358"/>
            <a:ext cx="9238434" cy="85755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sz="3600" noProof="0" dirty="0">
                <a:solidFill>
                  <a:srgbClr val="FFFFFF"/>
                </a:solidFill>
              </a:rPr>
              <a:t>Erik </a:t>
            </a:r>
            <a:r>
              <a:rPr lang="da-DK" sz="3600" noProof="0" dirty="0" err="1">
                <a:solidFill>
                  <a:srgbClr val="FFFFFF"/>
                </a:solidFill>
              </a:rPr>
              <a:t>eriksons</a:t>
            </a:r>
            <a:r>
              <a:rPr lang="da-DK" sz="3600" noProof="0" dirty="0">
                <a:solidFill>
                  <a:srgbClr val="FFFFFF"/>
                </a:solidFill>
              </a:rPr>
              <a:t> identitetsbegreb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37CF948-9F12-4674-98E3-7A7FE57A1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2286000"/>
            <a:ext cx="971155" cy="0"/>
          </a:xfrm>
          <a:prstGeom prst="line">
            <a:avLst/>
          </a:prstGeom>
          <a:ln w="317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Undertitel 2">
            <a:extLst>
              <a:ext uri="{FF2B5EF4-FFF2-40B4-BE49-F238E27FC236}">
                <a16:creationId xmlns:a16="http://schemas.microsoft.com/office/drawing/2014/main" id="{4DE69DDE-0956-78AA-C110-00B575B529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447" y="2286000"/>
            <a:ext cx="10923105" cy="4303636"/>
          </a:xfrm>
        </p:spPr>
        <p:txBody>
          <a:bodyPr vert="horz" lIns="91440" tIns="45720" rIns="91440" bIns="45720" rtlCol="0">
            <a:no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a-DK" sz="2200" dirty="0">
                <a:solidFill>
                  <a:srgbClr val="FFFFFF"/>
                </a:solidFill>
              </a:rPr>
              <a:t>Den tysk-amerikanske psykoanalytiker og udviklingspsykolog </a:t>
            </a:r>
            <a:r>
              <a:rPr lang="da-DK" sz="2200" b="1" dirty="0">
                <a:solidFill>
                  <a:srgbClr val="FFFFFF"/>
                </a:solidFill>
              </a:rPr>
              <a:t>Erik Erikson </a:t>
            </a:r>
            <a:r>
              <a:rPr lang="da-DK" sz="2200" dirty="0">
                <a:solidFill>
                  <a:srgbClr val="FFFFFF"/>
                </a:solidFill>
              </a:rPr>
              <a:t>har interesseret sig særlig meget for unges identitetsdannelse.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a-DK" sz="2200" dirty="0">
                <a:solidFill>
                  <a:srgbClr val="FFFFFF"/>
                </a:solidFill>
              </a:rPr>
              <a:t>Erikson beskrev identitet som en </a:t>
            </a:r>
            <a:r>
              <a:rPr lang="da-DK" sz="2200" i="1" dirty="0">
                <a:solidFill>
                  <a:srgbClr val="FFFFFF"/>
                </a:solidFill>
              </a:rPr>
              <a:t>proces</a:t>
            </a:r>
            <a:r>
              <a:rPr lang="da-DK" sz="2200" dirty="0">
                <a:solidFill>
                  <a:srgbClr val="FFFFFF"/>
                </a:solidFill>
              </a:rPr>
              <a:t> og ikke noget </a:t>
            </a:r>
            <a:r>
              <a:rPr lang="da-DK" sz="2200" i="1" dirty="0">
                <a:solidFill>
                  <a:srgbClr val="FFFFFF"/>
                </a:solidFill>
              </a:rPr>
              <a:t>statisk</a:t>
            </a:r>
            <a:r>
              <a:rPr lang="da-DK" sz="2200" dirty="0">
                <a:solidFill>
                  <a:srgbClr val="FFFFFF"/>
                </a:solidFill>
              </a:rPr>
              <a:t>.</a:t>
            </a:r>
          </a:p>
          <a:p>
            <a:pPr marL="742950" lvl="1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a-DK" b="0" dirty="0">
                <a:solidFill>
                  <a:srgbClr val="FFFFFF"/>
                </a:solidFill>
              </a:rPr>
              <a:t>Identiteten udvikler sig livet igennem, og vi bliver aldrig færdige med denne udvikling.</a:t>
            </a:r>
          </a:p>
          <a:p>
            <a:pPr marL="742950" lvl="1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a-DK" b="0" dirty="0">
                <a:solidFill>
                  <a:srgbClr val="FFFFFF"/>
                </a:solidFill>
              </a:rPr>
              <a:t>Han beskrev desuden identitet som en proces, der forener individet med det sociale.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a-DK" sz="2200" dirty="0">
                <a:solidFill>
                  <a:srgbClr val="FFFFFF"/>
                </a:solidFill>
              </a:rPr>
              <a:t>Der skelnes imellem </a:t>
            </a:r>
            <a:r>
              <a:rPr lang="da-DK" sz="2200" b="1" dirty="0">
                <a:solidFill>
                  <a:srgbClr val="FFFFFF"/>
                </a:solidFill>
              </a:rPr>
              <a:t>jegidentitet</a:t>
            </a:r>
            <a:r>
              <a:rPr lang="da-DK" sz="2200" dirty="0">
                <a:solidFill>
                  <a:srgbClr val="FFFFFF"/>
                </a:solidFill>
              </a:rPr>
              <a:t> og </a:t>
            </a:r>
            <a:r>
              <a:rPr lang="da-DK" sz="2200" b="1" dirty="0">
                <a:solidFill>
                  <a:srgbClr val="FFFFFF"/>
                </a:solidFill>
              </a:rPr>
              <a:t>social identitet, </a:t>
            </a:r>
            <a:r>
              <a:rPr lang="da-DK" sz="2200" dirty="0">
                <a:solidFill>
                  <a:srgbClr val="FFFFFF"/>
                </a:solidFill>
              </a:rPr>
              <a:t>og de to sider af identiteten kan ikke adskilles.</a:t>
            </a:r>
          </a:p>
          <a:p>
            <a:pPr marL="742950" lvl="1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FFFFFF"/>
                </a:solidFill>
              </a:rPr>
              <a:t>Jegidentitet</a:t>
            </a:r>
            <a:r>
              <a:rPr lang="da-DK" b="0" dirty="0">
                <a:solidFill>
                  <a:srgbClr val="FFFFFF"/>
                </a:solidFill>
              </a:rPr>
              <a:t>: En indre, stabil opfattelse af sig selv gennem tid (biologi, erfaringer).</a:t>
            </a:r>
          </a:p>
          <a:p>
            <a:pPr marL="742950" lvl="1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FFFFFF"/>
                </a:solidFill>
              </a:rPr>
              <a:t>Social identitet</a:t>
            </a:r>
            <a:r>
              <a:rPr lang="da-DK" b="0" dirty="0">
                <a:solidFill>
                  <a:srgbClr val="FFFFFF"/>
                </a:solidFill>
              </a:rPr>
              <a:t>: Opfattelsen af sig selv ift. andre og forskellige grupper eller fællesskaber (etnisk, national, køn, sport, venner osv.)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200" noProof="0" dirty="0">
              <a:solidFill>
                <a:srgbClr val="FFFFFF"/>
              </a:solidFill>
            </a:endParaRP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da-DK" sz="2200" noProof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888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C705C3-88DF-EE9C-EB2B-944A5E4FF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600" y="622852"/>
            <a:ext cx="9238434" cy="857559"/>
          </a:xfrm>
        </p:spPr>
        <p:txBody>
          <a:bodyPr/>
          <a:lstStyle/>
          <a:p>
            <a:pPr algn="ctr"/>
            <a:r>
              <a:rPr lang="da-DK" sz="3600" noProof="0" dirty="0"/>
              <a:t>identitetslandkort</a:t>
            </a:r>
            <a:endParaRPr lang="da-DK" noProof="0" dirty="0"/>
          </a:p>
        </p:txBody>
      </p:sp>
      <p:pic>
        <p:nvPicPr>
          <p:cNvPr id="4" name="Picture 1" descr="InsertedImage.jpg">
            <a:extLst>
              <a:ext uri="{FF2B5EF4-FFF2-40B4-BE49-F238E27FC236}">
                <a16:creationId xmlns:a16="http://schemas.microsoft.com/office/drawing/2014/main" id="{07B09D8C-D695-CB3D-21FD-90826E8B72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3" t="-3967" r="2153" b="-2214"/>
          <a:stretch>
            <a:fillRect/>
          </a:stretch>
        </p:blipFill>
        <p:spPr bwMode="auto">
          <a:xfrm>
            <a:off x="2411061" y="1619559"/>
            <a:ext cx="6937513" cy="4706648"/>
          </a:xfrm>
          <a:prstGeom prst="rect">
            <a:avLst/>
          </a:prstGeom>
          <a:noFill/>
          <a:ln w="25400">
            <a:solidFill>
              <a:srgbClr val="FFFFFF"/>
            </a:solidFill>
            <a:miter lim="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942960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Earth">
      <a:dk1>
        <a:sysClr val="windowText" lastClr="000000"/>
      </a:dk1>
      <a:lt1>
        <a:sysClr val="window" lastClr="FFFFFF"/>
      </a:lt1>
      <a:dk2>
        <a:srgbClr val="051618"/>
      </a:dk2>
      <a:lt2>
        <a:srgbClr val="E8E8DF"/>
      </a:lt2>
      <a:accent1>
        <a:srgbClr val="2D714C"/>
      </a:accent1>
      <a:accent2>
        <a:srgbClr val="1F7985"/>
      </a:accent2>
      <a:accent3>
        <a:srgbClr val="0D6756"/>
      </a:accent3>
      <a:accent4>
        <a:srgbClr val="40945E"/>
      </a:accent4>
      <a:accent5>
        <a:srgbClr val="389896"/>
      </a:accent5>
      <a:accent6>
        <a:srgbClr val="64924A"/>
      </a:accent6>
      <a:hlink>
        <a:srgbClr val="1F855C"/>
      </a:hlink>
      <a:folHlink>
        <a:srgbClr val="227390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626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Arial</vt:lpstr>
      <vt:lpstr>Trade Gothic Next Cond</vt:lpstr>
      <vt:lpstr>Trade Gothic Next Light</vt:lpstr>
      <vt:lpstr>PortalVTI</vt:lpstr>
      <vt:lpstr>Før vi går i gang med vores nye forløb: fagevaluering </vt:lpstr>
      <vt:lpstr>Identitet</vt:lpstr>
      <vt:lpstr>Hvad er identitet? </vt:lpstr>
      <vt:lpstr>Hvad er identitet? II </vt:lpstr>
      <vt:lpstr>Hvad er identitet? III </vt:lpstr>
      <vt:lpstr>identitet</vt:lpstr>
      <vt:lpstr>identitet</vt:lpstr>
      <vt:lpstr>Erik eriksons identitetsbegreb</vt:lpstr>
      <vt:lpstr>identitetslandkort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Nørgaard Madsen (CSN - UCH)</dc:creator>
  <cp:lastModifiedBy>Clara Nørgaard Madsen (CSN - UCH)</cp:lastModifiedBy>
  <cp:revision>8</cp:revision>
  <dcterms:created xsi:type="dcterms:W3CDTF">2026-01-28T15:59:48Z</dcterms:created>
  <dcterms:modified xsi:type="dcterms:W3CDTF">2026-01-29T07:30:32Z</dcterms:modified>
</cp:coreProperties>
</file>