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5" r:id="rId19"/>
    <p:sldId id="274"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C3F9B-DC37-47A5-8D0A-7D1C93006034}" type="datetimeFigureOut">
              <a:rPr lang="da-DK" smtClean="0"/>
              <a:t>02-02-2026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70D80-D58F-41EC-8B26-336A3D56C603}" type="slidenum">
              <a:rPr lang="da-DK" smtClean="0"/>
              <a:t>‹nr.›</a:t>
            </a:fld>
            <a:endParaRPr lang="da-DK"/>
          </a:p>
        </p:txBody>
      </p:sp>
    </p:spTree>
    <p:extLst>
      <p:ext uri="{BB962C8B-B14F-4D97-AF65-F5344CB8AC3E}">
        <p14:creationId xmlns:p14="http://schemas.microsoft.com/office/powerpoint/2010/main" val="4755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https://www.youtube.com/watch?v=v5Xhq7O6SLg&amp;t=1s</a:t>
            </a:r>
          </a:p>
        </p:txBody>
      </p:sp>
      <p:sp>
        <p:nvSpPr>
          <p:cNvPr id="4" name="Pladsholder til slidenummer 3"/>
          <p:cNvSpPr>
            <a:spLocks noGrp="1"/>
          </p:cNvSpPr>
          <p:nvPr>
            <p:ph type="sldNum" sz="quarter" idx="5"/>
          </p:nvPr>
        </p:nvSpPr>
        <p:spPr/>
        <p:txBody>
          <a:bodyPr/>
          <a:lstStyle/>
          <a:p>
            <a:fld id="{2FA70D80-D58F-41EC-8B26-336A3D56C603}" type="slidenum">
              <a:rPr lang="da-DK" smtClean="0"/>
              <a:t>17</a:t>
            </a:fld>
            <a:endParaRPr lang="da-DK"/>
          </a:p>
        </p:txBody>
      </p:sp>
    </p:spTree>
    <p:extLst>
      <p:ext uri="{BB962C8B-B14F-4D97-AF65-F5344CB8AC3E}">
        <p14:creationId xmlns:p14="http://schemas.microsoft.com/office/powerpoint/2010/main" val="389054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FA70D80-D58F-41EC-8B26-336A3D56C603}" type="slidenum">
              <a:rPr lang="da-DK" smtClean="0"/>
              <a:t>19</a:t>
            </a:fld>
            <a:endParaRPr lang="da-DK"/>
          </a:p>
        </p:txBody>
      </p:sp>
    </p:spTree>
    <p:extLst>
      <p:ext uri="{BB962C8B-B14F-4D97-AF65-F5344CB8AC3E}">
        <p14:creationId xmlns:p14="http://schemas.microsoft.com/office/powerpoint/2010/main" val="169483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84BFE-A2E2-BDFB-0336-687857B6289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E6EAA38-613A-6FC1-0497-46366CBFED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424E594-C765-5ED0-3AD1-131ECDFF5675}"/>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5" name="Pladsholder til sidefod 4">
            <a:extLst>
              <a:ext uri="{FF2B5EF4-FFF2-40B4-BE49-F238E27FC236}">
                <a16:creationId xmlns:a16="http://schemas.microsoft.com/office/drawing/2014/main" id="{7EE72C8B-1548-F1B1-D181-7592B12FDC3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955DEC4-0095-37FC-2DAA-A7270D589C0B}"/>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41332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3D649-BF59-1D3F-BBD8-ABEA8DF9201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BE11AD2-731C-EC90-AF22-1A3D0978217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E4B8EFF-2E83-E48A-4856-FA3843E15B4C}"/>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5" name="Pladsholder til sidefod 4">
            <a:extLst>
              <a:ext uri="{FF2B5EF4-FFF2-40B4-BE49-F238E27FC236}">
                <a16:creationId xmlns:a16="http://schemas.microsoft.com/office/drawing/2014/main" id="{AA40A530-F553-020F-FA22-B908C6433D1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69EE8F-6344-DD30-74EB-913571A8A2DF}"/>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384382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04C3957-2910-6E5C-811A-D1C5EB0EC79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3CA5CD2-40B9-92F7-CEC0-2BE19D019DE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342F344-56C3-713B-65C4-8E049559AB64}"/>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5" name="Pladsholder til sidefod 4">
            <a:extLst>
              <a:ext uri="{FF2B5EF4-FFF2-40B4-BE49-F238E27FC236}">
                <a16:creationId xmlns:a16="http://schemas.microsoft.com/office/drawing/2014/main" id="{C3F0ED9B-0A1C-D0C5-2939-FDA1CFC6F24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E8A41EA-4A2F-5FDE-CDA0-B5A5C166FD50}"/>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334064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BEBB0-1D67-58E7-5273-37A27F59FF7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7709F4B-CAE9-B377-FB28-909B848D2A4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956853F-D79B-EA58-716C-9BCC41A2F0E2}"/>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5" name="Pladsholder til sidefod 4">
            <a:extLst>
              <a:ext uri="{FF2B5EF4-FFF2-40B4-BE49-F238E27FC236}">
                <a16:creationId xmlns:a16="http://schemas.microsoft.com/office/drawing/2014/main" id="{3BC2DFEA-8B3A-44C3-BA86-DF9C949A704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024658-1E60-CA4E-8ADB-78B8A57E1E98}"/>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164588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B65A7-6D0B-31B4-086E-E29D98CEA39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73BCCB6-FBA9-3876-759A-43A437595A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4346C03-D71D-FBA3-A71E-7542603A2C64}"/>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5" name="Pladsholder til sidefod 4">
            <a:extLst>
              <a:ext uri="{FF2B5EF4-FFF2-40B4-BE49-F238E27FC236}">
                <a16:creationId xmlns:a16="http://schemas.microsoft.com/office/drawing/2014/main" id="{AECC7CE9-D4E5-E0DE-3F2A-A46A0F703CF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D3D1E90-FEB5-B23A-0E6D-3F4B802D76E8}"/>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217019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494E8-95CA-A00C-8AEE-3FE6213DAD9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E696AA1-9C56-0B4F-C565-DC6C55700BD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D57ED7D-693D-F8FB-7F52-21256ABB0FA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057259C-04BD-A71C-633B-6DE7CE2EF61B}"/>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6" name="Pladsholder til sidefod 5">
            <a:extLst>
              <a:ext uri="{FF2B5EF4-FFF2-40B4-BE49-F238E27FC236}">
                <a16:creationId xmlns:a16="http://schemas.microsoft.com/office/drawing/2014/main" id="{5E786D7B-846E-CB41-9800-13701AB6E91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67B7D2B-526B-D726-2D72-C0D30B8AEC57}"/>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426097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B6E5F-A8C0-05FE-A309-0F1E695B597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46DF8BC-B20D-FA35-B39F-9D9FCC628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4572025-3D17-8BFE-0DF4-F72C4641ABB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490B79E-DAA4-2C17-2399-6E6576D05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1280469-8F9E-87AA-4A2D-4B3D6A35E97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F2F7571-49D3-B5B5-EB70-BE1198433B6B}"/>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8" name="Pladsholder til sidefod 7">
            <a:extLst>
              <a:ext uri="{FF2B5EF4-FFF2-40B4-BE49-F238E27FC236}">
                <a16:creationId xmlns:a16="http://schemas.microsoft.com/office/drawing/2014/main" id="{E8FD0F75-EB8A-F947-EC61-D208D508DE0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2E41563-FD74-90C9-9328-FAC176F46DF2}"/>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92736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DA0BC-A3B5-A2A8-EA79-4C7110A11ED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2EED560-11B6-E812-EE40-9807367C8F4A}"/>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4" name="Pladsholder til sidefod 3">
            <a:extLst>
              <a:ext uri="{FF2B5EF4-FFF2-40B4-BE49-F238E27FC236}">
                <a16:creationId xmlns:a16="http://schemas.microsoft.com/office/drawing/2014/main" id="{932910D8-E3AB-FBCA-C83C-0AFA429528F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A19E582-F516-C5B4-C0CF-3CB5D4365CCC}"/>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404692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1BBEC4E-AE29-9942-C40E-BA8FAF0EC652}"/>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3" name="Pladsholder til sidefod 2">
            <a:extLst>
              <a:ext uri="{FF2B5EF4-FFF2-40B4-BE49-F238E27FC236}">
                <a16:creationId xmlns:a16="http://schemas.microsoft.com/office/drawing/2014/main" id="{CF3193A4-2B1A-6D5E-7645-0A00B8EFA21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751F3E1-1E02-DE76-C121-773C438556B4}"/>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69502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08921-BBD1-90E8-BB36-F2231B6D242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3ADDCC9-9A1E-6C2B-AF60-51232BC2D6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D40978E-117C-09E0-AA44-A79BFBEBD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5F2E79E-E139-BE33-396A-4CE08B329BAD}"/>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6" name="Pladsholder til sidefod 5">
            <a:extLst>
              <a:ext uri="{FF2B5EF4-FFF2-40B4-BE49-F238E27FC236}">
                <a16:creationId xmlns:a16="http://schemas.microsoft.com/office/drawing/2014/main" id="{D950AD7F-7306-8E77-A838-BF046B7FCFA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37DB018-873C-D996-0847-4CD432207E9C}"/>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48599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66180-4950-654B-36E7-6959F2DCB13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D658B22-126A-087E-E7B0-4AAFD3BD70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E4AA70D-F70B-49D9-8A30-8BC48B7C9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C15A15F-8CB7-5B67-1C73-96B485297DE4}"/>
              </a:ext>
            </a:extLst>
          </p:cNvPr>
          <p:cNvSpPr>
            <a:spLocks noGrp="1"/>
          </p:cNvSpPr>
          <p:nvPr>
            <p:ph type="dt" sz="half" idx="10"/>
          </p:nvPr>
        </p:nvSpPr>
        <p:spPr/>
        <p:txBody>
          <a:bodyPr/>
          <a:lstStyle/>
          <a:p>
            <a:fld id="{F5A2AB9B-8A30-4528-AAD4-A8C59BAB5023}" type="datetimeFigureOut">
              <a:rPr lang="da-DK" smtClean="0"/>
              <a:t>02-02-2026</a:t>
            </a:fld>
            <a:endParaRPr lang="da-DK"/>
          </a:p>
        </p:txBody>
      </p:sp>
      <p:sp>
        <p:nvSpPr>
          <p:cNvPr id="6" name="Pladsholder til sidefod 5">
            <a:extLst>
              <a:ext uri="{FF2B5EF4-FFF2-40B4-BE49-F238E27FC236}">
                <a16:creationId xmlns:a16="http://schemas.microsoft.com/office/drawing/2014/main" id="{553A84C5-0BEE-6280-6916-F4E20310548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03BDBDD-CA05-E691-153D-60E716805A64}"/>
              </a:ext>
            </a:extLst>
          </p:cNvPr>
          <p:cNvSpPr>
            <a:spLocks noGrp="1"/>
          </p:cNvSpPr>
          <p:nvPr>
            <p:ph type="sldNum" sz="quarter" idx="12"/>
          </p:nvPr>
        </p:nvSpPr>
        <p:spPr/>
        <p:txBody>
          <a:bodyPr/>
          <a:lstStyle/>
          <a:p>
            <a:fld id="{FDDE950E-3863-4C82-9144-F7E62018FFB0}" type="slidenum">
              <a:rPr lang="da-DK" smtClean="0"/>
              <a:t>‹nr.›</a:t>
            </a:fld>
            <a:endParaRPr lang="da-DK"/>
          </a:p>
        </p:txBody>
      </p:sp>
    </p:spTree>
    <p:extLst>
      <p:ext uri="{BB962C8B-B14F-4D97-AF65-F5344CB8AC3E}">
        <p14:creationId xmlns:p14="http://schemas.microsoft.com/office/powerpoint/2010/main" val="369674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CE1C789-7AB2-9E06-E3D9-6A720891C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0C8DB69-BC47-09D5-B578-08CE73ADB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238D86F-D4ED-94C4-E6F7-519D9E120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A2AB9B-8A30-4528-AAD4-A8C59BAB5023}" type="datetimeFigureOut">
              <a:rPr lang="da-DK" smtClean="0"/>
              <a:t>02-02-2026</a:t>
            </a:fld>
            <a:endParaRPr lang="da-DK"/>
          </a:p>
        </p:txBody>
      </p:sp>
      <p:sp>
        <p:nvSpPr>
          <p:cNvPr id="5" name="Pladsholder til sidefod 4">
            <a:extLst>
              <a:ext uri="{FF2B5EF4-FFF2-40B4-BE49-F238E27FC236}">
                <a16:creationId xmlns:a16="http://schemas.microsoft.com/office/drawing/2014/main" id="{947302B6-7C2F-65CF-E6FC-048820A7D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4997339A-999C-619E-B901-F88C89F00F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DE950E-3863-4C82-9144-F7E62018FFB0}" type="slidenum">
              <a:rPr lang="da-DK" smtClean="0"/>
              <a:t>‹nr.›</a:t>
            </a:fld>
            <a:endParaRPr lang="da-DK"/>
          </a:p>
        </p:txBody>
      </p:sp>
    </p:spTree>
    <p:extLst>
      <p:ext uri="{BB962C8B-B14F-4D97-AF65-F5344CB8AC3E}">
        <p14:creationId xmlns:p14="http://schemas.microsoft.com/office/powerpoint/2010/main" val="3658561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v5Xhq7O6SLg?feature=oembed"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dviklingspsykologi - Om menneskers livsforløb - Lex">
            <a:extLst>
              <a:ext uri="{FF2B5EF4-FFF2-40B4-BE49-F238E27FC236}">
                <a16:creationId xmlns:a16="http://schemas.microsoft.com/office/drawing/2014/main" id="{D969B989-2091-91D9-5BEE-33CF9EC709C7}"/>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32445" r="-1" b="-1"/>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0C3E0A5-FC2E-2276-C4DA-E36CED16B055}"/>
              </a:ext>
            </a:extLst>
          </p:cNvPr>
          <p:cNvSpPr>
            <a:spLocks noGrp="1"/>
          </p:cNvSpPr>
          <p:nvPr>
            <p:ph type="ctrTitle"/>
          </p:nvPr>
        </p:nvSpPr>
        <p:spPr>
          <a:xfrm>
            <a:off x="1524000" y="1122362"/>
            <a:ext cx="9144000" cy="2900518"/>
          </a:xfrm>
        </p:spPr>
        <p:txBody>
          <a:bodyPr>
            <a:normAutofit/>
          </a:bodyPr>
          <a:lstStyle/>
          <a:p>
            <a:r>
              <a:rPr lang="da-DK" dirty="0">
                <a:solidFill>
                  <a:srgbClr val="FFFFFF"/>
                </a:solidFill>
              </a:rPr>
              <a:t>Erik H. Erikson</a:t>
            </a:r>
          </a:p>
        </p:txBody>
      </p:sp>
      <p:sp>
        <p:nvSpPr>
          <p:cNvPr id="3" name="Undertitel 2">
            <a:extLst>
              <a:ext uri="{FF2B5EF4-FFF2-40B4-BE49-F238E27FC236}">
                <a16:creationId xmlns:a16="http://schemas.microsoft.com/office/drawing/2014/main" id="{2775233D-A5DA-7A30-A042-CC01D4C5AA17}"/>
              </a:ext>
            </a:extLst>
          </p:cNvPr>
          <p:cNvSpPr>
            <a:spLocks noGrp="1"/>
          </p:cNvSpPr>
          <p:nvPr>
            <p:ph type="subTitle" idx="1"/>
          </p:nvPr>
        </p:nvSpPr>
        <p:spPr>
          <a:xfrm>
            <a:off x="1524000" y="4159404"/>
            <a:ext cx="9144000" cy="1098395"/>
          </a:xfrm>
        </p:spPr>
        <p:txBody>
          <a:bodyPr>
            <a:normAutofit/>
          </a:bodyPr>
          <a:lstStyle/>
          <a:p>
            <a:r>
              <a:rPr lang="da-DK" dirty="0">
                <a:solidFill>
                  <a:srgbClr val="FFFFFF"/>
                </a:solidFill>
              </a:rPr>
              <a:t>Udviklingspsykologi</a:t>
            </a:r>
          </a:p>
          <a:p>
            <a:endParaRPr lang="da-DK" dirty="0">
              <a:solidFill>
                <a:srgbClr val="FFFFFF"/>
              </a:solidFill>
            </a:endParaRPr>
          </a:p>
        </p:txBody>
      </p:sp>
    </p:spTree>
    <p:extLst>
      <p:ext uri="{BB962C8B-B14F-4D97-AF65-F5344CB8AC3E}">
        <p14:creationId xmlns:p14="http://schemas.microsoft.com/office/powerpoint/2010/main" val="37625488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ørnefødselsdag 5 år – 5 års fødselsdag ideer – Tips til børnefødsels-dag &amp;  fest">
            <a:extLst>
              <a:ext uri="{FF2B5EF4-FFF2-40B4-BE49-F238E27FC236}">
                <a16:creationId xmlns:a16="http://schemas.microsoft.com/office/drawing/2014/main" id="{4E831A19-CAE6-900D-1F66-E1902EE33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07" r="8063"/>
          <a:stretch>
            <a:fillRect/>
          </a:stretch>
        </p:blipFill>
        <p:spPr bwMode="auto">
          <a:xfrm>
            <a:off x="0" y="0"/>
            <a:ext cx="8916017"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08E03A3-712F-1DE4-EE4F-44A5393B29C0}"/>
              </a:ext>
            </a:extLst>
          </p:cNvPr>
          <p:cNvSpPr>
            <a:spLocks noGrp="1"/>
          </p:cNvSpPr>
          <p:nvPr>
            <p:ph type="title"/>
          </p:nvPr>
        </p:nvSpPr>
        <p:spPr>
          <a:xfrm>
            <a:off x="4149970" y="365125"/>
            <a:ext cx="7666892" cy="1388039"/>
          </a:xfrm>
        </p:spPr>
        <p:txBody>
          <a:bodyPr>
            <a:normAutofit/>
          </a:bodyPr>
          <a:lstStyle/>
          <a:p>
            <a:r>
              <a:rPr lang="da-DK" dirty="0">
                <a:solidFill>
                  <a:schemeClr val="bg1"/>
                </a:solidFill>
              </a:rPr>
              <a:t>3. Initiativ /</a:t>
            </a:r>
            <a:r>
              <a:rPr lang="da-DK" dirty="0"/>
              <a:t> skyldfølelse (3-6 år)</a:t>
            </a:r>
          </a:p>
        </p:txBody>
      </p:sp>
      <p:sp>
        <p:nvSpPr>
          <p:cNvPr id="3" name="Pladsholder til indhold 2">
            <a:extLst>
              <a:ext uri="{FF2B5EF4-FFF2-40B4-BE49-F238E27FC236}">
                <a16:creationId xmlns:a16="http://schemas.microsoft.com/office/drawing/2014/main" id="{6BEC0321-E6CA-E531-68EF-E8CEEC9EBFA1}"/>
              </a:ext>
            </a:extLst>
          </p:cNvPr>
          <p:cNvSpPr>
            <a:spLocks noGrp="1"/>
          </p:cNvSpPr>
          <p:nvPr>
            <p:ph idx="1"/>
          </p:nvPr>
        </p:nvSpPr>
        <p:spPr>
          <a:xfrm>
            <a:off x="5868018" y="1956619"/>
            <a:ext cx="6096000" cy="4345858"/>
          </a:xfrm>
        </p:spPr>
        <p:txBody>
          <a:bodyPr>
            <a:normAutofit/>
          </a:bodyPr>
          <a:lstStyle/>
          <a:p>
            <a:r>
              <a:rPr lang="da-DK" sz="2400" dirty="0"/>
              <a:t>Bevidsthed om kønsforskelle og interesse for kønsorganerne samt deres funktion.</a:t>
            </a:r>
          </a:p>
          <a:p>
            <a:r>
              <a:rPr lang="da-DK" sz="2400" dirty="0"/>
              <a:t>Tage initiativ – ikke kun seksuelt, men også mht. at indgå i lege, gøre noget selv, igangsætte aktiviteter på egen hånd osv.</a:t>
            </a:r>
          </a:p>
          <a:p>
            <a:r>
              <a:rPr lang="da-DK" sz="2400" dirty="0"/>
              <a:t>Overjeg dannes </a:t>
            </a:r>
            <a:r>
              <a:rPr lang="da-DK" sz="2400" dirty="0">
                <a:sym typeface="Wingdings" panose="05000000000000000000" pitchFamily="2" charset="2"/>
              </a:rPr>
              <a:t></a:t>
            </a:r>
            <a:r>
              <a:rPr lang="da-DK" sz="2400" dirty="0"/>
              <a:t> udvikling af skyldfølelse </a:t>
            </a:r>
          </a:p>
          <a:p>
            <a:r>
              <a:rPr lang="da-DK" sz="2400" dirty="0"/>
              <a:t>Vellykket udvikling = </a:t>
            </a:r>
            <a:r>
              <a:rPr lang="da-DK" sz="2400" dirty="0" err="1"/>
              <a:t>initativrig</a:t>
            </a:r>
            <a:r>
              <a:rPr lang="da-DK" sz="2400" dirty="0"/>
              <a:t> </a:t>
            </a:r>
          </a:p>
          <a:p>
            <a:r>
              <a:rPr lang="da-DK" sz="2400" dirty="0"/>
              <a:t>Risiko = Udvikling af overdreven skyldfølelse </a:t>
            </a:r>
            <a:r>
              <a:rPr lang="da-DK" sz="2400" dirty="0">
                <a:sym typeface="Wingdings" panose="05000000000000000000" pitchFamily="2" charset="2"/>
              </a:rPr>
              <a:t></a:t>
            </a:r>
            <a:r>
              <a:rPr lang="da-DK" sz="2400" dirty="0"/>
              <a:t> fremtidige hæmninger</a:t>
            </a:r>
          </a:p>
        </p:txBody>
      </p:sp>
    </p:spTree>
    <p:extLst>
      <p:ext uri="{BB962C8B-B14F-4D97-AF65-F5344CB8AC3E}">
        <p14:creationId xmlns:p14="http://schemas.microsoft.com/office/powerpoint/2010/main" val="415078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ådan støtter du dit skolebarn i håndtere præstationspres">
            <a:extLst>
              <a:ext uri="{FF2B5EF4-FFF2-40B4-BE49-F238E27FC236}">
                <a16:creationId xmlns:a16="http://schemas.microsoft.com/office/drawing/2014/main" id="{56B18C11-75CD-3593-F2FD-3DE1093B3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4" t="-1" r="12257" b="-1"/>
          <a:stretch>
            <a:fillRect/>
          </a:stretch>
        </p:blipFill>
        <p:spPr bwMode="auto">
          <a:xfrm>
            <a:off x="3778700" y="10"/>
            <a:ext cx="8410251"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01628FA-3540-EF93-6B9E-7F98EB898123}"/>
              </a:ext>
            </a:extLst>
          </p:cNvPr>
          <p:cNvSpPr>
            <a:spLocks noGrp="1"/>
          </p:cNvSpPr>
          <p:nvPr>
            <p:ph type="title"/>
          </p:nvPr>
        </p:nvSpPr>
        <p:spPr>
          <a:xfrm>
            <a:off x="838199" y="361740"/>
            <a:ext cx="10327714" cy="1346480"/>
          </a:xfrm>
        </p:spPr>
        <p:txBody>
          <a:bodyPr>
            <a:normAutofit/>
          </a:bodyPr>
          <a:lstStyle/>
          <a:p>
            <a:r>
              <a:rPr lang="da-DK" sz="4000" dirty="0"/>
              <a:t>4. Driftighed (skabertrang) / mindreværd (6-12 år)</a:t>
            </a:r>
          </a:p>
        </p:txBody>
      </p:sp>
      <p:sp>
        <p:nvSpPr>
          <p:cNvPr id="3" name="Pladsholder til indhold 2">
            <a:extLst>
              <a:ext uri="{FF2B5EF4-FFF2-40B4-BE49-F238E27FC236}">
                <a16:creationId xmlns:a16="http://schemas.microsoft.com/office/drawing/2014/main" id="{B3F6D9E5-7CD8-8F9C-0FCD-97A2D1450AD1}"/>
              </a:ext>
            </a:extLst>
          </p:cNvPr>
          <p:cNvSpPr>
            <a:spLocks noGrp="1"/>
          </p:cNvSpPr>
          <p:nvPr>
            <p:ph idx="1"/>
          </p:nvPr>
        </p:nvSpPr>
        <p:spPr>
          <a:xfrm>
            <a:off x="838200" y="1828790"/>
            <a:ext cx="5452068" cy="4348173"/>
          </a:xfrm>
        </p:spPr>
        <p:txBody>
          <a:bodyPr>
            <a:normAutofit/>
          </a:bodyPr>
          <a:lstStyle/>
          <a:p>
            <a:r>
              <a:rPr lang="da-DK" sz="2200" dirty="0"/>
              <a:t>Verden bliver større end blot hjemmet – nu indgår også skole, fritidsaktiviteter, venner osv.</a:t>
            </a:r>
          </a:p>
          <a:p>
            <a:r>
              <a:rPr lang="da-DK" sz="2200" dirty="0"/>
              <a:t>Samfundet og dets krav om uddannelse:</a:t>
            </a:r>
          </a:p>
          <a:p>
            <a:pPr lvl="1"/>
            <a:r>
              <a:rPr lang="da-DK" sz="2000" dirty="0"/>
              <a:t>Primitive samfund: Lære at arbejde</a:t>
            </a:r>
          </a:p>
          <a:p>
            <a:pPr lvl="1"/>
            <a:r>
              <a:rPr lang="da-DK" sz="2000" dirty="0"/>
              <a:t>Moderne samfund: Forbedring gennem skole</a:t>
            </a:r>
          </a:p>
          <a:p>
            <a:r>
              <a:rPr lang="da-DK" sz="2200" dirty="0"/>
              <a:t>Vellykket udvikling = </a:t>
            </a:r>
            <a:r>
              <a:rPr lang="da-DK" sz="2200" dirty="0">
                <a:latin typeface="Calibri" pitchFamily="34" charset="0"/>
                <a:cs typeface="Calibri" pitchFamily="34" charset="0"/>
              </a:rPr>
              <a:t>Barnet udvikles intellektuelt og socialt og føler arbejdsglæde samt en voksende selvtillid</a:t>
            </a:r>
          </a:p>
          <a:p>
            <a:r>
              <a:rPr lang="da-DK" sz="2200" dirty="0"/>
              <a:t>Risiko = </a:t>
            </a:r>
            <a:r>
              <a:rPr lang="da-DK" sz="2200" dirty="0">
                <a:latin typeface="Calibri" pitchFamily="34" charset="0"/>
                <a:cs typeface="Calibri" pitchFamily="34" charset="0"/>
              </a:rPr>
              <a:t>Underlegenhed i forhold til andre mennesker</a:t>
            </a:r>
            <a:endParaRPr lang="da-DK" sz="2200" dirty="0"/>
          </a:p>
          <a:p>
            <a:endParaRPr lang="da-DK" sz="2200" dirty="0"/>
          </a:p>
        </p:txBody>
      </p:sp>
    </p:spTree>
    <p:extLst>
      <p:ext uri="{BB962C8B-B14F-4D97-AF65-F5344CB8AC3E}">
        <p14:creationId xmlns:p14="http://schemas.microsoft.com/office/powerpoint/2010/main" val="159210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Kristeligt Dagblad mener: Lad festen for de unge begynde. Men på en ny måde  | Kristeligt Dagblad">
            <a:extLst>
              <a:ext uri="{FF2B5EF4-FFF2-40B4-BE49-F238E27FC236}">
                <a16:creationId xmlns:a16="http://schemas.microsoft.com/office/drawing/2014/main" id="{77642DFD-56A4-421A-CD19-06AC058DF4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32" r="20690"/>
          <a:stretch>
            <a:fillRect/>
          </a:stretch>
        </p:blipFill>
        <p:spPr bwMode="auto">
          <a:xfrm>
            <a:off x="0" y="0"/>
            <a:ext cx="8202584"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AAA16A5-77D9-0C3D-AB1C-238A728A8F1F}"/>
              </a:ext>
            </a:extLst>
          </p:cNvPr>
          <p:cNvSpPr>
            <a:spLocks noGrp="1"/>
          </p:cNvSpPr>
          <p:nvPr>
            <p:ph type="title"/>
          </p:nvPr>
        </p:nvSpPr>
        <p:spPr>
          <a:xfrm>
            <a:off x="2944167" y="70338"/>
            <a:ext cx="9053565" cy="1477108"/>
          </a:xfrm>
        </p:spPr>
        <p:txBody>
          <a:bodyPr>
            <a:normAutofit/>
          </a:bodyPr>
          <a:lstStyle/>
          <a:p>
            <a:r>
              <a:rPr lang="da-DK" sz="4000" dirty="0"/>
              <a:t>5. Identitet / identitetsforvirring (12-19 år)</a:t>
            </a:r>
          </a:p>
        </p:txBody>
      </p:sp>
      <p:sp>
        <p:nvSpPr>
          <p:cNvPr id="3" name="Pladsholder til indhold 2">
            <a:extLst>
              <a:ext uri="{FF2B5EF4-FFF2-40B4-BE49-F238E27FC236}">
                <a16:creationId xmlns:a16="http://schemas.microsoft.com/office/drawing/2014/main" id="{253CC71B-44E9-98F6-BDAB-389BAFB6286D}"/>
              </a:ext>
            </a:extLst>
          </p:cNvPr>
          <p:cNvSpPr>
            <a:spLocks noGrp="1"/>
          </p:cNvSpPr>
          <p:nvPr>
            <p:ph idx="1"/>
          </p:nvPr>
        </p:nvSpPr>
        <p:spPr>
          <a:xfrm>
            <a:off x="6953459" y="1617784"/>
            <a:ext cx="5154805" cy="4883500"/>
          </a:xfrm>
        </p:spPr>
        <p:txBody>
          <a:bodyPr>
            <a:noAutofit/>
          </a:bodyPr>
          <a:lstStyle/>
          <a:p>
            <a:r>
              <a:rPr lang="da-DK" sz="2200" dirty="0"/>
              <a:t>Den tidlige identitet (nye kønsbestemte egenskaber dukker op) </a:t>
            </a:r>
          </a:p>
          <a:p>
            <a:r>
              <a:rPr lang="da-DK" sz="2200" dirty="0"/>
              <a:t>Ind-/udgrupper er vigtige i denne fase </a:t>
            </a:r>
          </a:p>
          <a:p>
            <a:r>
              <a:rPr lang="da-DK" sz="2200" dirty="0"/>
              <a:t>Forskellige væremåder – eksperimenterer med identiteten </a:t>
            </a:r>
          </a:p>
          <a:p>
            <a:r>
              <a:rPr lang="da-DK" sz="2200" dirty="0"/>
              <a:t>Voksenlivet nærmer sig (forsøger at finde ud af hvem man er) </a:t>
            </a:r>
          </a:p>
          <a:p>
            <a:r>
              <a:rPr lang="da-DK" sz="2200" dirty="0"/>
              <a:t>Vellykket udvikling = forening af rollerne og dermed grundlæggende følelse af identitet </a:t>
            </a:r>
          </a:p>
          <a:p>
            <a:r>
              <a:rPr lang="da-DK" sz="2200" dirty="0"/>
              <a:t>Risiko = følelse af splittelse og andre kriser (fx kriminel adfærd og psykoser)</a:t>
            </a:r>
          </a:p>
        </p:txBody>
      </p:sp>
    </p:spTree>
    <p:extLst>
      <p:ext uri="{BB962C8B-B14F-4D97-AF65-F5344CB8AC3E}">
        <p14:creationId xmlns:p14="http://schemas.microsoft.com/office/powerpoint/2010/main" val="788464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FE171B-A55D-66D2-EA41-0C9B4F5F2631}"/>
              </a:ext>
            </a:extLst>
          </p:cNvPr>
          <p:cNvSpPr>
            <a:spLocks noGrp="1"/>
          </p:cNvSpPr>
          <p:nvPr>
            <p:ph type="title"/>
          </p:nvPr>
        </p:nvSpPr>
        <p:spPr>
          <a:xfrm>
            <a:off x="804803" y="468166"/>
            <a:ext cx="10117810" cy="1150470"/>
          </a:xfrm>
        </p:spPr>
        <p:txBody>
          <a:bodyPr anchor="b">
            <a:normAutofit/>
          </a:bodyPr>
          <a:lstStyle/>
          <a:p>
            <a:r>
              <a:rPr lang="da-DK" sz="4000" dirty="0"/>
              <a:t>6. Intimitet / isolation (20-25 år)</a:t>
            </a:r>
          </a:p>
        </p:txBody>
      </p:sp>
      <p:sp>
        <p:nvSpPr>
          <p:cNvPr id="3" name="Pladsholder til indhold 2">
            <a:extLst>
              <a:ext uri="{FF2B5EF4-FFF2-40B4-BE49-F238E27FC236}">
                <a16:creationId xmlns:a16="http://schemas.microsoft.com/office/drawing/2014/main" id="{F3FDC420-011C-8456-AD61-31F1CF544120}"/>
              </a:ext>
            </a:extLst>
          </p:cNvPr>
          <p:cNvSpPr>
            <a:spLocks noGrp="1"/>
          </p:cNvSpPr>
          <p:nvPr>
            <p:ph idx="1"/>
          </p:nvPr>
        </p:nvSpPr>
        <p:spPr>
          <a:xfrm>
            <a:off x="804803" y="1919234"/>
            <a:ext cx="6239092" cy="4139921"/>
          </a:xfrm>
        </p:spPr>
        <p:txBody>
          <a:bodyPr anchor="t">
            <a:normAutofit/>
          </a:bodyPr>
          <a:lstStyle/>
          <a:p>
            <a:r>
              <a:rPr lang="da-DK" sz="2400" dirty="0"/>
              <a:t>Nære forhold, intimitet og kærlighed</a:t>
            </a:r>
          </a:p>
          <a:p>
            <a:r>
              <a:rPr lang="da-DK" sz="2400" dirty="0"/>
              <a:t>Turde give slip på sig selv, give sig hen til en anden og forbinde sig med sin partner. </a:t>
            </a:r>
          </a:p>
          <a:p>
            <a:r>
              <a:rPr lang="da-DK" sz="2400" dirty="0"/>
              <a:t>Vellykket udvikling = Kunne indgå kompromisser, udvikle evnen til at dele personlige og indre aspekter af sig selv samt være åben og lydhør over for andre.</a:t>
            </a:r>
          </a:p>
          <a:p>
            <a:r>
              <a:rPr lang="da-DK" sz="2400" dirty="0"/>
              <a:t>Risiko = Bange for intimitet og følelsesmæssig og social isolation.</a:t>
            </a:r>
          </a:p>
          <a:p>
            <a:endParaRPr lang="da-DK" sz="2400" dirty="0"/>
          </a:p>
        </p:txBody>
      </p:sp>
      <p:pic>
        <p:nvPicPr>
          <p:cNvPr id="9218" name="Picture 2" descr="Portræt af et ungt ægtepar og Stock-foto 1611178051 | Shutterstock">
            <a:extLst>
              <a:ext uri="{FF2B5EF4-FFF2-40B4-BE49-F238E27FC236}">
                <a16:creationId xmlns:a16="http://schemas.microsoft.com/office/drawing/2014/main" id="{C6E91BB7-800A-CB15-E551-5FAB2F03B2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79" r="15220" b="8201"/>
          <a:stretch>
            <a:fillRect/>
          </a:stretch>
        </p:blipFill>
        <p:spPr bwMode="auto">
          <a:xfrm>
            <a:off x="7918144" y="2129785"/>
            <a:ext cx="3748858" cy="3334803"/>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26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34C68D4E-CCF6-80C0-737E-5CF20E0FC7BF}"/>
              </a:ext>
            </a:extLst>
          </p:cNvPr>
          <p:cNvSpPr>
            <a:spLocks noGrp="1"/>
          </p:cNvSpPr>
          <p:nvPr>
            <p:ph idx="1"/>
          </p:nvPr>
        </p:nvSpPr>
        <p:spPr>
          <a:xfrm>
            <a:off x="865092" y="1740310"/>
            <a:ext cx="6155139" cy="4716154"/>
          </a:xfrm>
        </p:spPr>
        <p:txBody>
          <a:bodyPr anchor="t">
            <a:normAutofit/>
          </a:bodyPr>
          <a:lstStyle/>
          <a:p>
            <a:r>
              <a:rPr lang="da-DK" sz="2200"/>
              <a:t>Generativitet: Forplantning og lysten til at føre slægten videre. Kan også dække over kreativitet, iværksætteri og </a:t>
            </a:r>
            <a:r>
              <a:rPr lang="da-DK" sz="2200" i="1"/>
              <a:t>virketrang</a:t>
            </a:r>
            <a:r>
              <a:rPr lang="da-DK" sz="2200"/>
              <a:t> – altså den personlige lyst til at skabe noget.</a:t>
            </a:r>
          </a:p>
          <a:p>
            <a:r>
              <a:rPr lang="da-DK" sz="2200"/>
              <a:t>Omsorg for andres børn og medmennesker.</a:t>
            </a:r>
          </a:p>
          <a:p>
            <a:r>
              <a:rPr lang="da-DK" sz="2200"/>
              <a:t>Overordnet ansvar samt evnen til at lede andre og være et forbillede.</a:t>
            </a:r>
          </a:p>
          <a:p>
            <a:r>
              <a:rPr lang="da-DK" sz="2200"/>
              <a:t>Vellykket udvikling = Man skaber værdi for andre (</a:t>
            </a:r>
            <a:r>
              <a:rPr lang="da-DK" sz="2200" i="1"/>
              <a:t>generativitet</a:t>
            </a:r>
            <a:r>
              <a:rPr lang="da-DK" sz="2200"/>
              <a:t>)</a:t>
            </a:r>
          </a:p>
          <a:p>
            <a:r>
              <a:rPr lang="da-DK" sz="2200"/>
              <a:t>Risiko = Man går i stå, holder op med at udvikle sig, lukker af for nye oplevelser og holder sig for sig selv (</a:t>
            </a:r>
            <a:r>
              <a:rPr lang="da-DK" sz="2200" i="1"/>
              <a:t>stagnation</a:t>
            </a:r>
            <a:r>
              <a:rPr lang="da-DK" sz="2200"/>
              <a:t>)</a:t>
            </a:r>
          </a:p>
        </p:txBody>
      </p:sp>
      <p:sp>
        <p:nvSpPr>
          <p:cNvPr id="10249" name="Rectangle 1024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3" name="Rectangle 1025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5" name="Rectangle 1025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descr="Ældre er mere sociale end resten af befolkningen | iform.dk">
            <a:extLst>
              <a:ext uri="{FF2B5EF4-FFF2-40B4-BE49-F238E27FC236}">
                <a16:creationId xmlns:a16="http://schemas.microsoft.com/office/drawing/2014/main" id="{E3872B73-5947-E1EA-DB83-3E0A98236A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96509" y="1866174"/>
            <a:ext cx="4417822" cy="295994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F610279-943A-FF66-1A2D-E42F3C6596A9}"/>
              </a:ext>
            </a:extLst>
          </p:cNvPr>
          <p:cNvSpPr>
            <a:spLocks noGrp="1"/>
          </p:cNvSpPr>
          <p:nvPr>
            <p:ph type="title"/>
          </p:nvPr>
        </p:nvSpPr>
        <p:spPr>
          <a:xfrm>
            <a:off x="865092" y="401536"/>
            <a:ext cx="8670794" cy="1007010"/>
          </a:xfrm>
        </p:spPr>
        <p:txBody>
          <a:bodyPr anchor="b">
            <a:normAutofit/>
          </a:bodyPr>
          <a:lstStyle/>
          <a:p>
            <a:r>
              <a:rPr lang="da-DK" sz="4000" dirty="0"/>
              <a:t>7. Generativitet / stagnation (26-64</a:t>
            </a:r>
            <a:r>
              <a:rPr lang="da-DK" sz="4000" dirty="0">
                <a:solidFill>
                  <a:schemeClr val="bg1"/>
                </a:solidFill>
              </a:rPr>
              <a:t> år) </a:t>
            </a:r>
          </a:p>
        </p:txBody>
      </p:sp>
    </p:spTree>
    <p:extLst>
      <p:ext uri="{BB962C8B-B14F-4D97-AF65-F5344CB8AC3E}">
        <p14:creationId xmlns:p14="http://schemas.microsoft.com/office/powerpoint/2010/main" val="21434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Det er aldrig for sent: Ældre finder ny kærlighed på plejehjemmet |  Kristeligt Dagblad">
            <a:extLst>
              <a:ext uri="{FF2B5EF4-FFF2-40B4-BE49-F238E27FC236}">
                <a16:creationId xmlns:a16="http://schemas.microsoft.com/office/drawing/2014/main" id="{8BC7C07B-E69B-3D1F-32B2-C9D180AE37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45" r="12018"/>
          <a:stretch>
            <a:fillRect/>
          </a:stretch>
        </p:blipFill>
        <p:spPr bwMode="auto">
          <a:xfrm>
            <a:off x="7179" y="0"/>
            <a:ext cx="8122197"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112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3CDC19A-1F7A-A008-87C6-E1E508AB0CC0}"/>
              </a:ext>
            </a:extLst>
          </p:cNvPr>
          <p:cNvSpPr>
            <a:spLocks noGrp="1"/>
          </p:cNvSpPr>
          <p:nvPr>
            <p:ph type="title"/>
          </p:nvPr>
        </p:nvSpPr>
        <p:spPr>
          <a:xfrm>
            <a:off x="3969100" y="375173"/>
            <a:ext cx="7846923" cy="1142128"/>
          </a:xfrm>
        </p:spPr>
        <p:txBody>
          <a:bodyPr>
            <a:normAutofit/>
          </a:bodyPr>
          <a:lstStyle/>
          <a:p>
            <a:r>
              <a:rPr lang="da-DK" sz="4000" dirty="0"/>
              <a:t>8. Jeg-integritet / fortvivlelse (65+ år)</a:t>
            </a:r>
          </a:p>
        </p:txBody>
      </p:sp>
      <p:sp>
        <p:nvSpPr>
          <p:cNvPr id="3" name="Pladsholder til indhold 2">
            <a:extLst>
              <a:ext uri="{FF2B5EF4-FFF2-40B4-BE49-F238E27FC236}">
                <a16:creationId xmlns:a16="http://schemas.microsoft.com/office/drawing/2014/main" id="{F974BE54-E5D8-4875-86B7-B09D907E12B5}"/>
              </a:ext>
            </a:extLst>
          </p:cNvPr>
          <p:cNvSpPr>
            <a:spLocks noGrp="1"/>
          </p:cNvSpPr>
          <p:nvPr>
            <p:ph idx="1"/>
          </p:nvPr>
        </p:nvSpPr>
        <p:spPr>
          <a:xfrm>
            <a:off x="6732396" y="1627832"/>
            <a:ext cx="5083627" cy="4652387"/>
          </a:xfrm>
        </p:spPr>
        <p:txBody>
          <a:bodyPr>
            <a:normAutofit/>
          </a:bodyPr>
          <a:lstStyle/>
          <a:p>
            <a:r>
              <a:rPr lang="da-DK" sz="2200" dirty="0"/>
              <a:t>Resultat af de foregående faser.</a:t>
            </a:r>
          </a:p>
          <a:p>
            <a:r>
              <a:rPr lang="da-DK" sz="2200" dirty="0"/>
              <a:t>Her skal man samle hele livets erfaring, gøre livets store regnestykke op, lægge til og trække fra. </a:t>
            </a:r>
            <a:r>
              <a:rPr lang="da-DK" sz="2200" i="1" dirty="0"/>
              <a:t>Kan man være tilfreds, eller føler man sit liv som en fiasko?</a:t>
            </a:r>
          </a:p>
          <a:p>
            <a:r>
              <a:rPr lang="da-DK" sz="2200" dirty="0"/>
              <a:t>Vellykket = Accept, visdom, kan se en mening med tilværelsen, frygter ikke døden – ser den som fred og afslutningen på et langt og aktivt liv.</a:t>
            </a:r>
          </a:p>
          <a:p>
            <a:r>
              <a:rPr lang="da-DK" sz="2200" dirty="0"/>
              <a:t>Risiko = Hvis livet virker tomt, forgæves eller meningsløst, bliver resultatet bitterhed og fortvivlelse.</a:t>
            </a:r>
          </a:p>
        </p:txBody>
      </p:sp>
    </p:spTree>
    <p:extLst>
      <p:ext uri="{BB962C8B-B14F-4D97-AF65-F5344CB8AC3E}">
        <p14:creationId xmlns:p14="http://schemas.microsoft.com/office/powerpoint/2010/main" val="3884684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6F857C-53BD-9934-3903-18D3E3392467}"/>
            </a:ext>
          </a:extLst>
        </p:cNvPr>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CCAF59E7-4A8C-1547-B85A-BFBBBD382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F1C040FB-D0E2-D453-4471-20243F089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FAEF52FF-8EFA-3B4D-6D2B-E7B16ED7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3" name="Rectangle 10252">
            <a:extLst>
              <a:ext uri="{FF2B5EF4-FFF2-40B4-BE49-F238E27FC236}">
                <a16:creationId xmlns:a16="http://schemas.microsoft.com/office/drawing/2014/main" id="{6F391225-E796-E3DB-D6DB-5EEFF2568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5" name="Rectangle 10254">
            <a:extLst>
              <a:ext uri="{FF2B5EF4-FFF2-40B4-BE49-F238E27FC236}">
                <a16:creationId xmlns:a16="http://schemas.microsoft.com/office/drawing/2014/main" id="{F94D7599-F231-63A0-34FA-E5922616D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55E08FC-4CF8-1685-F7A1-98E323C2CBB5}"/>
              </a:ext>
            </a:extLst>
          </p:cNvPr>
          <p:cNvSpPr>
            <a:spLocks noGrp="1"/>
          </p:cNvSpPr>
          <p:nvPr>
            <p:ph type="title"/>
          </p:nvPr>
        </p:nvSpPr>
        <p:spPr>
          <a:xfrm>
            <a:off x="949570" y="354911"/>
            <a:ext cx="8670794" cy="1007010"/>
          </a:xfrm>
        </p:spPr>
        <p:txBody>
          <a:bodyPr anchor="b">
            <a:normAutofit/>
          </a:bodyPr>
          <a:lstStyle/>
          <a:p>
            <a:r>
              <a:rPr lang="da-DK" sz="4000" dirty="0"/>
              <a:t>Case: Peter</a:t>
            </a:r>
            <a:endParaRPr lang="da-DK" sz="4000" dirty="0">
              <a:solidFill>
                <a:schemeClr val="bg1"/>
              </a:solidFill>
            </a:endParaRPr>
          </a:p>
        </p:txBody>
      </p:sp>
      <p:sp>
        <p:nvSpPr>
          <p:cNvPr id="6" name="Pladsholder til indhold 2">
            <a:extLst>
              <a:ext uri="{FF2B5EF4-FFF2-40B4-BE49-F238E27FC236}">
                <a16:creationId xmlns:a16="http://schemas.microsoft.com/office/drawing/2014/main" id="{897DD236-06CC-89C9-87E2-E51DBF87374E}"/>
              </a:ext>
            </a:extLst>
          </p:cNvPr>
          <p:cNvSpPr txBox="1">
            <a:spLocks/>
          </p:cNvSpPr>
          <p:nvPr/>
        </p:nvSpPr>
        <p:spPr>
          <a:xfrm>
            <a:off x="271305" y="1750190"/>
            <a:ext cx="7852028" cy="475287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pPr>
            <a:r>
              <a:rPr lang="da-DK" dirty="0"/>
              <a:t>Peter (27 år) mistede sin far, da han var 13 år. Han lever et normalt liv, hvor han arbejder og hænger ud med sine venner i fritiden. </a:t>
            </a:r>
          </a:p>
          <a:p>
            <a:pPr marL="0" indent="0">
              <a:lnSpc>
                <a:spcPct val="160000"/>
              </a:lnSpc>
              <a:buFont typeface="Arial" panose="020B0604020202020204" pitchFamily="34" charset="0"/>
              <a:buNone/>
            </a:pPr>
            <a:r>
              <a:rPr lang="da-DK" dirty="0"/>
              <a:t>I et interview med ham udtaler han, at han mener, at nogle af de værdier, som tabet af faren har givet ham, giver ham ”noget mere at byde på”. Han udtaler dog også: ”Jeg har en masse ungdomsliv, som jeg ikke føler, jeg har udnyttet på samme måde, som de har (hans venner, red.) og jamen jeg er også først ved at tage uddannelse nu og render forvirret rundt som en ung”. </a:t>
            </a:r>
            <a:br>
              <a:rPr lang="da-DK" dirty="0"/>
            </a:br>
            <a:endParaRPr lang="da-DK" dirty="0"/>
          </a:p>
          <a:p>
            <a:pPr marL="0" indent="0">
              <a:lnSpc>
                <a:spcPct val="160000"/>
              </a:lnSpc>
              <a:buFont typeface="Arial" panose="020B0604020202020204" pitchFamily="34" charset="0"/>
              <a:buNone/>
            </a:pPr>
            <a:r>
              <a:rPr lang="da-DK" dirty="0"/>
              <a:t>Hvordan kan vi forklare dette ud fra Eriksons faseteori? </a:t>
            </a:r>
          </a:p>
          <a:p>
            <a:endParaRPr lang="da-DK" dirty="0"/>
          </a:p>
        </p:txBody>
      </p:sp>
      <p:pic>
        <p:nvPicPr>
          <p:cNvPr id="7" name="Picture 2" descr="Trist ung mand silhuet bekymret på Stock-foto 519305143 | Shutterstock">
            <a:extLst>
              <a:ext uri="{FF2B5EF4-FFF2-40B4-BE49-F238E27FC236}">
                <a16:creationId xmlns:a16="http://schemas.microsoft.com/office/drawing/2014/main" id="{0B9A744A-622D-FC92-3FE8-0D8D387EB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49"/>
          <a:stretch>
            <a:fillRect/>
          </a:stretch>
        </p:blipFill>
        <p:spPr bwMode="auto">
          <a:xfrm>
            <a:off x="8020050" y="2210828"/>
            <a:ext cx="3714750" cy="243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51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E6EBB1-19DD-0F55-B6AF-20C5906B501C}"/>
            </a:ext>
          </a:extLst>
        </p:cNvPr>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C6836CCC-F3A9-5A6E-E33C-4C922717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296763C2-4C3D-ED2D-4995-AC9314668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5520E8B8-95A9-A71D-7EB6-59E46FE76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3" name="Rectangle 10252">
            <a:extLst>
              <a:ext uri="{FF2B5EF4-FFF2-40B4-BE49-F238E27FC236}">
                <a16:creationId xmlns:a16="http://schemas.microsoft.com/office/drawing/2014/main" id="{FCA6181F-0A06-3EB3-C360-E2950356A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5" name="Rectangle 10254">
            <a:extLst>
              <a:ext uri="{FF2B5EF4-FFF2-40B4-BE49-F238E27FC236}">
                <a16:creationId xmlns:a16="http://schemas.microsoft.com/office/drawing/2014/main" id="{9EC5B4BD-A0C1-AC47-8478-20F861BB1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95418D1-88AE-233D-8A16-9AD20245FCF2}"/>
              </a:ext>
            </a:extLst>
          </p:cNvPr>
          <p:cNvSpPr>
            <a:spLocks noGrp="1"/>
          </p:cNvSpPr>
          <p:nvPr>
            <p:ph type="title"/>
          </p:nvPr>
        </p:nvSpPr>
        <p:spPr>
          <a:xfrm>
            <a:off x="893045" y="334484"/>
            <a:ext cx="8670794" cy="1007010"/>
          </a:xfrm>
        </p:spPr>
        <p:txBody>
          <a:bodyPr anchor="b">
            <a:normAutofit/>
          </a:bodyPr>
          <a:lstStyle/>
          <a:p>
            <a:r>
              <a:rPr lang="da-DK" sz="4000" dirty="0"/>
              <a:t>Case: Natholdet</a:t>
            </a:r>
            <a:endParaRPr lang="da-DK" sz="4000" dirty="0">
              <a:solidFill>
                <a:schemeClr val="bg1"/>
              </a:solidFill>
            </a:endParaRPr>
          </a:p>
        </p:txBody>
      </p:sp>
      <p:pic>
        <p:nvPicPr>
          <p:cNvPr id="3" name="Onlinemedier 3" title="Natholdet: Måske Danmarks mest enige mand?">
            <a:hlinkClick r:id="" action="ppaction://media"/>
            <a:extLst>
              <a:ext uri="{FF2B5EF4-FFF2-40B4-BE49-F238E27FC236}">
                <a16:creationId xmlns:a16="http://schemas.microsoft.com/office/drawing/2014/main" id="{2B64DC8D-70ED-A5C0-6C1E-85F2330127B2}"/>
              </a:ext>
            </a:extLst>
          </p:cNvPr>
          <p:cNvPicPr>
            <a:picLocks noGrp="1" noRot="1" noChangeAspect="1"/>
          </p:cNvPicPr>
          <p:nvPr>
            <p:ph idx="1"/>
            <a:videoFile r:link="rId1"/>
          </p:nvPr>
        </p:nvPicPr>
        <p:blipFill>
          <a:blip r:embed="rId4"/>
          <a:stretch>
            <a:fillRect/>
          </a:stretch>
        </p:blipFill>
        <p:spPr>
          <a:xfrm>
            <a:off x="2333550" y="1675977"/>
            <a:ext cx="7524899" cy="4248472"/>
          </a:xfrm>
          <a:prstGeom prst="rect">
            <a:avLst/>
          </a:prstGeom>
        </p:spPr>
      </p:pic>
    </p:spTree>
    <p:extLst>
      <p:ext uri="{BB962C8B-B14F-4D97-AF65-F5344CB8AC3E}">
        <p14:creationId xmlns:p14="http://schemas.microsoft.com/office/powerpoint/2010/main" val="325324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D0097-6ED4-A086-8AD7-79B0D79F4B2D}"/>
              </a:ext>
            </a:extLst>
          </p:cNvPr>
          <p:cNvSpPr>
            <a:spLocks noGrp="1"/>
          </p:cNvSpPr>
          <p:nvPr>
            <p:ph type="title"/>
          </p:nvPr>
        </p:nvSpPr>
        <p:spPr>
          <a:xfrm>
            <a:off x="762001" y="5074024"/>
            <a:ext cx="10109199" cy="914794"/>
          </a:xfrm>
        </p:spPr>
        <p:txBody>
          <a:bodyPr vert="horz" lIns="91440" tIns="45720" rIns="91440" bIns="45720" rtlCol="0" anchor="ctr">
            <a:normAutofit/>
          </a:bodyPr>
          <a:lstStyle/>
          <a:p>
            <a:r>
              <a:rPr lang="en-US" sz="4000" dirty="0"/>
              <a:t>Erikson – </a:t>
            </a:r>
            <a:r>
              <a:rPr lang="en-US" sz="4000" dirty="0" err="1"/>
              <a:t>udfyldningstest</a:t>
            </a:r>
            <a:r>
              <a:rPr lang="en-US" sz="4000" dirty="0"/>
              <a:t> </a:t>
            </a:r>
          </a:p>
        </p:txBody>
      </p:sp>
      <p:pic>
        <p:nvPicPr>
          <p:cNvPr id="15362" name="Picture 2" descr="Erik Eriksons 8 udviklingsstadier og identitetsdannelse">
            <a:extLst>
              <a:ext uri="{FF2B5EF4-FFF2-40B4-BE49-F238E27FC236}">
                <a16:creationId xmlns:a16="http://schemas.microsoft.com/office/drawing/2014/main" id="{FC069B0D-A96A-2983-0AF9-84FC77C5D9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58"/>
          <a:stretch>
            <a:fillRect/>
          </a:stretch>
        </p:blipFill>
        <p:spPr bwMode="auto">
          <a:xfrm>
            <a:off x="20" y="-39"/>
            <a:ext cx="12191980" cy="4172740"/>
          </a:xfrm>
          <a:prstGeom prst="rect">
            <a:avLst/>
          </a:prstGeom>
          <a:noFill/>
          <a:extLst>
            <a:ext uri="{909E8E84-426E-40DD-AFC4-6F175D3DCCD1}">
              <a14:hiddenFill xmlns:a14="http://schemas.microsoft.com/office/drawing/2010/main">
                <a:solidFill>
                  <a:srgbClr val="FFFFFF"/>
                </a:solidFill>
              </a14:hiddenFill>
            </a:ext>
          </a:extLst>
        </p:spPr>
      </p:pic>
      <p:cxnSp>
        <p:nvCxnSpPr>
          <p:cNvPr id="15367" name="Straight Connector 15366">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17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FFDA28-8E5C-6EB0-8CAC-6F38A30BCD87}"/>
              </a:ext>
            </a:extLst>
          </p:cNvPr>
          <p:cNvSpPr>
            <a:spLocks noGrp="1"/>
          </p:cNvSpPr>
          <p:nvPr>
            <p:ph type="title"/>
          </p:nvPr>
        </p:nvSpPr>
        <p:spPr>
          <a:xfrm>
            <a:off x="743938" y="256620"/>
            <a:ext cx="7164474" cy="1642970"/>
          </a:xfrm>
        </p:spPr>
        <p:txBody>
          <a:bodyPr anchor="b">
            <a:normAutofit/>
          </a:bodyPr>
          <a:lstStyle/>
          <a:p>
            <a:r>
              <a:rPr lang="da-DK" sz="4000" dirty="0"/>
              <a:t>Kritik af Erikson (og af faseteorier generelt)</a:t>
            </a:r>
          </a:p>
        </p:txBody>
      </p:sp>
      <p:sp>
        <p:nvSpPr>
          <p:cNvPr id="3" name="Pladsholder til indhold 2">
            <a:extLst>
              <a:ext uri="{FF2B5EF4-FFF2-40B4-BE49-F238E27FC236}">
                <a16:creationId xmlns:a16="http://schemas.microsoft.com/office/drawing/2014/main" id="{3FED279D-FA1C-FCAB-42AE-1FA881ED0B2D}"/>
              </a:ext>
            </a:extLst>
          </p:cNvPr>
          <p:cNvSpPr>
            <a:spLocks noGrp="1"/>
          </p:cNvSpPr>
          <p:nvPr>
            <p:ph idx="1"/>
          </p:nvPr>
        </p:nvSpPr>
        <p:spPr>
          <a:xfrm>
            <a:off x="743938" y="2156210"/>
            <a:ext cx="7076009" cy="4477062"/>
          </a:xfrm>
        </p:spPr>
        <p:txBody>
          <a:bodyPr anchor="t">
            <a:normAutofit/>
          </a:bodyPr>
          <a:lstStyle/>
          <a:p>
            <a:r>
              <a:rPr lang="da-DK" sz="2200" dirty="0"/>
              <a:t>Tanken om kritiske perioder er for snæver.</a:t>
            </a:r>
          </a:p>
          <a:p>
            <a:pPr lvl="1"/>
            <a:r>
              <a:rPr lang="da-DK" sz="2000" dirty="0"/>
              <a:t>Man kan indhente det forsømte (derfor: sensitive perioder)</a:t>
            </a:r>
          </a:p>
          <a:p>
            <a:r>
              <a:rPr lang="da-DK" sz="2200" dirty="0"/>
              <a:t>Er det nærmere samfundet og kulturen, der inddeler livet i faser?</a:t>
            </a:r>
          </a:p>
          <a:p>
            <a:pPr lvl="1"/>
            <a:r>
              <a:rPr lang="da-DK" sz="2000" dirty="0"/>
              <a:t>Vi stiller forskellige alderskrav og præger børnene efter alder.</a:t>
            </a:r>
          </a:p>
          <a:p>
            <a:r>
              <a:rPr lang="da-DK" sz="2200" dirty="0"/>
              <a:t>Individuelle forskelle kan overses eller gøres til problemer.</a:t>
            </a:r>
          </a:p>
          <a:p>
            <a:pPr lvl="1"/>
            <a:r>
              <a:rPr lang="da-DK" sz="2000" dirty="0"/>
              <a:t>Barnets udvikling kan accelerere på et område og gå langsomt på andre.</a:t>
            </a:r>
          </a:p>
          <a:p>
            <a:pPr lvl="1"/>
            <a:r>
              <a:rPr lang="da-DK" sz="2000" dirty="0"/>
              <a:t>= faseteorierne tegner nærmere et gennemsnitligt billede (ikke foreneligt med virkeligheden)</a:t>
            </a:r>
          </a:p>
          <a:p>
            <a:endParaRPr lang="da-DK" sz="2000" dirty="0"/>
          </a:p>
        </p:txBody>
      </p:sp>
      <p:sp>
        <p:nvSpPr>
          <p:cNvPr id="13321" name="Rectangle 133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5" name="Rectangle 133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7" name="Rectangle 1332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4" name="Picture 2" descr="Derfor er kritik en god ting - For alle | Onlinecasting.dk">
            <a:extLst>
              <a:ext uri="{FF2B5EF4-FFF2-40B4-BE49-F238E27FC236}">
                <a16:creationId xmlns:a16="http://schemas.microsoft.com/office/drawing/2014/main" id="{6B0BDA5E-DAD1-B821-B4CB-0A7A9AB9A9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3801" y="1343723"/>
            <a:ext cx="4170530" cy="41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6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286456-72C1-B004-F148-3FE914B2993E}"/>
              </a:ext>
            </a:extLst>
          </p:cNvPr>
          <p:cNvSpPr>
            <a:spLocks noGrp="1"/>
          </p:cNvSpPr>
          <p:nvPr>
            <p:ph type="title"/>
          </p:nvPr>
        </p:nvSpPr>
        <p:spPr>
          <a:xfrm>
            <a:off x="772285" y="381462"/>
            <a:ext cx="6452480" cy="1206178"/>
          </a:xfrm>
        </p:spPr>
        <p:txBody>
          <a:bodyPr anchor="b">
            <a:normAutofit/>
          </a:bodyPr>
          <a:lstStyle/>
          <a:p>
            <a:r>
              <a:rPr lang="da-DK" dirty="0"/>
              <a:t>Erik H. Erikson 1902-1986</a:t>
            </a:r>
          </a:p>
        </p:txBody>
      </p:sp>
      <p:sp>
        <p:nvSpPr>
          <p:cNvPr id="3" name="Pladsholder til indhold 2">
            <a:extLst>
              <a:ext uri="{FF2B5EF4-FFF2-40B4-BE49-F238E27FC236}">
                <a16:creationId xmlns:a16="http://schemas.microsoft.com/office/drawing/2014/main" id="{B2CD868D-55FB-0DDA-C5DE-8FCD7B742E73}"/>
              </a:ext>
            </a:extLst>
          </p:cNvPr>
          <p:cNvSpPr>
            <a:spLocks noGrp="1"/>
          </p:cNvSpPr>
          <p:nvPr>
            <p:ph idx="1"/>
          </p:nvPr>
        </p:nvSpPr>
        <p:spPr>
          <a:xfrm>
            <a:off x="772285" y="1969102"/>
            <a:ext cx="6130933" cy="4210634"/>
          </a:xfrm>
        </p:spPr>
        <p:txBody>
          <a:bodyPr anchor="t">
            <a:normAutofit lnSpcReduction="10000"/>
          </a:bodyPr>
          <a:lstStyle/>
          <a:p>
            <a:r>
              <a:rPr lang="da-DK" sz="2400"/>
              <a:t>Voksede op i Tyskland, hvor han studerede hos Freuds datter </a:t>
            </a:r>
          </a:p>
          <a:p>
            <a:r>
              <a:rPr lang="da-DK" sz="2400"/>
              <a:t>Ego-psykologi </a:t>
            </a:r>
            <a:r>
              <a:rPr lang="da-DK" sz="2400">
                <a:sym typeface="Wingdings" panose="05000000000000000000" pitchFamily="2" charset="2"/>
              </a:rPr>
              <a:t></a:t>
            </a:r>
            <a:r>
              <a:rPr lang="da-DK" sz="2400"/>
              <a:t> udgangspunkt i dannelsen af identiteten (jeg’et)</a:t>
            </a:r>
          </a:p>
          <a:p>
            <a:r>
              <a:rPr lang="da-DK" sz="2400"/>
              <a:t>Gik ind for de samme faseteorier som Freud, men Erikson beskæftigede sig mere med det samfundsmæssige (en psyko-social udviklingsmodel)</a:t>
            </a:r>
          </a:p>
          <a:p>
            <a:r>
              <a:rPr lang="da-DK" sz="2400"/>
              <a:t>Hvis moderens opgave med at give barnet omsorg og kærlighed mislykkes, kan det give barnet psykiske forstyrrelser senere i livet.</a:t>
            </a:r>
          </a:p>
          <a:p>
            <a:endParaRPr lang="da-DK" sz="2400"/>
          </a:p>
        </p:txBody>
      </p:sp>
      <p:sp>
        <p:nvSpPr>
          <p:cNvPr id="2057"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The Psychosocial Theory of Erik Erikson: -">
            <a:extLst>
              <a:ext uri="{FF2B5EF4-FFF2-40B4-BE49-F238E27FC236}">
                <a16:creationId xmlns:a16="http://schemas.microsoft.com/office/drawing/2014/main" id="{FF1D10D7-CFAC-7295-2F83-5D15EBDCE1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61590" y="909081"/>
            <a:ext cx="3399283"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1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B67647D-1537-29BE-067B-0E7BD6D12CD9}"/>
              </a:ext>
            </a:extLst>
          </p:cNvPr>
          <p:cNvSpPr>
            <a:spLocks noGrp="1"/>
          </p:cNvSpPr>
          <p:nvPr>
            <p:ph type="title"/>
          </p:nvPr>
        </p:nvSpPr>
        <p:spPr>
          <a:xfrm>
            <a:off x="945503" y="502020"/>
            <a:ext cx="7063033" cy="1216248"/>
          </a:xfrm>
        </p:spPr>
        <p:txBody>
          <a:bodyPr anchor="b">
            <a:normAutofit/>
          </a:bodyPr>
          <a:lstStyle/>
          <a:p>
            <a:r>
              <a:rPr lang="da-DK" dirty="0"/>
              <a:t>Erikson: Psykosocial udvikling</a:t>
            </a:r>
          </a:p>
        </p:txBody>
      </p:sp>
      <p:sp>
        <p:nvSpPr>
          <p:cNvPr id="3" name="Pladsholder til indhold 2">
            <a:extLst>
              <a:ext uri="{FF2B5EF4-FFF2-40B4-BE49-F238E27FC236}">
                <a16:creationId xmlns:a16="http://schemas.microsoft.com/office/drawing/2014/main" id="{33827275-98BE-01DC-432B-CA5BA7A9599C}"/>
              </a:ext>
            </a:extLst>
          </p:cNvPr>
          <p:cNvSpPr>
            <a:spLocks noGrp="1"/>
          </p:cNvSpPr>
          <p:nvPr>
            <p:ph idx="1"/>
          </p:nvPr>
        </p:nvSpPr>
        <p:spPr>
          <a:xfrm>
            <a:off x="945503" y="2220288"/>
            <a:ext cx="5857231" cy="3720690"/>
          </a:xfrm>
        </p:spPr>
        <p:txBody>
          <a:bodyPr anchor="t">
            <a:normAutofit/>
          </a:bodyPr>
          <a:lstStyle/>
          <a:p>
            <a:r>
              <a:rPr lang="da-DK" sz="2400"/>
              <a:t>Udvikling knyttet til omgivelserne/miljøet</a:t>
            </a:r>
          </a:p>
          <a:p>
            <a:endParaRPr lang="da-DK" sz="2400"/>
          </a:p>
          <a:p>
            <a:endParaRPr lang="da-DK" sz="2400"/>
          </a:p>
          <a:p>
            <a:r>
              <a:rPr lang="da-DK" sz="2400"/>
              <a:t>Identitet</a:t>
            </a:r>
          </a:p>
          <a:p>
            <a:r>
              <a:rPr lang="da-DK" sz="2400"/>
              <a:t>Udviklingskriser</a:t>
            </a:r>
          </a:p>
          <a:p>
            <a:r>
              <a:rPr lang="da-DK" sz="2400"/>
              <a:t>Positiv vs. negativ tilstand i hver fase</a:t>
            </a:r>
          </a:p>
          <a:p>
            <a:endParaRPr lang="da-DK" sz="240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http://0.static.wix.com/media/259c29_26120bc718cda090f166660e9f9b9b18.jpg_512">
            <a:extLst>
              <a:ext uri="{FF2B5EF4-FFF2-40B4-BE49-F238E27FC236}">
                <a16:creationId xmlns:a16="http://schemas.microsoft.com/office/drawing/2014/main" id="{92301994-D6A4-6E3F-15AA-D7FA0587A4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75967" y="1953982"/>
            <a:ext cx="4170530" cy="298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01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FB6C25-12C3-F493-7C14-96F7CD61429C}"/>
              </a:ext>
            </a:extLst>
          </p:cNvPr>
          <p:cNvSpPr>
            <a:spLocks noGrp="1"/>
          </p:cNvSpPr>
          <p:nvPr>
            <p:ph type="title"/>
          </p:nvPr>
        </p:nvSpPr>
        <p:spPr>
          <a:xfrm>
            <a:off x="953071" y="95538"/>
            <a:ext cx="5515567" cy="1321280"/>
          </a:xfrm>
        </p:spPr>
        <p:txBody>
          <a:bodyPr anchor="b">
            <a:normAutofit/>
          </a:bodyPr>
          <a:lstStyle/>
          <a:p>
            <a:r>
              <a:rPr lang="da-DK" dirty="0"/>
              <a:t>De otte faser</a:t>
            </a:r>
          </a:p>
        </p:txBody>
      </p:sp>
      <p:sp>
        <p:nvSpPr>
          <p:cNvPr id="3" name="Pladsholder til indhold 2">
            <a:extLst>
              <a:ext uri="{FF2B5EF4-FFF2-40B4-BE49-F238E27FC236}">
                <a16:creationId xmlns:a16="http://schemas.microsoft.com/office/drawing/2014/main" id="{263C8322-98B6-3CE4-9458-978C0E92302E}"/>
              </a:ext>
            </a:extLst>
          </p:cNvPr>
          <p:cNvSpPr>
            <a:spLocks noGrp="1"/>
          </p:cNvSpPr>
          <p:nvPr>
            <p:ph idx="1"/>
          </p:nvPr>
        </p:nvSpPr>
        <p:spPr>
          <a:xfrm>
            <a:off x="944545" y="1838848"/>
            <a:ext cx="6278611" cy="4391130"/>
          </a:xfrm>
        </p:spPr>
        <p:txBody>
          <a:bodyPr anchor="t">
            <a:normAutofit/>
          </a:bodyPr>
          <a:lstStyle/>
          <a:p>
            <a:r>
              <a:rPr lang="da-DK" sz="2400" dirty="0">
                <a:latin typeface="Calibri" pitchFamily="34" charset="0"/>
                <a:cs typeface="Calibri" pitchFamily="34" charset="0"/>
              </a:rPr>
              <a:t>8 faser fra fødsel til død</a:t>
            </a:r>
          </a:p>
          <a:p>
            <a:r>
              <a:rPr lang="da-DK" sz="2400" dirty="0">
                <a:latin typeface="Calibri" pitchFamily="34" charset="0"/>
                <a:cs typeface="Calibri" pitchFamily="34" charset="0"/>
              </a:rPr>
              <a:t>Faseopgave og udviklingskrise </a:t>
            </a:r>
            <a:r>
              <a:rPr lang="da-DK" sz="2400" dirty="0">
                <a:latin typeface="Calibri" pitchFamily="34" charset="0"/>
                <a:cs typeface="Calibri" pitchFamily="34" charset="0"/>
                <a:sym typeface="Wingdings"/>
              </a:rPr>
              <a:t> </a:t>
            </a:r>
            <a:r>
              <a:rPr lang="da-DK" sz="2400" dirty="0">
                <a:latin typeface="Calibri" pitchFamily="34" charset="0"/>
                <a:cs typeface="Calibri" pitchFamily="34" charset="0"/>
              </a:rPr>
              <a:t>udviklingen være god eller dårlig </a:t>
            </a:r>
          </a:p>
          <a:p>
            <a:r>
              <a:rPr lang="da-DK" sz="2400" dirty="0">
                <a:latin typeface="Calibri" pitchFamily="34" charset="0"/>
                <a:cs typeface="Calibri" pitchFamily="34" charset="0"/>
              </a:rPr>
              <a:t>Udviklingskriser </a:t>
            </a:r>
            <a:r>
              <a:rPr lang="da-DK" sz="2400" dirty="0">
                <a:latin typeface="Calibri" pitchFamily="34" charset="0"/>
                <a:cs typeface="Calibri" pitchFamily="34" charset="0"/>
                <a:sym typeface="Wingdings"/>
              </a:rPr>
              <a:t></a:t>
            </a:r>
            <a:r>
              <a:rPr lang="da-DK" sz="2400" dirty="0">
                <a:latin typeface="Calibri" pitchFamily="34" charset="0"/>
                <a:cs typeface="Calibri" pitchFamily="34" charset="0"/>
              </a:rPr>
              <a:t> nødvendige livsfærdigheder</a:t>
            </a:r>
          </a:p>
          <a:p>
            <a:r>
              <a:rPr lang="da-DK" sz="2400" dirty="0">
                <a:latin typeface="Calibri" pitchFamily="34" charset="0"/>
                <a:cs typeface="Calibri" pitchFamily="34" charset="0"/>
              </a:rPr>
              <a:t>Når man går fra et trin til et andet, lukker man døren efter sig, og er udviklingskrisen på et bestemt trin gået mindre godt, vil individet bære konsekvenserne med sig videre i livet, uden reelt at kunne reparere på den skade, som er sket.</a:t>
            </a:r>
          </a:p>
          <a:p>
            <a:endParaRPr lang="da-DK" sz="24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 Eriksons psychosocial theory of human development. Erikson’s Theory ...">
            <a:extLst>
              <a:ext uri="{FF2B5EF4-FFF2-40B4-BE49-F238E27FC236}">
                <a16:creationId xmlns:a16="http://schemas.microsoft.com/office/drawing/2014/main" id="{5F4391B8-CBB4-801B-7A11-6D431D31B1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25249" y="1838848"/>
            <a:ext cx="4764658" cy="328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963EAF-8A97-1691-6CA4-AFE26DB327B3}"/>
              </a:ext>
            </a:extLst>
          </p:cNvPr>
          <p:cNvSpPr>
            <a:spLocks noGrp="1"/>
          </p:cNvSpPr>
          <p:nvPr>
            <p:ph type="title"/>
          </p:nvPr>
        </p:nvSpPr>
        <p:spPr>
          <a:xfrm>
            <a:off x="985670" y="487346"/>
            <a:ext cx="5814240" cy="1009858"/>
          </a:xfrm>
        </p:spPr>
        <p:txBody>
          <a:bodyPr anchor="b">
            <a:normAutofit/>
          </a:bodyPr>
          <a:lstStyle/>
          <a:p>
            <a:r>
              <a:rPr lang="da-DK" sz="4000" dirty="0"/>
              <a:t>Eriksons faser</a:t>
            </a:r>
          </a:p>
        </p:txBody>
      </p:sp>
      <p:sp>
        <p:nvSpPr>
          <p:cNvPr id="3" name="Pladsholder til indhold 2">
            <a:extLst>
              <a:ext uri="{FF2B5EF4-FFF2-40B4-BE49-F238E27FC236}">
                <a16:creationId xmlns:a16="http://schemas.microsoft.com/office/drawing/2014/main" id="{84EAE529-E5D2-79AD-9318-E7913721E0FC}"/>
              </a:ext>
            </a:extLst>
          </p:cNvPr>
          <p:cNvSpPr>
            <a:spLocks noGrp="1"/>
          </p:cNvSpPr>
          <p:nvPr>
            <p:ph idx="1"/>
          </p:nvPr>
        </p:nvSpPr>
        <p:spPr>
          <a:xfrm>
            <a:off x="985670" y="1879042"/>
            <a:ext cx="6470207" cy="4119824"/>
          </a:xfrm>
        </p:spPr>
        <p:txBody>
          <a:bodyPr>
            <a:normAutofit/>
          </a:bodyPr>
          <a:lstStyle/>
          <a:p>
            <a:pPr marL="457200" indent="-457200">
              <a:buFont typeface="+mj-lt"/>
              <a:buAutoNum type="arabicPeriod"/>
            </a:pPr>
            <a:r>
              <a:rPr lang="da-DK" sz="2400" dirty="0"/>
              <a:t>(0-1,5 år)  Tillid vs. mistillid</a:t>
            </a:r>
          </a:p>
          <a:p>
            <a:pPr marL="457200" indent="-457200">
              <a:buFont typeface="+mj-lt"/>
              <a:buAutoNum type="arabicPeriod"/>
            </a:pPr>
            <a:r>
              <a:rPr lang="da-DK" sz="2400" dirty="0"/>
              <a:t>(1,5-3 år)  Selvstændighed vs. skam og skyld</a:t>
            </a:r>
          </a:p>
          <a:p>
            <a:pPr marL="457200" indent="-457200">
              <a:buFont typeface="+mj-lt"/>
              <a:buAutoNum type="arabicPeriod"/>
            </a:pPr>
            <a:r>
              <a:rPr lang="da-DK" sz="2400" dirty="0"/>
              <a:t>( 3-6 år)     Initiativ vs. skyldfølelse</a:t>
            </a:r>
          </a:p>
          <a:p>
            <a:pPr marL="457200" indent="-457200">
              <a:buFont typeface="+mj-lt"/>
              <a:buAutoNum type="arabicPeriod"/>
            </a:pPr>
            <a:r>
              <a:rPr lang="da-DK" sz="2400" dirty="0"/>
              <a:t>(6-12 år)    Skabertrang vs. mindreværd</a:t>
            </a:r>
          </a:p>
          <a:p>
            <a:pPr marL="457200" indent="-457200">
              <a:buFont typeface="+mj-lt"/>
              <a:buAutoNum type="arabicPeriod"/>
            </a:pPr>
            <a:r>
              <a:rPr lang="da-DK" sz="2400" dirty="0"/>
              <a:t>(12-19 år) Identitet vs. identitetsforvirring</a:t>
            </a:r>
          </a:p>
          <a:p>
            <a:pPr marL="457200" indent="-457200">
              <a:buFont typeface="+mj-lt"/>
              <a:buAutoNum type="arabicPeriod"/>
            </a:pPr>
            <a:r>
              <a:rPr lang="da-DK" sz="2400" dirty="0"/>
              <a:t>(20-25 år) Intimitet vs. isolation</a:t>
            </a:r>
          </a:p>
          <a:p>
            <a:pPr marL="457200" indent="-457200">
              <a:buFont typeface="+mj-lt"/>
              <a:buAutoNum type="arabicPeriod"/>
            </a:pPr>
            <a:r>
              <a:rPr lang="da-DK" sz="2400" dirty="0"/>
              <a:t>(26-64 år) Forplantning vs. stagnation</a:t>
            </a:r>
          </a:p>
          <a:p>
            <a:pPr marL="457200" indent="-457200">
              <a:buFont typeface="+mj-lt"/>
              <a:buAutoNum type="arabicPeriod"/>
            </a:pPr>
            <a:r>
              <a:rPr lang="da-DK" sz="2400" dirty="0"/>
              <a:t>(65+ år)     Jeg-integritet vs. fortvivlelse</a:t>
            </a:r>
          </a:p>
          <a:p>
            <a:pPr marL="514350" indent="-514350">
              <a:buFont typeface="+mj-lt"/>
              <a:buAutoNum type="arabicPeriod"/>
            </a:pPr>
            <a:endParaRPr lang="da-DK" sz="2400" dirty="0"/>
          </a:p>
        </p:txBody>
      </p:sp>
      <p:pic>
        <p:nvPicPr>
          <p:cNvPr id="5" name="Picture 6" descr="http://www.jlbr.dk/NR/rdonlyres/DEF7A8E3-037D-4A3F-AD7F-1685F08FECA6/0/Krise.jpg">
            <a:extLst>
              <a:ext uri="{FF2B5EF4-FFF2-40B4-BE49-F238E27FC236}">
                <a16:creationId xmlns:a16="http://schemas.microsoft.com/office/drawing/2014/main" id="{611423F0-ED71-0E73-7983-75BD3CFD9B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60866" y="799365"/>
            <a:ext cx="2950668" cy="22101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levlykkeligt.dk/files/Glad1.gif">
            <a:extLst>
              <a:ext uri="{FF2B5EF4-FFF2-40B4-BE49-F238E27FC236}">
                <a16:creationId xmlns:a16="http://schemas.microsoft.com/office/drawing/2014/main" id="{4BAA6574-4486-2BEF-831D-A53040904C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66135" y="3375824"/>
            <a:ext cx="1911419" cy="22432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754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Jeres bedste råd til livet som mor | Femina">
            <a:extLst>
              <a:ext uri="{FF2B5EF4-FFF2-40B4-BE49-F238E27FC236}">
                <a16:creationId xmlns:a16="http://schemas.microsoft.com/office/drawing/2014/main" id="{30F86CE7-8536-1E42-73AE-014B2BFE48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36" r="5987"/>
          <a:stretch>
            <a:fillRect/>
          </a:stretch>
        </p:blipFill>
        <p:spPr bwMode="auto">
          <a:xfrm>
            <a:off x="3246138" y="10"/>
            <a:ext cx="89428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A7EA317-E730-E160-D27E-B10B6C67FA47}"/>
              </a:ext>
            </a:extLst>
          </p:cNvPr>
          <p:cNvSpPr>
            <a:spLocks noGrp="1"/>
          </p:cNvSpPr>
          <p:nvPr>
            <p:ph type="title"/>
          </p:nvPr>
        </p:nvSpPr>
        <p:spPr>
          <a:xfrm>
            <a:off x="838200" y="365125"/>
            <a:ext cx="6718160" cy="1101934"/>
          </a:xfrm>
        </p:spPr>
        <p:txBody>
          <a:bodyPr>
            <a:normAutofit/>
          </a:bodyPr>
          <a:lstStyle/>
          <a:p>
            <a:r>
              <a:rPr lang="da-DK" dirty="0"/>
              <a:t>1. Tillid / mistro (0-1½ år)</a:t>
            </a:r>
          </a:p>
        </p:txBody>
      </p:sp>
      <p:sp>
        <p:nvSpPr>
          <p:cNvPr id="3" name="Pladsholder til indhold 2">
            <a:extLst>
              <a:ext uri="{FF2B5EF4-FFF2-40B4-BE49-F238E27FC236}">
                <a16:creationId xmlns:a16="http://schemas.microsoft.com/office/drawing/2014/main" id="{76C84B9C-7DB6-73EB-5C1E-7F5E22A78D72}"/>
              </a:ext>
            </a:extLst>
          </p:cNvPr>
          <p:cNvSpPr>
            <a:spLocks noGrp="1"/>
          </p:cNvSpPr>
          <p:nvPr>
            <p:ph idx="1"/>
          </p:nvPr>
        </p:nvSpPr>
        <p:spPr>
          <a:xfrm>
            <a:off x="838200" y="1738365"/>
            <a:ext cx="7632560" cy="4754510"/>
          </a:xfrm>
        </p:spPr>
        <p:txBody>
          <a:bodyPr>
            <a:normAutofit lnSpcReduction="10000"/>
          </a:bodyPr>
          <a:lstStyle/>
          <a:p>
            <a:r>
              <a:rPr lang="da-DK" sz="2400" dirty="0"/>
              <a:t>Hjælpeløst og skal få grundlæggende tillid til livet (</a:t>
            </a:r>
            <a:r>
              <a:rPr lang="da-DK" sz="2400" i="1" dirty="0"/>
              <a:t>basic trust</a:t>
            </a:r>
            <a:r>
              <a:rPr lang="da-DK" sz="2400" dirty="0"/>
              <a:t>)</a:t>
            </a:r>
          </a:p>
          <a:p>
            <a:r>
              <a:rPr lang="da-DK" sz="2400" dirty="0"/>
              <a:t>Opfattelse af verden</a:t>
            </a:r>
          </a:p>
          <a:p>
            <a:r>
              <a:rPr lang="da-DK" sz="2400" dirty="0"/>
              <a:t>Moderen (omsorgsfuld og kærlig / kold og selv savner tillid) </a:t>
            </a:r>
          </a:p>
          <a:p>
            <a:pPr lvl="1"/>
            <a:r>
              <a:rPr lang="da-DK" sz="2000" dirty="0"/>
              <a:t>Moderen skal altså både være opmærksom på barnets behov og have sin egen tryghed og dermed tro på en mening med livet </a:t>
            </a:r>
          </a:p>
          <a:p>
            <a:r>
              <a:rPr lang="da-DK" sz="2400" dirty="0"/>
              <a:t>Vellykket udvikling = Grundlæggende tillid til verden </a:t>
            </a:r>
          </a:p>
          <a:p>
            <a:r>
              <a:rPr lang="da-DK" sz="2400" dirty="0"/>
              <a:t>Risiko = Grundlæggende mistro over for livet, som barnet tager med i de efterfølgende stadier</a:t>
            </a:r>
          </a:p>
          <a:p>
            <a:r>
              <a:rPr lang="da-DK" sz="2400" dirty="0"/>
              <a:t>Omsorgssvigt kan øge risikoen for senere psykiske lidelser (fx depression eller skizofreni)</a:t>
            </a:r>
          </a:p>
        </p:txBody>
      </p:sp>
    </p:spTree>
    <p:extLst>
      <p:ext uri="{BB962C8B-B14F-4D97-AF65-F5344CB8AC3E}">
        <p14:creationId xmlns:p14="http://schemas.microsoft.com/office/powerpoint/2010/main" val="81936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http://cdn.juniorbusiness.dk/wp-content/billeder/selvvaerd.jpg">
            <a:extLst>
              <a:ext uri="{FF2B5EF4-FFF2-40B4-BE49-F238E27FC236}">
                <a16:creationId xmlns:a16="http://schemas.microsoft.com/office/drawing/2014/main" id="{3A79EDED-14B9-ED76-7B7B-69EC6C54E3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842" r="746"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2656F6A-4FCF-57C8-090E-D704375DF2ED}"/>
              </a:ext>
            </a:extLst>
          </p:cNvPr>
          <p:cNvSpPr>
            <a:spLocks noGrp="1"/>
          </p:cNvSpPr>
          <p:nvPr>
            <p:ph type="title"/>
          </p:nvPr>
        </p:nvSpPr>
        <p:spPr>
          <a:xfrm>
            <a:off x="6199833" y="365125"/>
            <a:ext cx="5153966" cy="1388039"/>
          </a:xfrm>
        </p:spPr>
        <p:txBody>
          <a:bodyPr>
            <a:normAutofit/>
          </a:bodyPr>
          <a:lstStyle/>
          <a:p>
            <a:r>
              <a:rPr lang="da-DK" dirty="0"/>
              <a:t>Tillid vs. mistillid</a:t>
            </a:r>
          </a:p>
        </p:txBody>
      </p:sp>
      <p:sp>
        <p:nvSpPr>
          <p:cNvPr id="3" name="Pladsholder til indhold 2">
            <a:extLst>
              <a:ext uri="{FF2B5EF4-FFF2-40B4-BE49-F238E27FC236}">
                <a16:creationId xmlns:a16="http://schemas.microsoft.com/office/drawing/2014/main" id="{50899292-546A-0604-6353-63FFB37AAFF6}"/>
              </a:ext>
            </a:extLst>
          </p:cNvPr>
          <p:cNvSpPr>
            <a:spLocks noGrp="1"/>
          </p:cNvSpPr>
          <p:nvPr>
            <p:ph idx="1"/>
          </p:nvPr>
        </p:nvSpPr>
        <p:spPr>
          <a:xfrm>
            <a:off x="7084088" y="1753164"/>
            <a:ext cx="4269711" cy="4423799"/>
          </a:xfrm>
        </p:spPr>
        <p:txBody>
          <a:bodyPr>
            <a:normAutofit/>
          </a:bodyPr>
          <a:lstStyle/>
          <a:p>
            <a:r>
              <a:rPr lang="da-DK" sz="2400" dirty="0"/>
              <a:t>Indre fornemmelse af omgivelserne</a:t>
            </a:r>
          </a:p>
          <a:p>
            <a:r>
              <a:rPr lang="da-DK" sz="2400" dirty="0"/>
              <a:t>Kontinuitet og ensartethed i samvær grundlag for følelse af jeg-identitet</a:t>
            </a:r>
          </a:p>
          <a:p>
            <a:r>
              <a:rPr lang="da-DK" sz="2400" dirty="0"/>
              <a:t>Senere følelse af at være ”rigtig”/”sig selv”</a:t>
            </a:r>
          </a:p>
          <a:p>
            <a:r>
              <a:rPr lang="da-DK" sz="2400" dirty="0"/>
              <a:t>Møde verden med tillid</a:t>
            </a:r>
          </a:p>
          <a:p>
            <a:endParaRPr lang="da-DK" sz="2400" dirty="0"/>
          </a:p>
        </p:txBody>
      </p:sp>
    </p:spTree>
    <p:extLst>
      <p:ext uri="{BB962C8B-B14F-4D97-AF65-F5344CB8AC3E}">
        <p14:creationId xmlns:p14="http://schemas.microsoft.com/office/powerpoint/2010/main" val="273779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27-29 måneder - Barnets udvikling - Libero">
            <a:extLst>
              <a:ext uri="{FF2B5EF4-FFF2-40B4-BE49-F238E27FC236}">
                <a16:creationId xmlns:a16="http://schemas.microsoft.com/office/drawing/2014/main" id="{E3F64515-285E-04B4-6815-ACC580EB57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5" t="1" r="19567" b="1"/>
          <a:stretch>
            <a:fillRect/>
          </a:stretch>
        </p:blipFill>
        <p:spPr bwMode="auto">
          <a:xfrm>
            <a:off x="4371553" y="10"/>
            <a:ext cx="7817398"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8B41904-CE03-288C-AB9F-AC31F28DDD7D}"/>
              </a:ext>
            </a:extLst>
          </p:cNvPr>
          <p:cNvSpPr>
            <a:spLocks noGrp="1"/>
          </p:cNvSpPr>
          <p:nvPr>
            <p:ph type="title"/>
          </p:nvPr>
        </p:nvSpPr>
        <p:spPr>
          <a:xfrm>
            <a:off x="838200" y="365125"/>
            <a:ext cx="9772859" cy="1262708"/>
          </a:xfrm>
        </p:spPr>
        <p:txBody>
          <a:bodyPr>
            <a:normAutofit/>
          </a:bodyPr>
          <a:lstStyle/>
          <a:p>
            <a:r>
              <a:rPr lang="da-DK" dirty="0"/>
              <a:t>2. Selvstændighed / skam og tvivl (1-3 år)</a:t>
            </a:r>
          </a:p>
        </p:txBody>
      </p:sp>
      <p:sp>
        <p:nvSpPr>
          <p:cNvPr id="3" name="Pladsholder til indhold 2">
            <a:extLst>
              <a:ext uri="{FF2B5EF4-FFF2-40B4-BE49-F238E27FC236}">
                <a16:creationId xmlns:a16="http://schemas.microsoft.com/office/drawing/2014/main" id="{6C806D89-D36F-EFA7-1A2F-3E26703FE9FC}"/>
              </a:ext>
            </a:extLst>
          </p:cNvPr>
          <p:cNvSpPr>
            <a:spLocks noGrp="1"/>
          </p:cNvSpPr>
          <p:nvPr>
            <p:ph idx="1"/>
          </p:nvPr>
        </p:nvSpPr>
        <p:spPr>
          <a:xfrm>
            <a:off x="838200" y="1738365"/>
            <a:ext cx="6466952" cy="4438598"/>
          </a:xfrm>
        </p:spPr>
        <p:txBody>
          <a:bodyPr>
            <a:normAutofit/>
          </a:bodyPr>
          <a:lstStyle/>
          <a:p>
            <a:r>
              <a:rPr lang="da-DK" sz="2400" dirty="0"/>
              <a:t>Anale fase – muskelfunktioner modnes </a:t>
            </a:r>
          </a:p>
          <a:p>
            <a:pPr lvl="1"/>
            <a:r>
              <a:rPr lang="da-DK" sz="2000" dirty="0"/>
              <a:t>Gå på toilet, gå, løbe </a:t>
            </a:r>
          </a:p>
          <a:p>
            <a:r>
              <a:rPr lang="da-DK" sz="2400" dirty="0"/>
              <a:t>Barnet selvstændiggøres, får selvkontrol og større mulighed for at trodse forældrene (</a:t>
            </a:r>
            <a:r>
              <a:rPr lang="da-DK" sz="2400" i="1" dirty="0"/>
              <a:t>vil-selv-alder</a:t>
            </a:r>
            <a:r>
              <a:rPr lang="da-DK" sz="2400" dirty="0"/>
              <a:t>)</a:t>
            </a:r>
          </a:p>
          <a:p>
            <a:r>
              <a:rPr lang="da-DK" sz="2400" dirty="0"/>
              <a:t>Vellykket udvikling = selvtillid, selvstændighed og handlekraft (autonomi)</a:t>
            </a:r>
          </a:p>
          <a:p>
            <a:r>
              <a:rPr lang="da-DK" sz="2400" dirty="0"/>
              <a:t>Risiko = For megen kritik; man tvivler på egne evner</a:t>
            </a:r>
          </a:p>
        </p:txBody>
      </p:sp>
    </p:spTree>
    <p:extLst>
      <p:ext uri="{BB962C8B-B14F-4D97-AF65-F5344CB8AC3E}">
        <p14:creationId xmlns:p14="http://schemas.microsoft.com/office/powerpoint/2010/main" val="343106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ørns udvikling 1,5-3 år - Libero">
            <a:extLst>
              <a:ext uri="{FF2B5EF4-FFF2-40B4-BE49-F238E27FC236}">
                <a16:creationId xmlns:a16="http://schemas.microsoft.com/office/drawing/2014/main" id="{C2358B3A-48B1-891E-D67C-50DDAB871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55" t="-1" r="5882" b="-1"/>
          <a:stretch>
            <a:fillRect/>
          </a:stretch>
        </p:blipFill>
        <p:spPr bwMode="auto">
          <a:xfrm>
            <a:off x="-3047" y="0"/>
            <a:ext cx="900645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F6ADCF1-A4DB-05A9-DC93-BC8BAF9B4485}"/>
              </a:ext>
            </a:extLst>
          </p:cNvPr>
          <p:cNvSpPr>
            <a:spLocks noGrp="1"/>
          </p:cNvSpPr>
          <p:nvPr>
            <p:ph type="title"/>
          </p:nvPr>
        </p:nvSpPr>
        <p:spPr>
          <a:xfrm>
            <a:off x="3587262" y="365125"/>
            <a:ext cx="7766538" cy="1473723"/>
          </a:xfrm>
        </p:spPr>
        <p:txBody>
          <a:bodyPr>
            <a:normAutofit/>
          </a:bodyPr>
          <a:lstStyle/>
          <a:p>
            <a:r>
              <a:rPr lang="da-DK" dirty="0"/>
              <a:t>Selvstændighed vs. skam og tvivl</a:t>
            </a:r>
          </a:p>
        </p:txBody>
      </p:sp>
      <p:sp>
        <p:nvSpPr>
          <p:cNvPr id="3" name="Pladsholder til indhold 2">
            <a:extLst>
              <a:ext uri="{FF2B5EF4-FFF2-40B4-BE49-F238E27FC236}">
                <a16:creationId xmlns:a16="http://schemas.microsoft.com/office/drawing/2014/main" id="{458BE0D4-385E-8400-1A68-76595E0F1EFC}"/>
              </a:ext>
            </a:extLst>
          </p:cNvPr>
          <p:cNvSpPr>
            <a:spLocks noGrp="1"/>
          </p:cNvSpPr>
          <p:nvPr>
            <p:ph idx="1"/>
          </p:nvPr>
        </p:nvSpPr>
        <p:spPr>
          <a:xfrm>
            <a:off x="6742444" y="2090057"/>
            <a:ext cx="5014127" cy="4086906"/>
          </a:xfrm>
        </p:spPr>
        <p:txBody>
          <a:bodyPr>
            <a:normAutofit fontScale="92500"/>
          </a:bodyPr>
          <a:lstStyle/>
          <a:p>
            <a:r>
              <a:rPr lang="da-DK" sz="2400" dirty="0"/>
              <a:t>Selvhjulpen</a:t>
            </a:r>
          </a:p>
          <a:p>
            <a:r>
              <a:rPr lang="da-DK" sz="2400" dirty="0"/>
              <a:t>Større krav fra omgivelserne</a:t>
            </a:r>
          </a:p>
          <a:p>
            <a:r>
              <a:rPr lang="da-DK" sz="2400" dirty="0"/>
              <a:t>Barnet stiller større krav til sig selv</a:t>
            </a:r>
          </a:p>
          <a:p>
            <a:endParaRPr lang="da-DK" sz="2400" dirty="0"/>
          </a:p>
          <a:p>
            <a:r>
              <a:rPr lang="da-DK" sz="2400" i="1" dirty="0"/>
              <a:t>Ros – hvor meget og hvordan?</a:t>
            </a:r>
          </a:p>
          <a:p>
            <a:pPr lvl="1"/>
            <a:r>
              <a:rPr lang="da-DK" sz="2200" dirty="0"/>
              <a:t>Alderssvarende valg og aktiviteter i dagligdagen</a:t>
            </a:r>
          </a:p>
          <a:p>
            <a:pPr lvl="1"/>
            <a:r>
              <a:rPr lang="da-DK" sz="2200" dirty="0"/>
              <a:t>Forældre opfordrer til selvstændighed</a:t>
            </a:r>
          </a:p>
          <a:p>
            <a:pPr lvl="1"/>
            <a:r>
              <a:rPr lang="da-DK" sz="2200" dirty="0"/>
              <a:t>Forældre beskytter mod skyld og skam ved nedtoning af kritik og kontrol</a:t>
            </a:r>
          </a:p>
          <a:p>
            <a:endParaRPr lang="da-DK" sz="2400" dirty="0"/>
          </a:p>
        </p:txBody>
      </p:sp>
    </p:spTree>
    <p:extLst>
      <p:ext uri="{BB962C8B-B14F-4D97-AF65-F5344CB8AC3E}">
        <p14:creationId xmlns:p14="http://schemas.microsoft.com/office/powerpoint/2010/main" val="236088085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383</TotalTime>
  <Words>1196</Words>
  <Application>Microsoft Office PowerPoint</Application>
  <PresentationFormat>Widescreen</PresentationFormat>
  <Paragraphs>109</Paragraphs>
  <Slides>19</Slides>
  <Notes>2</Notes>
  <HiddenSlides>0</HiddenSlides>
  <MMClips>1</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19</vt:i4>
      </vt:variant>
    </vt:vector>
  </HeadingPairs>
  <TitlesOfParts>
    <vt:vector size="25" baseType="lpstr">
      <vt:lpstr>Aptos</vt:lpstr>
      <vt:lpstr>Aptos Display</vt:lpstr>
      <vt:lpstr>Arial</vt:lpstr>
      <vt:lpstr>Calibri</vt:lpstr>
      <vt:lpstr>Wingdings</vt:lpstr>
      <vt:lpstr>Office-tema</vt:lpstr>
      <vt:lpstr>Erik H. Erikson</vt:lpstr>
      <vt:lpstr>Erik H. Erikson 1902-1986</vt:lpstr>
      <vt:lpstr>Erikson: Psykosocial udvikling</vt:lpstr>
      <vt:lpstr>De otte faser</vt:lpstr>
      <vt:lpstr>Eriksons faser</vt:lpstr>
      <vt:lpstr>1. Tillid / mistro (0-1½ år)</vt:lpstr>
      <vt:lpstr>Tillid vs. mistillid</vt:lpstr>
      <vt:lpstr>2. Selvstændighed / skam og tvivl (1-3 år)</vt:lpstr>
      <vt:lpstr>Selvstændighed vs. skam og tvivl</vt:lpstr>
      <vt:lpstr>3. Initiativ / skyldfølelse (3-6 år)</vt:lpstr>
      <vt:lpstr>4. Driftighed (skabertrang) / mindreværd (6-12 år)</vt:lpstr>
      <vt:lpstr>5. Identitet / identitetsforvirring (12-19 år)</vt:lpstr>
      <vt:lpstr>6. Intimitet / isolation (20-25 år)</vt:lpstr>
      <vt:lpstr>7. Generativitet / stagnation (26-64 år) </vt:lpstr>
      <vt:lpstr>8. Jeg-integritet / fortvivlelse (65+ år)</vt:lpstr>
      <vt:lpstr>Case: Peter</vt:lpstr>
      <vt:lpstr>Case: Natholdet</vt:lpstr>
      <vt:lpstr>Erikson – udfyldningstest </vt:lpstr>
      <vt:lpstr>Kritik af Erikson (og af faseteorier generelt)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Nørgaard Madsen (CSN - UCH)</dc:creator>
  <cp:lastModifiedBy>Clara Nørgaard Madsen (CSN - UCH)</cp:lastModifiedBy>
  <cp:revision>11</cp:revision>
  <dcterms:created xsi:type="dcterms:W3CDTF">2026-02-02T10:01:39Z</dcterms:created>
  <dcterms:modified xsi:type="dcterms:W3CDTF">2026-02-02T16:25:24Z</dcterms:modified>
</cp:coreProperties>
</file>