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8" r:id="rId2"/>
    <p:sldId id="301" r:id="rId3"/>
    <p:sldId id="302" r:id="rId4"/>
    <p:sldId id="309" r:id="rId5"/>
    <p:sldId id="303" r:id="rId6"/>
    <p:sldId id="261" r:id="rId7"/>
    <p:sldId id="305" r:id="rId8"/>
    <p:sldId id="306" r:id="rId9"/>
    <p:sldId id="310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F59E8-AB8B-4E9F-AE8E-E60DF18AC7BA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BECF4-DDAE-4319-B361-5B8621B39B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420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sykb.ibog.frydenlund.dk/?id=314&amp;L=10#c70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hlinkClick r:id="rId3"/>
              </a:rPr>
              <a:t>8.2.1 Tilknytning i barndommen | </a:t>
            </a:r>
            <a:r>
              <a:rPr lang="da-DK" dirty="0" err="1">
                <a:hlinkClick r:id="rId3"/>
              </a:rPr>
              <a:t>PsykB</a:t>
            </a:r>
            <a:r>
              <a:rPr lang="da-DK" dirty="0">
                <a:hlinkClick r:id="rId3"/>
              </a:rPr>
              <a:t> (frydenlund.dk)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BECF4-DDAE-4319-B361-5B8621B39BC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860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29606-E813-130F-56F8-0BB857F51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F5E3BCE-92F2-0C8E-59C4-66E0DC67E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278519-095C-1CB7-41C6-7CE60A478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5461-D205-4AD9-84B5-4189F1086538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B51DF53-43D8-E1D6-7F3D-BBC3C0B73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71E1FEA-D677-1A18-0823-5D9577E1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2A19-C968-4CBF-832D-54FF64891A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286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9ECDDD-DC78-1FE1-9ECF-E997C83D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4D35052-FEBD-0850-5CBC-251CE2546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717B2D6-BDEB-9467-F658-3881C3574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5461-D205-4AD9-84B5-4189F1086538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414382-571C-CF97-A8D9-9444DA03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459BAE-FC95-4F76-8BC0-60E598A0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2A19-C968-4CBF-832D-54FF64891A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205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40676FD-6AF1-2A99-03EC-ED74E8990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0E27148-B832-7839-88B2-7E26E2658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BCFCAAE-F3EF-9799-CC27-7F02D925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5461-D205-4AD9-84B5-4189F1086538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B7271B2-0CBA-80F5-9A45-924EDC35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D8BAF9-DEA9-07D4-831F-A02FA6C9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2A19-C968-4CBF-832D-54FF64891A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628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8AA0E-9E74-FA57-25E2-FB73F6D25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A18C1F-03BD-6D7B-569C-C971C418B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EF4D1FD-D38B-B62E-CE77-F0772B51C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5461-D205-4AD9-84B5-4189F1086538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6CC63E-0098-6EDF-F757-3B99184E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D991A85-573B-7DC8-98D8-D7364D116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2A19-C968-4CBF-832D-54FF64891A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371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6FFD3-AF92-1F7F-2E4D-05B57CB5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3C3A08F-CAE2-9108-AB8B-4404D87C5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8063AF8-9C01-D4D1-82FB-F33EA8B1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5461-D205-4AD9-84B5-4189F1086538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473473-1A46-3013-5DEE-642797E3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3ADF8E0-176B-1681-FAB7-53369B6E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2A19-C968-4CBF-832D-54FF64891A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002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7F2308-5812-61F0-A091-7D6286F8D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E65921-EC1A-710F-8903-900625A2F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4DF2FA0-C832-7DD7-43ED-ED94268BD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BC02B31-EE7D-6F86-D892-139D72E3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5461-D205-4AD9-84B5-4189F1086538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F710A16-9888-7DE8-7B6C-8990B49C1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97F1F22-8AF3-8988-440A-B3AD3FAD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2A19-C968-4CBF-832D-54FF64891A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962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30F60-0F15-8594-46E0-F89D14D1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B12299F-8DC3-3E65-D5FD-2A2EF79C1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CC0FFBE-9F6F-8745-735F-699035B4B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EDAA645-4158-EACE-0DBA-4C9105D5B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B8178F3-E90F-9E1A-0243-E55376217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28FDCB6-D920-8979-D153-9CCA6A3D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5461-D205-4AD9-84B5-4189F1086538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ECA6CD3-6CF7-A9B1-EC15-C1B1203D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A826714-7685-95B7-9F4A-09A8524F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2A19-C968-4CBF-832D-54FF64891A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515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9F09E-211C-76C7-135C-501F8F38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2B283C5-1ED2-9D0E-0993-603916E3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5461-D205-4AD9-84B5-4189F1086538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62A1E97-898F-7F48-8A5F-CCEAA43A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8AB6EC7-2833-568E-F65F-52E60ACD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2A19-C968-4CBF-832D-54FF64891A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694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8CD2EBF-EEF0-21C3-DBC4-3C1722C4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5461-D205-4AD9-84B5-4189F1086538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B84C624-FAE1-EB70-0807-29AD25D4D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6941520-3581-A5C3-B37E-6F9E6D2AE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2A19-C968-4CBF-832D-54FF64891A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383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D7D3B-7E1D-D9B5-0BB7-487300E3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236423-9E67-66C9-1393-98CAC8207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CD9182A-47C0-1EC4-DA3D-677922CF4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CF485BF-901F-FCB6-C546-D7025308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5461-D205-4AD9-84B5-4189F1086538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9F2C953-5364-5373-F536-9D91A75C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9322A21-732D-411C-A408-3D9808CF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2A19-C968-4CBF-832D-54FF64891A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389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649D0-D5B5-049F-92A9-64F26C91B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0CF5E53-988C-30D2-C3E4-9D45F72173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0087141-4538-6D26-6616-0379D3E55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2021357-00F2-DA26-D055-B3148441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5461-D205-4AD9-84B5-4189F1086538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0213AD-28DB-5D58-9C75-401C80756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7FAA2-E182-6C34-3694-B2B68010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2A19-C968-4CBF-832D-54FF64891A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11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DF6F21F-3938-187C-AEDA-8FA54B63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0389FA2-4289-5F17-14E1-73B254312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771E2C3-3AB1-E5A5-3E64-FE6721A68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D5461-D205-4AD9-84B5-4189F1086538}" type="datetimeFigureOut">
              <a:rPr lang="da-DK" smtClean="0"/>
              <a:t>05-02-2026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88F979-8BA3-A511-6CAF-9EFF1C488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072C77-B06E-A6EC-8CDD-A24F90976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E2A19-C968-4CBF-832D-54FF64891A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360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GyfcBfSj4M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g barn hånd, der holder voksen hånd . | stock foto | Colourbox">
            <a:extLst>
              <a:ext uri="{FF2B5EF4-FFF2-40B4-BE49-F238E27FC236}">
                <a16:creationId xmlns:a16="http://schemas.microsoft.com/office/drawing/2014/main" id="{282B98C6-F47D-9744-3487-CE46C092F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6" r="1" b="25578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0594CC9-07FA-5D2E-112E-10DB77ACA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Tilknytning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1261598-E496-D391-7165-4A44BD16B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John Bowlby</a:t>
            </a:r>
          </a:p>
        </p:txBody>
      </p:sp>
    </p:spTree>
    <p:extLst>
      <p:ext uri="{BB962C8B-B14F-4D97-AF65-F5344CB8AC3E}">
        <p14:creationId xmlns:p14="http://schemas.microsoft.com/office/powerpoint/2010/main" val="1977213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hn Bowlby (Author of A Secure Base)">
            <a:extLst>
              <a:ext uri="{FF2B5EF4-FFF2-40B4-BE49-F238E27FC236}">
                <a16:creationId xmlns:a16="http://schemas.microsoft.com/office/drawing/2014/main" id="{BD7E74F4-BE7B-46E1-9DAD-3C22B95BD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/>
          <a:stretch/>
        </p:blipFill>
        <p:spPr bwMode="auto">
          <a:xfrm>
            <a:off x="20" y="-2"/>
            <a:ext cx="484584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2772F2A-D4A4-E2C2-AAD8-77F4041D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552" y="858982"/>
            <a:ext cx="4369757" cy="2129878"/>
          </a:xfrm>
        </p:spPr>
        <p:txBody>
          <a:bodyPr>
            <a:normAutofit/>
          </a:bodyPr>
          <a:lstStyle/>
          <a:p>
            <a:r>
              <a:rPr lang="da-DK" sz="4000" dirty="0"/>
              <a:t>John Bowlby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A37C21-C235-1FE8-829A-DB43C793C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551" y="3467499"/>
            <a:ext cx="5848030" cy="254441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da-DK" sz="2000" dirty="0"/>
              <a:t>Engelsk læge, psykoanalytiker og psykiater 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000" dirty="0"/>
          </a:p>
          <a:p>
            <a:pPr marL="0" indent="0">
              <a:lnSpc>
                <a:spcPct val="100000"/>
              </a:lnSpc>
              <a:buNone/>
            </a:pPr>
            <a:r>
              <a:rPr lang="da-DK" sz="2000" dirty="0"/>
              <a:t>Bygger sin teori om børns tilknytningsadfærd på: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da-DK" sz="2000" dirty="0"/>
              <a:t>Observationer af børn på børnehjem i 1940’erne og 50’erne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da-DK" sz="2000" dirty="0"/>
              <a:t>Freuds psykoanalyse (opdelingen i overjeg, jeg og id)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da-DK" sz="2000" dirty="0"/>
              <a:t>Etologi (Konrad Lorenz og hans teori om prægning)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da-DK" sz="1700" dirty="0"/>
          </a:p>
          <a:p>
            <a:pPr>
              <a:lnSpc>
                <a:spcPct val="100000"/>
              </a:lnSpc>
            </a:pPr>
            <a:endParaRPr lang="da-DK" sz="1700" dirty="0"/>
          </a:p>
        </p:txBody>
      </p:sp>
    </p:spTree>
    <p:extLst>
      <p:ext uri="{BB962C8B-B14F-4D97-AF65-F5344CB8AC3E}">
        <p14:creationId xmlns:p14="http://schemas.microsoft.com/office/powerpoint/2010/main" val="336850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7D513-02EF-A1F5-98B6-5030B36D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806055"/>
          </a:xfrm>
        </p:spPr>
        <p:txBody>
          <a:bodyPr anchor="b">
            <a:normAutofit/>
          </a:bodyPr>
          <a:lstStyle/>
          <a:p>
            <a:r>
              <a:rPr lang="da-DK" sz="4000" noProof="0" dirty="0"/>
              <a:t>Prægning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3DECD7-00AB-8473-042C-63B1A2E23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293" y="2349910"/>
            <a:ext cx="3956964" cy="3877230"/>
          </a:xfrm>
        </p:spPr>
        <p:txBody>
          <a:bodyPr anchor="t">
            <a:normAutofit/>
          </a:bodyPr>
          <a:lstStyle/>
          <a:p>
            <a:r>
              <a:rPr lang="da-DK" sz="2400" noProof="0" dirty="0"/>
              <a:t>Prægning: Tendens hos visse fuglearter til at følge det første bevægende objekt, de ser efter udklækningen.</a:t>
            </a:r>
          </a:p>
          <a:p>
            <a:endParaRPr lang="da-DK" sz="2400" noProof="0" dirty="0"/>
          </a:p>
          <a:p>
            <a:r>
              <a:rPr lang="da-DK" sz="2400" noProof="0" dirty="0"/>
              <a:t>Konrad </a:t>
            </a:r>
            <a:r>
              <a:rPr lang="da-DK" sz="2400" noProof="0" dirty="0" err="1"/>
              <a:t>Loenz</a:t>
            </a:r>
            <a:r>
              <a:rPr lang="da-DK" sz="2400" noProof="0" dirty="0"/>
              <a:t> forsøg med gæs og deres tilknytning.</a:t>
            </a:r>
          </a:p>
          <a:p>
            <a:endParaRPr lang="da-DK" sz="2400" noProof="0" dirty="0"/>
          </a:p>
        </p:txBody>
      </p:sp>
      <p:pic>
        <p:nvPicPr>
          <p:cNvPr id="5" name="Billede 4" descr="Et billede, der indeholder græs, udendørs, person, tøj&#10;&#10;AI-genereret indhold kan være ukorrekt.">
            <a:extLst>
              <a:ext uri="{FF2B5EF4-FFF2-40B4-BE49-F238E27FC236}">
                <a16:creationId xmlns:a16="http://schemas.microsoft.com/office/drawing/2014/main" id="{2249557C-D0A3-9DFB-72C6-F76055E2E3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257" b="2"/>
          <a:stretch>
            <a:fillRect/>
          </a:stretch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17" name="Group 12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439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560CF1-3DE9-8D8E-BCFF-400C70BA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Videoen viser, hvordan de så ud </a:t>
            </a:r>
            <a:r>
              <a:rPr lang="da-DK" dirty="0">
                <a:sym typeface="Wingdings" panose="05000000000000000000" pitchFamily="2" charset="2"/>
              </a:rPr>
              <a:t> </a:t>
            </a:r>
            <a:endParaRPr lang="da-DK" dirty="0"/>
          </a:p>
        </p:txBody>
      </p:sp>
      <p:pic>
        <p:nvPicPr>
          <p:cNvPr id="5" name="Onlinemedier 3" title="Konrad Lorenz | Imprinting">
            <a:hlinkClick r:id="" action="ppaction://media"/>
            <a:extLst>
              <a:ext uri="{FF2B5EF4-FFF2-40B4-BE49-F238E27FC236}">
                <a16:creationId xmlns:a16="http://schemas.microsoft.com/office/drawing/2014/main" id="{FCF494AC-609A-0850-6B42-0A984DBB6EB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0716" y="1690688"/>
            <a:ext cx="8430567" cy="47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1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44FD8E4-F9E9-71AF-A9FF-C69D76353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141" y="1"/>
            <a:ext cx="1771859" cy="177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E945D0-1BCC-3C4B-3BCF-04FCA8A0A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378"/>
            <a:ext cx="10515600" cy="1061741"/>
          </a:xfrm>
        </p:spPr>
        <p:txBody>
          <a:bodyPr>
            <a:normAutofit/>
          </a:bodyPr>
          <a:lstStyle/>
          <a:p>
            <a:r>
              <a:rPr lang="da-DK" sz="4000" dirty="0"/>
              <a:t>Tilknytningsteori (Bowlby)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90DF8F-E30B-C323-65FA-C0B45A597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03" y="1557496"/>
            <a:ext cx="11297049" cy="50141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a-DK" sz="2400" dirty="0"/>
              <a:t>Bowlby mener, at der også finder en form for prægning sted for menneskebørn – dette kalder han tilknytning.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Børn udviser tidligt en medfødt tilknytningsadfærd i form af smil, gråd og klyngen sig til mennesker. Den endelige tilknytning finder dog først sted i perioden fra 7-24 måneder.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2400" dirty="0"/>
              <a:t>Vores erfaringer med vores omsorgspersoner som tryg base skaber:</a:t>
            </a:r>
          </a:p>
          <a:p>
            <a:pPr>
              <a:lnSpc>
                <a:spcPct val="150000"/>
              </a:lnSpc>
            </a:pPr>
            <a:r>
              <a:rPr lang="da-DK" sz="2400" b="1" dirty="0"/>
              <a:t>Indre arbejdsmodeller: </a:t>
            </a:r>
            <a:r>
              <a:rPr lang="da-DK" sz="2400" dirty="0"/>
              <a:t>Hvad kan man forvente af andre? (omsorg, afvisning etc.). Hvad er jeg selv værd? (er jeg en, man giver omsorg eller afviser?)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De påvirker vores måde at forholde sig til nye relationer og påvirker vores selvopfattelse. De bliver således en form guide for fremtidige tætte relationer. </a:t>
            </a:r>
          </a:p>
        </p:txBody>
      </p:sp>
    </p:spTree>
    <p:extLst>
      <p:ext uri="{BB962C8B-B14F-4D97-AF65-F5344CB8AC3E}">
        <p14:creationId xmlns:p14="http://schemas.microsoft.com/office/powerpoint/2010/main" val="334956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34B38-BDB3-4D00-9BE0-D6B76CA7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John Bowlby - Tilknytningsteori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4F6A00A8-9526-4635-8D2B-0F6C0934D2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546728"/>
              </p:ext>
            </p:extLst>
          </p:nvPr>
        </p:nvGraphicFramePr>
        <p:xfrm>
          <a:off x="571499" y="1690688"/>
          <a:ext cx="9458326" cy="50292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29163">
                  <a:extLst>
                    <a:ext uri="{9D8B030D-6E8A-4147-A177-3AD203B41FA5}">
                      <a16:colId xmlns:a16="http://schemas.microsoft.com/office/drawing/2014/main" val="676227613"/>
                    </a:ext>
                  </a:extLst>
                </a:gridCol>
                <a:gridCol w="4729163">
                  <a:extLst>
                    <a:ext uri="{9D8B030D-6E8A-4147-A177-3AD203B41FA5}">
                      <a16:colId xmlns:a16="http://schemas.microsoft.com/office/drawing/2014/main" val="2456644171"/>
                    </a:ext>
                  </a:extLst>
                </a:gridCol>
              </a:tblGrid>
              <a:tr h="12339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1" dirty="0"/>
                        <a:t>Før-tilknytning (0-2 mdr.)</a:t>
                      </a:r>
                    </a:p>
                    <a:p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0" dirty="0"/>
                        <a:t>Udviser aktiv tilknytningsadfærd fx smil, gråd, klyngen for at opnå kontakt, blive taget op og trøstet. Genkender omsorgspersoner, men foretrækker dem ikke frem for andre.</a:t>
                      </a:r>
                    </a:p>
                    <a:p>
                      <a:endParaRPr lang="da-DK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228881"/>
                  </a:ext>
                </a:extLst>
              </a:tr>
              <a:tr h="771236">
                <a:tc>
                  <a:txBody>
                    <a:bodyPr/>
                    <a:lstStyle/>
                    <a:p>
                      <a:r>
                        <a:rPr lang="da-DK" b="1" dirty="0"/>
                        <a:t>Begyndende tilknytning (2-7 mdr.)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0" dirty="0"/>
                        <a:t>Foretrækker omsorgspersoner fra andre og kan genkende dem, men ikke genkalde (huske) dem eller savne dem ved adskillelse.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966676"/>
                  </a:ext>
                </a:extLst>
              </a:tr>
              <a:tr h="1233978">
                <a:tc>
                  <a:txBody>
                    <a:bodyPr/>
                    <a:lstStyle/>
                    <a:p>
                      <a:r>
                        <a:rPr lang="da-DK" b="1" dirty="0"/>
                        <a:t>Selektiv tilknytning (7-24 mdr.)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0" dirty="0"/>
                        <a:t>Kan genkende og genkalde omsorgspersoner, dvs. kan huske dem ved adskillelse (savn). Protest og aktiv søgen ved adskillelse (</a:t>
                      </a:r>
                      <a:r>
                        <a:rPr lang="da-DK" b="1" i="1" dirty="0" err="1"/>
                        <a:t>seperationsangst</a:t>
                      </a:r>
                      <a:r>
                        <a:rPr lang="da-DK" b="0" dirty="0"/>
                        <a:t>). Omsorgspersoner er ikke længere udskiftelige (</a:t>
                      </a:r>
                      <a:r>
                        <a:rPr lang="da-DK" b="1" i="1" dirty="0"/>
                        <a:t>fremmedangst</a:t>
                      </a:r>
                      <a:r>
                        <a:rPr lang="da-DK" b="0" dirty="0"/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25772"/>
                  </a:ext>
                </a:extLst>
              </a:tr>
              <a:tr h="1002607">
                <a:tc>
                  <a:txBody>
                    <a:bodyPr/>
                    <a:lstStyle/>
                    <a:p>
                      <a:r>
                        <a:rPr lang="da-DK" b="1" dirty="0"/>
                        <a:t>Gensidigt partnerskab (24 mdr. og frem)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0" dirty="0"/>
                        <a:t>Barnets protester ved adskillelse mindskes pga. indre arbejdsmodeller (kan bedre forstå og acceptere, hvad der sker + har fået bedre hukommelse og fornemmelse for tid)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958502"/>
                  </a:ext>
                </a:extLst>
              </a:tr>
            </a:tbl>
          </a:graphicData>
        </a:graphic>
      </p:graphicFrame>
      <p:pic>
        <p:nvPicPr>
          <p:cNvPr id="5" name="Billede 4">
            <a:extLst>
              <a:ext uri="{FF2B5EF4-FFF2-40B4-BE49-F238E27FC236}">
                <a16:creationId xmlns:a16="http://schemas.microsoft.com/office/drawing/2014/main" id="{C42985CA-B273-4DF7-A0D0-DAD9ACD19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089" y="2883909"/>
            <a:ext cx="1822649" cy="132556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9A79650-E5DF-4959-810D-90D5B76A5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650" y="1543481"/>
            <a:ext cx="1843088" cy="134042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87C14C7-658C-4EBC-B362-1A85D7326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089" y="4220857"/>
            <a:ext cx="1822862" cy="1329043"/>
          </a:xfrm>
          <a:prstGeom prst="rect">
            <a:avLst/>
          </a:prstGeom>
        </p:spPr>
      </p:pic>
      <p:sp>
        <p:nvSpPr>
          <p:cNvPr id="8" name="Gangetegn 7">
            <a:extLst>
              <a:ext uri="{FF2B5EF4-FFF2-40B4-BE49-F238E27FC236}">
                <a16:creationId xmlns:a16="http://schemas.microsoft.com/office/drawing/2014/main" id="{B26CC85A-DBD2-4224-85FE-0A8E7B49EC57}"/>
              </a:ext>
            </a:extLst>
          </p:cNvPr>
          <p:cNvSpPr/>
          <p:nvPr/>
        </p:nvSpPr>
        <p:spPr>
          <a:xfrm>
            <a:off x="10628213" y="4512106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8A05F1E-F8E1-47D4-8B31-F0D318DE8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3650" y="5516764"/>
            <a:ext cx="1841152" cy="134123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6F0E832-DCA3-4FFE-85A5-2383A2789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2297" y="5899884"/>
            <a:ext cx="64623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2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8104B-AEEA-5343-03C5-BAA785CD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Separationsreaktioner (Bowlby)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906E6F-F408-5CD2-4B55-2E8DC3960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a-DK" sz="2400" dirty="0"/>
              <a:t>Bowlby så især kraftige separationsreaktioner hos børn mellem ½ og 3-4 år, afhængig af separationens varighed og tilknytningens styrke. 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Almindelige separationsreaktioner (fra tryg base):</a:t>
            </a:r>
          </a:p>
          <a:p>
            <a:pPr lvl="1">
              <a:lnSpc>
                <a:spcPct val="150000"/>
              </a:lnSpc>
            </a:pPr>
            <a:r>
              <a:rPr lang="da-DK" dirty="0"/>
              <a:t>Protest</a:t>
            </a:r>
          </a:p>
          <a:p>
            <a:pPr lvl="1">
              <a:lnSpc>
                <a:spcPct val="150000"/>
              </a:lnSpc>
            </a:pPr>
            <a:r>
              <a:rPr lang="da-DK" dirty="0"/>
              <a:t>Fortvivlelse</a:t>
            </a:r>
          </a:p>
          <a:p>
            <a:pPr lvl="1">
              <a:lnSpc>
                <a:spcPct val="150000"/>
              </a:lnSpc>
            </a:pPr>
            <a:r>
              <a:rPr lang="da-DK" dirty="0"/>
              <a:t>Emotionel frakobling</a:t>
            </a:r>
          </a:p>
          <a:p>
            <a:pPr>
              <a:lnSpc>
                <a:spcPct val="150000"/>
              </a:lnSpc>
            </a:pPr>
            <a:r>
              <a:rPr lang="da-DK" sz="2400" b="1" dirty="0"/>
              <a:t>Men børn udviser kun separationsreaktioner, hvis de er tilknyttede! </a:t>
            </a:r>
          </a:p>
          <a:p>
            <a:pPr>
              <a:lnSpc>
                <a:spcPct val="150000"/>
              </a:lnSpc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76058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2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DB96B6-A1B6-D25D-344F-50D62070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6901"/>
            <a:ext cx="4892209" cy="3640638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a-DK" sz="32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Tilknytningsadfærd og udforskningsadfærd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4FAF642-E49E-6DA2-256C-62187730B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8102" y="665126"/>
            <a:ext cx="5469959" cy="492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jek din problemstilling og dine arbejdsspørgsmål - Astra">
            <a:extLst>
              <a:ext uri="{FF2B5EF4-FFF2-40B4-BE49-F238E27FC236}">
                <a16:creationId xmlns:a16="http://schemas.microsoft.com/office/drawing/2014/main" id="{AFE30FA4-21A6-8316-840D-544ACA53A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73" b="3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4779CE-9B82-26D2-D874-2632A7993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da-DK" sz="4000"/>
              <a:t>Arbejdsspørgsmål om Bowlby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47912A5A-190E-8197-FC34-BA55F28C7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da-DK" sz="2400" noProof="0" dirty="0"/>
              <a:t>Se dokument på timen</a:t>
            </a:r>
          </a:p>
        </p:txBody>
      </p:sp>
    </p:spTree>
    <p:extLst>
      <p:ext uri="{BB962C8B-B14F-4D97-AF65-F5344CB8AC3E}">
        <p14:creationId xmlns:p14="http://schemas.microsoft.com/office/powerpoint/2010/main" val="2485880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424</Words>
  <Application>Microsoft Office PowerPoint</Application>
  <PresentationFormat>Widescreen</PresentationFormat>
  <Paragraphs>41</Paragraphs>
  <Slides>9</Slides>
  <Notes>1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Office-tema</vt:lpstr>
      <vt:lpstr>Tilknytning </vt:lpstr>
      <vt:lpstr>John Bowlby </vt:lpstr>
      <vt:lpstr>Prægning</vt:lpstr>
      <vt:lpstr>Videoen viser, hvordan de så ud  </vt:lpstr>
      <vt:lpstr>Tilknytningsteori (Bowlby)</vt:lpstr>
      <vt:lpstr>John Bowlby - Tilknytningsteori</vt:lpstr>
      <vt:lpstr>Separationsreaktioner (Bowlby) </vt:lpstr>
      <vt:lpstr>Tilknytningsadfærd og udforskningsadfærd</vt:lpstr>
      <vt:lpstr>Arbejdsspørgsmål om Bowlby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Tilknytning</dc:title>
  <dc:creator>Ida Marie Givskov</dc:creator>
  <cp:lastModifiedBy>Clara Nørgaard Madsen (CSN - UCH)</cp:lastModifiedBy>
  <cp:revision>10</cp:revision>
  <dcterms:created xsi:type="dcterms:W3CDTF">2023-12-28T09:36:39Z</dcterms:created>
  <dcterms:modified xsi:type="dcterms:W3CDTF">2026-02-05T06:59:27Z</dcterms:modified>
</cp:coreProperties>
</file>