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2" r:id="rId4"/>
    <p:sldId id="264" r:id="rId5"/>
    <p:sldId id="263" r:id="rId6"/>
    <p:sldId id="268" r:id="rId7"/>
    <p:sldId id="269"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662" autoAdjust="0"/>
  </p:normalViewPr>
  <p:slideViewPr>
    <p:cSldViewPr snapToGrid="0">
      <p:cViewPr>
        <p:scale>
          <a:sx n="72" d="100"/>
          <a:sy n="72" d="100"/>
        </p:scale>
        <p:origin x="11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239B9-1642-45DB-8218-DC13A33889B8}" type="datetimeFigureOut">
              <a:rPr lang="da-DK" smtClean="0"/>
              <a:t>16-02-2026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649F4-D88F-486E-A7D2-3859C8C87459}" type="slidenum">
              <a:rPr lang="da-DK" smtClean="0"/>
              <a:t>‹nr.›</a:t>
            </a:fld>
            <a:endParaRPr lang="da-DK"/>
          </a:p>
        </p:txBody>
      </p:sp>
    </p:spTree>
    <p:extLst>
      <p:ext uri="{BB962C8B-B14F-4D97-AF65-F5344CB8AC3E}">
        <p14:creationId xmlns:p14="http://schemas.microsoft.com/office/powerpoint/2010/main" val="423091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https://psykveje.systime.dk/?id=5043#c13974</a:t>
            </a:r>
          </a:p>
        </p:txBody>
      </p:sp>
      <p:sp>
        <p:nvSpPr>
          <p:cNvPr id="4" name="Pladsholder til slidenummer 3"/>
          <p:cNvSpPr>
            <a:spLocks noGrp="1"/>
          </p:cNvSpPr>
          <p:nvPr>
            <p:ph type="sldNum" sz="quarter" idx="5"/>
          </p:nvPr>
        </p:nvSpPr>
        <p:spPr/>
        <p:txBody>
          <a:bodyPr/>
          <a:lstStyle/>
          <a:p>
            <a:fld id="{236649F4-D88F-486E-A7D2-3859C8C87459}" type="slidenum">
              <a:rPr lang="da-DK" smtClean="0"/>
              <a:t>5</a:t>
            </a:fld>
            <a:endParaRPr lang="da-DK"/>
          </a:p>
        </p:txBody>
      </p:sp>
    </p:spTree>
    <p:extLst>
      <p:ext uri="{BB962C8B-B14F-4D97-AF65-F5344CB8AC3E}">
        <p14:creationId xmlns:p14="http://schemas.microsoft.com/office/powerpoint/2010/main" val="227750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https://neuroaffektivudviklingspsykologi.systime.dk/?id=186</a:t>
            </a:r>
          </a:p>
        </p:txBody>
      </p:sp>
      <p:sp>
        <p:nvSpPr>
          <p:cNvPr id="4" name="Pladsholder til slidenummer 3"/>
          <p:cNvSpPr>
            <a:spLocks noGrp="1"/>
          </p:cNvSpPr>
          <p:nvPr>
            <p:ph type="sldNum" sz="quarter" idx="5"/>
          </p:nvPr>
        </p:nvSpPr>
        <p:spPr/>
        <p:txBody>
          <a:bodyPr/>
          <a:lstStyle/>
          <a:p>
            <a:fld id="{236649F4-D88F-486E-A7D2-3859C8C87459}" type="slidenum">
              <a:rPr lang="da-DK" smtClean="0"/>
              <a:t>6</a:t>
            </a:fld>
            <a:endParaRPr lang="da-DK"/>
          </a:p>
        </p:txBody>
      </p:sp>
    </p:spTree>
    <p:extLst>
      <p:ext uri="{BB962C8B-B14F-4D97-AF65-F5344CB8AC3E}">
        <p14:creationId xmlns:p14="http://schemas.microsoft.com/office/powerpoint/2010/main" val="347600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0588A-9EBB-C269-A9A6-A8DAF1492C3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8A1B24A-26C9-D3C5-8221-857310268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8C92FE2-DA72-72D9-3F8D-B2087CC33440}"/>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5" name="Pladsholder til sidefod 4">
            <a:extLst>
              <a:ext uri="{FF2B5EF4-FFF2-40B4-BE49-F238E27FC236}">
                <a16:creationId xmlns:a16="http://schemas.microsoft.com/office/drawing/2014/main" id="{1F758D79-C6ED-33CE-AE54-C8D38E55C1E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22B4EBA-C092-4DE6-5C2F-7AACF4190611}"/>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318168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50FFF-3BDE-A850-D2A2-F480B388169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E28617B-0B19-FA6C-2119-46E9F345E77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243D6D-2654-0BBD-1282-28F7F5BE36FF}"/>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5" name="Pladsholder til sidefod 4">
            <a:extLst>
              <a:ext uri="{FF2B5EF4-FFF2-40B4-BE49-F238E27FC236}">
                <a16:creationId xmlns:a16="http://schemas.microsoft.com/office/drawing/2014/main" id="{D16798D8-BD7D-5D1E-1B2D-380A921A52E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1DDF212-94D6-B989-50F2-EC88E498E4C0}"/>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406099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28787F9-ECD2-6C73-E2BC-C9E7E732AEC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1AA0662-08D3-8C77-E341-3F76BAD75EF6}"/>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F3C8DD-41B2-893D-1CE1-8FADD1191866}"/>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5" name="Pladsholder til sidefod 4">
            <a:extLst>
              <a:ext uri="{FF2B5EF4-FFF2-40B4-BE49-F238E27FC236}">
                <a16:creationId xmlns:a16="http://schemas.microsoft.com/office/drawing/2014/main" id="{B7AE7605-35BE-AE9B-456B-1E473FE0449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870228D-6C1C-D99F-CA16-B6F5CFCF0099}"/>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107271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7ADAF-2361-6F18-CD09-5F48B1C7625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947D138-2D24-9BFC-7AE2-34AD30E8ECF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68E3DE0-DCFE-EE79-5B7F-AB5C2748A937}"/>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5" name="Pladsholder til sidefod 4">
            <a:extLst>
              <a:ext uri="{FF2B5EF4-FFF2-40B4-BE49-F238E27FC236}">
                <a16:creationId xmlns:a16="http://schemas.microsoft.com/office/drawing/2014/main" id="{B0899993-18A3-B9D7-E6DA-D348A81F84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9C192D4-3538-F8F8-5F59-C77CF12BAB62}"/>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5873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25A4E-94B6-6B61-276C-AB307886ABE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D479971-DDCE-4797-4E35-F0F31636D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5A3DBD4-21D5-26B2-5648-BF7E986287A1}"/>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5" name="Pladsholder til sidefod 4">
            <a:extLst>
              <a:ext uri="{FF2B5EF4-FFF2-40B4-BE49-F238E27FC236}">
                <a16:creationId xmlns:a16="http://schemas.microsoft.com/office/drawing/2014/main" id="{A4D08746-DA9A-F67D-8994-27ACF7A007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80F131B-40B7-8CCD-4D74-DA028E56319A}"/>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396734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407FB-9FFE-F1A5-07F7-BEA226888D6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31CBD06-BAAD-8DF4-023E-C0BAD03DE69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D514A2A-26CA-F083-0CA8-9EA14328452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24D7887-C31D-D437-BC65-EC1DCD9EBAE3}"/>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6" name="Pladsholder til sidefod 5">
            <a:extLst>
              <a:ext uri="{FF2B5EF4-FFF2-40B4-BE49-F238E27FC236}">
                <a16:creationId xmlns:a16="http://schemas.microsoft.com/office/drawing/2014/main" id="{74B68645-CFC5-060B-EF73-BFCFAABACE4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D6C9667-058E-35C7-9D04-EE0A5D2FF485}"/>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204519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9F506-2786-740F-51E9-9449026518A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93A8D4-58E8-9381-6641-E27430DC1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D3EBEB6-D77F-69A4-E879-50AB9CD9DF9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257316F-59FC-85E4-FF9B-AEB9EBFD1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1D841AD-C548-F51A-2769-7EB57EA09AF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1BDDD52-5717-8CAB-9758-F5512CA5C35E}"/>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8" name="Pladsholder til sidefod 7">
            <a:extLst>
              <a:ext uri="{FF2B5EF4-FFF2-40B4-BE49-F238E27FC236}">
                <a16:creationId xmlns:a16="http://schemas.microsoft.com/office/drawing/2014/main" id="{978D70AE-5E2C-315D-8D8B-B8B16D939E7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7FBDDC8-1EB8-52B7-1217-DA72A2E6E0A4}"/>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207770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4D083-43FC-D597-00F3-9DAD5D5C4A2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56A0983-D5C8-8AC7-954C-561A498843CB}"/>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4" name="Pladsholder til sidefod 3">
            <a:extLst>
              <a:ext uri="{FF2B5EF4-FFF2-40B4-BE49-F238E27FC236}">
                <a16:creationId xmlns:a16="http://schemas.microsoft.com/office/drawing/2014/main" id="{50A84454-C212-005A-0EEF-5FF8D7BEB37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26EC6E3-C12F-20A9-AECE-092820755487}"/>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271165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5EB2CA7-98CC-EA64-6289-F4B6A525EDDA}"/>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3" name="Pladsholder til sidefod 2">
            <a:extLst>
              <a:ext uri="{FF2B5EF4-FFF2-40B4-BE49-F238E27FC236}">
                <a16:creationId xmlns:a16="http://schemas.microsoft.com/office/drawing/2014/main" id="{CF14D18C-F26A-C23F-E548-8D907DE97B7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91DBD97-E07C-C658-8CE7-9A25B9553426}"/>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121500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3BE4C-26E8-4342-ED7D-3F2079B7854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578B7F0-6A89-73EE-4537-D14B53E25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B4D48D0-B70C-E528-6176-2CBDE7238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EC6AC8B-38C8-D238-256F-A6C6FACAE78D}"/>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6" name="Pladsholder til sidefod 5">
            <a:extLst>
              <a:ext uri="{FF2B5EF4-FFF2-40B4-BE49-F238E27FC236}">
                <a16:creationId xmlns:a16="http://schemas.microsoft.com/office/drawing/2014/main" id="{3F439A53-C442-0EE0-AD73-3B9CCD4E6A7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CC2DD1B-9BFE-0AFE-4D90-22FD500D78E8}"/>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120927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D9235-4EE8-DC60-8336-8704B29DB48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9B5B774-8C23-8151-FA2F-5BCD92AB3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0738EE8-B7FF-220F-9490-0EB7A78FD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CCE8539-4C85-C0F0-B656-60DA0B10EEDA}"/>
              </a:ext>
            </a:extLst>
          </p:cNvPr>
          <p:cNvSpPr>
            <a:spLocks noGrp="1"/>
          </p:cNvSpPr>
          <p:nvPr>
            <p:ph type="dt" sz="half" idx="10"/>
          </p:nvPr>
        </p:nvSpPr>
        <p:spPr/>
        <p:txBody>
          <a:bodyPr/>
          <a:lstStyle/>
          <a:p>
            <a:fld id="{15921D77-EFDD-4144-97D6-485827E4DB44}" type="datetimeFigureOut">
              <a:rPr lang="da-DK" smtClean="0"/>
              <a:t>16-02-2026</a:t>
            </a:fld>
            <a:endParaRPr lang="da-DK"/>
          </a:p>
        </p:txBody>
      </p:sp>
      <p:sp>
        <p:nvSpPr>
          <p:cNvPr id="6" name="Pladsholder til sidefod 5">
            <a:extLst>
              <a:ext uri="{FF2B5EF4-FFF2-40B4-BE49-F238E27FC236}">
                <a16:creationId xmlns:a16="http://schemas.microsoft.com/office/drawing/2014/main" id="{BB6B08EB-D996-43F1-2C4E-CD24902EF29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549A32F-C749-630F-630B-60501FB0CD29}"/>
              </a:ext>
            </a:extLst>
          </p:cNvPr>
          <p:cNvSpPr>
            <a:spLocks noGrp="1"/>
          </p:cNvSpPr>
          <p:nvPr>
            <p:ph type="sldNum" sz="quarter" idx="12"/>
          </p:nvPr>
        </p:nvSpPr>
        <p:spPr/>
        <p:txBody>
          <a:bodyPr/>
          <a:lstStyle/>
          <a:p>
            <a:fld id="{5BA718CB-7CEF-4F5A-90C4-572AF44190EC}" type="slidenum">
              <a:rPr lang="da-DK" smtClean="0"/>
              <a:t>‹nr.›</a:t>
            </a:fld>
            <a:endParaRPr lang="da-DK"/>
          </a:p>
        </p:txBody>
      </p:sp>
    </p:spTree>
    <p:extLst>
      <p:ext uri="{BB962C8B-B14F-4D97-AF65-F5344CB8AC3E}">
        <p14:creationId xmlns:p14="http://schemas.microsoft.com/office/powerpoint/2010/main" val="92869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836E0A6-FF2D-C481-0B24-482B08AA9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BDC2349-5A29-D1B7-EA08-93D2F1922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669A2E-12A5-2F16-20A4-2769BA6A2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21D77-EFDD-4144-97D6-485827E4DB44}" type="datetimeFigureOut">
              <a:rPr lang="da-DK" smtClean="0"/>
              <a:t>16-02-2026</a:t>
            </a:fld>
            <a:endParaRPr lang="da-DK"/>
          </a:p>
        </p:txBody>
      </p:sp>
      <p:sp>
        <p:nvSpPr>
          <p:cNvPr id="5" name="Pladsholder til sidefod 4">
            <a:extLst>
              <a:ext uri="{FF2B5EF4-FFF2-40B4-BE49-F238E27FC236}">
                <a16:creationId xmlns:a16="http://schemas.microsoft.com/office/drawing/2014/main" id="{04B345F7-CEEC-43FD-79CF-073467639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0832719-F1A2-BE63-4FC3-05EF3B616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718CB-7CEF-4F5A-90C4-572AF44190EC}" type="slidenum">
              <a:rPr lang="da-DK" smtClean="0"/>
              <a:t>‹nr.›</a:t>
            </a:fld>
            <a:endParaRPr lang="da-DK"/>
          </a:p>
        </p:txBody>
      </p:sp>
    </p:spTree>
    <p:extLst>
      <p:ext uri="{BB962C8B-B14F-4D97-AF65-F5344CB8AC3E}">
        <p14:creationId xmlns:p14="http://schemas.microsoft.com/office/powerpoint/2010/main" val="417231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JqlbvpXp74k?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euroaffektivudviklingspsykologi.systime.dk/?id=186#c58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1026" name="Picture 2" descr="Tilknytningsmønstre og relationer - Artikel hos CoachYou">
            <a:extLst>
              <a:ext uri="{FF2B5EF4-FFF2-40B4-BE49-F238E27FC236}">
                <a16:creationId xmlns:a16="http://schemas.microsoft.com/office/drawing/2014/main" id="{8FC4760C-FDBC-F8AD-A649-C8D92501221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5730"/>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5A36204-A07B-34A4-B976-A45E1251587A}"/>
              </a:ext>
            </a:extLst>
          </p:cNvPr>
          <p:cNvSpPr>
            <a:spLocks noGrp="1"/>
          </p:cNvSpPr>
          <p:nvPr>
            <p:ph type="ctrTitle"/>
          </p:nvPr>
        </p:nvSpPr>
        <p:spPr>
          <a:xfrm>
            <a:off x="1524000" y="1638861"/>
            <a:ext cx="9144000" cy="2900518"/>
          </a:xfrm>
        </p:spPr>
        <p:txBody>
          <a:bodyPr>
            <a:normAutofit/>
          </a:bodyPr>
          <a:lstStyle/>
          <a:p>
            <a:r>
              <a:rPr lang="da-DK" b="1" noProof="0" dirty="0">
                <a:solidFill>
                  <a:srgbClr val="FFFFFF"/>
                </a:solidFill>
              </a:rPr>
              <a:t>Tilknytningsteorier og separationsreaktioner</a:t>
            </a:r>
          </a:p>
        </p:txBody>
      </p:sp>
      <p:sp>
        <p:nvSpPr>
          <p:cNvPr id="3" name="Undertitel 2">
            <a:extLst>
              <a:ext uri="{FF2B5EF4-FFF2-40B4-BE49-F238E27FC236}">
                <a16:creationId xmlns:a16="http://schemas.microsoft.com/office/drawing/2014/main" id="{91A89CD9-99E3-037B-B15D-E04477936483}"/>
              </a:ext>
            </a:extLst>
          </p:cNvPr>
          <p:cNvSpPr>
            <a:spLocks noGrp="1"/>
          </p:cNvSpPr>
          <p:nvPr>
            <p:ph type="subTitle" idx="1"/>
          </p:nvPr>
        </p:nvSpPr>
        <p:spPr>
          <a:xfrm>
            <a:off x="1524000" y="4891242"/>
            <a:ext cx="9144000" cy="1098395"/>
          </a:xfrm>
        </p:spPr>
        <p:txBody>
          <a:bodyPr>
            <a:normAutofit lnSpcReduction="10000"/>
          </a:bodyPr>
          <a:lstStyle/>
          <a:p>
            <a:pPr marL="342900" indent="-342900">
              <a:buFontTx/>
              <a:buChar char="-"/>
            </a:pPr>
            <a:r>
              <a:rPr lang="da-DK" sz="2000" noProof="0" dirty="0">
                <a:solidFill>
                  <a:srgbClr val="FFFFFF"/>
                </a:solidFill>
              </a:rPr>
              <a:t>Mary </a:t>
            </a:r>
            <a:r>
              <a:rPr lang="da-DK" sz="2000" noProof="0" dirty="0" err="1">
                <a:solidFill>
                  <a:srgbClr val="FFFFFF"/>
                </a:solidFill>
              </a:rPr>
              <a:t>Ainsworth</a:t>
            </a:r>
            <a:endParaRPr lang="da-DK" sz="2000" noProof="0" dirty="0">
              <a:solidFill>
                <a:srgbClr val="FFFFFF"/>
              </a:solidFill>
            </a:endParaRPr>
          </a:p>
          <a:p>
            <a:pPr marL="342900" indent="-342900">
              <a:buFontTx/>
              <a:buChar char="-"/>
            </a:pPr>
            <a:r>
              <a:rPr lang="da-DK" sz="2000" noProof="0" dirty="0">
                <a:solidFill>
                  <a:srgbClr val="FFFFFF"/>
                </a:solidFill>
              </a:rPr>
              <a:t>The </a:t>
            </a:r>
            <a:r>
              <a:rPr lang="da-DK" sz="2000" noProof="0" dirty="0" err="1">
                <a:solidFill>
                  <a:srgbClr val="FFFFFF"/>
                </a:solidFill>
              </a:rPr>
              <a:t>strange</a:t>
            </a:r>
            <a:r>
              <a:rPr lang="da-DK" sz="2000" noProof="0" dirty="0">
                <a:solidFill>
                  <a:srgbClr val="FFFFFF"/>
                </a:solidFill>
              </a:rPr>
              <a:t> situation</a:t>
            </a:r>
          </a:p>
          <a:p>
            <a:pPr marL="342900" indent="-342900">
              <a:buFontTx/>
              <a:buChar char="-"/>
            </a:pPr>
            <a:r>
              <a:rPr lang="da-DK" sz="2000" noProof="0" dirty="0">
                <a:solidFill>
                  <a:srgbClr val="FFFFFF"/>
                </a:solidFill>
              </a:rPr>
              <a:t>Øvelse: Gæt en tilknytningsstil</a:t>
            </a:r>
          </a:p>
          <a:p>
            <a:pPr marL="342900" indent="-342900">
              <a:buFontTx/>
              <a:buChar char="-"/>
            </a:pPr>
            <a:endParaRPr lang="da-DK" sz="2000" noProof="0" dirty="0">
              <a:solidFill>
                <a:srgbClr val="FFFFFF"/>
              </a:solidFill>
            </a:endParaRPr>
          </a:p>
          <a:p>
            <a:pPr marL="342900" indent="-342900">
              <a:buFontTx/>
              <a:buChar char="-"/>
            </a:pPr>
            <a:endParaRPr lang="da-DK" sz="2000" noProof="0" dirty="0">
              <a:solidFill>
                <a:srgbClr val="FFFFFF"/>
              </a:solidFill>
            </a:endParaRPr>
          </a:p>
        </p:txBody>
      </p:sp>
    </p:spTree>
    <p:extLst>
      <p:ext uri="{BB962C8B-B14F-4D97-AF65-F5344CB8AC3E}">
        <p14:creationId xmlns:p14="http://schemas.microsoft.com/office/powerpoint/2010/main" val="8057416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el 1">
            <a:extLst>
              <a:ext uri="{FF2B5EF4-FFF2-40B4-BE49-F238E27FC236}">
                <a16:creationId xmlns:a16="http://schemas.microsoft.com/office/drawing/2014/main" id="{1D276D59-0739-4AD6-8F0F-B1DF5E0597AA}"/>
              </a:ext>
            </a:extLst>
          </p:cNvPr>
          <p:cNvSpPr>
            <a:spLocks noGrp="1"/>
          </p:cNvSpPr>
          <p:nvPr>
            <p:ph type="title"/>
          </p:nvPr>
        </p:nvSpPr>
        <p:spPr>
          <a:xfrm>
            <a:off x="836679" y="723899"/>
            <a:ext cx="6002110" cy="957270"/>
          </a:xfrm>
        </p:spPr>
        <p:txBody>
          <a:bodyPr>
            <a:normAutofit/>
          </a:bodyPr>
          <a:lstStyle/>
          <a:p>
            <a:r>
              <a:rPr lang="da-DK" sz="4000" b="1" noProof="0" dirty="0"/>
              <a:t>Mary </a:t>
            </a:r>
            <a:r>
              <a:rPr lang="da-DK" sz="4000" b="1" noProof="0" dirty="0" err="1"/>
              <a:t>Ainsworth</a:t>
            </a:r>
            <a:r>
              <a:rPr lang="da-DK" sz="4000" b="1" noProof="0" dirty="0"/>
              <a:t> </a:t>
            </a:r>
          </a:p>
        </p:txBody>
      </p:sp>
      <p:sp>
        <p:nvSpPr>
          <p:cNvPr id="4" name="Pladsholder til indhold 3">
            <a:extLst>
              <a:ext uri="{FF2B5EF4-FFF2-40B4-BE49-F238E27FC236}">
                <a16:creationId xmlns:a16="http://schemas.microsoft.com/office/drawing/2014/main" id="{4528D3A6-005C-455C-8646-C091F235241E}"/>
              </a:ext>
            </a:extLst>
          </p:cNvPr>
          <p:cNvSpPr>
            <a:spLocks noGrp="1"/>
          </p:cNvSpPr>
          <p:nvPr>
            <p:ph idx="1"/>
          </p:nvPr>
        </p:nvSpPr>
        <p:spPr>
          <a:xfrm>
            <a:off x="836679" y="1935126"/>
            <a:ext cx="7127107" cy="4391246"/>
          </a:xfrm>
        </p:spPr>
        <p:txBody>
          <a:bodyPr>
            <a:normAutofit/>
          </a:bodyPr>
          <a:lstStyle/>
          <a:p>
            <a:r>
              <a:rPr lang="da-DK" sz="2400" noProof="0" dirty="0"/>
              <a:t>Amerikansk psykolog</a:t>
            </a:r>
          </a:p>
          <a:p>
            <a:endParaRPr lang="da-DK" sz="2400" noProof="0" dirty="0"/>
          </a:p>
          <a:p>
            <a:pPr marL="0" indent="0">
              <a:buNone/>
            </a:pPr>
            <a:r>
              <a:rPr lang="da-DK" sz="2400" noProof="0" dirty="0"/>
              <a:t>Bygger sin tilknytningsteori på: </a:t>
            </a:r>
          </a:p>
          <a:p>
            <a:r>
              <a:rPr lang="da-DK" sz="2400" noProof="0" dirty="0"/>
              <a:t>John </a:t>
            </a:r>
            <a:r>
              <a:rPr lang="da-DK" sz="2400" noProof="0" dirty="0" err="1"/>
              <a:t>Bowlby’s</a:t>
            </a:r>
            <a:r>
              <a:rPr lang="da-DK" sz="2400" noProof="0" dirty="0"/>
              <a:t> teori – særligt de indre arbejdsmodeller og adskillelsesreaktioner.</a:t>
            </a:r>
          </a:p>
          <a:p>
            <a:pPr lvl="1"/>
            <a:r>
              <a:rPr lang="da-DK" sz="2000" noProof="0" dirty="0"/>
              <a:t>Bowlby: Før-tilknytning (0-2 mdr.), begyndende tilknytning (2-7 mdr.) og selektiv tilknytning (7-24 mdr.)</a:t>
            </a:r>
          </a:p>
          <a:p>
            <a:r>
              <a:rPr lang="da-DK" sz="2400" noProof="0" dirty="0" err="1"/>
              <a:t>Ainsworth’s</a:t>
            </a:r>
            <a:r>
              <a:rPr lang="da-DK" sz="2400" noProof="0" dirty="0"/>
              <a:t> teori fokuserer på de individuelle forskelle i </a:t>
            </a:r>
            <a:r>
              <a:rPr lang="da-DK" sz="2400" b="1" noProof="0" dirty="0"/>
              <a:t>børns tilknytningsmønstre </a:t>
            </a:r>
            <a:r>
              <a:rPr lang="da-DK" sz="2400" noProof="0" dirty="0"/>
              <a:t>(= bestemte typer indre arbejdsmodeller, dannet ud fra barnets erfaringer med omsorgs og adskillelse) </a:t>
            </a:r>
          </a:p>
        </p:txBody>
      </p:sp>
      <p:pic>
        <p:nvPicPr>
          <p:cNvPr id="2050" name="Picture 2">
            <a:extLst>
              <a:ext uri="{FF2B5EF4-FFF2-40B4-BE49-F238E27FC236}">
                <a16:creationId xmlns:a16="http://schemas.microsoft.com/office/drawing/2014/main" id="{93F41FB2-8095-EB45-7351-D2EE724FA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487" y="0"/>
            <a:ext cx="3973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4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el 1">
            <a:extLst>
              <a:ext uri="{FF2B5EF4-FFF2-40B4-BE49-F238E27FC236}">
                <a16:creationId xmlns:a16="http://schemas.microsoft.com/office/drawing/2014/main" id="{883D8D8B-AFF1-4B95-B77E-5EEAA0A3544C}"/>
              </a:ext>
            </a:extLst>
          </p:cNvPr>
          <p:cNvSpPr>
            <a:spLocks noGrp="1"/>
          </p:cNvSpPr>
          <p:nvPr>
            <p:ph type="title"/>
          </p:nvPr>
        </p:nvSpPr>
        <p:spPr>
          <a:xfrm>
            <a:off x="4553733" y="548465"/>
            <a:ext cx="7635218" cy="1014522"/>
          </a:xfrm>
        </p:spPr>
        <p:txBody>
          <a:bodyPr anchor="b">
            <a:normAutofit/>
          </a:bodyPr>
          <a:lstStyle/>
          <a:p>
            <a:r>
              <a:rPr lang="da-DK" sz="4000" b="1" noProof="0" dirty="0"/>
              <a:t>Mary </a:t>
            </a:r>
            <a:r>
              <a:rPr lang="da-DK" sz="4000" b="1" noProof="0" dirty="0" err="1"/>
              <a:t>Ainsworth</a:t>
            </a:r>
            <a:r>
              <a:rPr lang="da-DK" sz="4000" b="1" noProof="0" dirty="0"/>
              <a:t> - Tilknytningsteori</a:t>
            </a:r>
          </a:p>
        </p:txBody>
      </p:sp>
      <p:pic>
        <p:nvPicPr>
          <p:cNvPr id="3074" name="Picture 2">
            <a:extLst>
              <a:ext uri="{FF2B5EF4-FFF2-40B4-BE49-F238E27FC236}">
                <a16:creationId xmlns:a16="http://schemas.microsoft.com/office/drawing/2014/main" id="{B275397A-2342-2EF3-209C-22E936CE9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5214"/>
          <a:stretch>
            <a:fillRect/>
          </a:stretch>
        </p:blipFill>
        <p:spPr bwMode="auto">
          <a:xfrm>
            <a:off x="1" y="10"/>
            <a:ext cx="4196496"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9EEAA269-2424-44A4-BB99-2571BA2AF2A6}"/>
              </a:ext>
            </a:extLst>
          </p:cNvPr>
          <p:cNvSpPr>
            <a:spLocks noGrp="1"/>
          </p:cNvSpPr>
          <p:nvPr>
            <p:ph idx="1"/>
          </p:nvPr>
        </p:nvSpPr>
        <p:spPr>
          <a:xfrm>
            <a:off x="4553734" y="1945758"/>
            <a:ext cx="7259038" cy="4363777"/>
          </a:xfrm>
        </p:spPr>
        <p:txBody>
          <a:bodyPr>
            <a:normAutofit/>
          </a:bodyPr>
          <a:lstStyle/>
          <a:p>
            <a:r>
              <a:rPr lang="da-DK" sz="2400" noProof="0" dirty="0"/>
              <a:t>Som afsæt for at undersøge forskelle i børns tilknytningsmønstre udviklede hun fremmedsituationstesten. </a:t>
            </a:r>
          </a:p>
          <a:p>
            <a:endParaRPr lang="da-DK" sz="2400" noProof="0" dirty="0"/>
          </a:p>
          <a:p>
            <a:r>
              <a:rPr lang="da-DK" sz="2400" b="1" noProof="0" dirty="0"/>
              <a:t>Her finder hun 3 (4) forskellige tilknytningsmønstre:</a:t>
            </a:r>
          </a:p>
          <a:p>
            <a:pPr lvl="1"/>
            <a:r>
              <a:rPr lang="da-DK" noProof="0" dirty="0"/>
              <a:t>Tryg tilknytning</a:t>
            </a:r>
          </a:p>
          <a:p>
            <a:pPr lvl="1"/>
            <a:r>
              <a:rPr lang="da-DK" sz="2400" noProof="0" dirty="0"/>
              <a:t>Utryg-undgående tilknytning</a:t>
            </a:r>
          </a:p>
          <a:p>
            <a:pPr lvl="1"/>
            <a:r>
              <a:rPr lang="da-DK" sz="2400" noProof="0" dirty="0"/>
              <a:t>Utryg-ængstelig tilknytning</a:t>
            </a:r>
          </a:p>
          <a:p>
            <a:pPr lvl="1"/>
            <a:r>
              <a:rPr lang="da-DK" sz="2400" noProof="0" dirty="0"/>
              <a:t>Utryg-desorganiseret tilknytning</a:t>
            </a:r>
          </a:p>
        </p:txBody>
      </p:sp>
    </p:spTree>
    <p:extLst>
      <p:ext uri="{BB962C8B-B14F-4D97-AF65-F5344CB8AC3E}">
        <p14:creationId xmlns:p14="http://schemas.microsoft.com/office/powerpoint/2010/main" val="91727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4" name="Freeform: Shape 4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noProof="0" dirty="0"/>
          </a:p>
        </p:txBody>
      </p:sp>
      <p:sp>
        <p:nvSpPr>
          <p:cNvPr id="2" name="Titel 1">
            <a:extLst>
              <a:ext uri="{FF2B5EF4-FFF2-40B4-BE49-F238E27FC236}">
                <a16:creationId xmlns:a16="http://schemas.microsoft.com/office/drawing/2014/main" id="{27B3D0ED-CFA6-BE47-2EC3-B3C7DBD91CC5}"/>
              </a:ext>
            </a:extLst>
          </p:cNvPr>
          <p:cNvSpPr>
            <a:spLocks noGrp="1"/>
          </p:cNvSpPr>
          <p:nvPr>
            <p:ph type="title"/>
          </p:nvPr>
        </p:nvSpPr>
        <p:spPr>
          <a:xfrm>
            <a:off x="838200" y="506912"/>
            <a:ext cx="10515600" cy="1010682"/>
          </a:xfrm>
        </p:spPr>
        <p:txBody>
          <a:bodyPr vert="horz" lIns="91440" tIns="45720" rIns="91440" bIns="45720" rtlCol="0" anchor="ctr">
            <a:normAutofit/>
          </a:bodyPr>
          <a:lstStyle/>
          <a:p>
            <a:r>
              <a:rPr lang="da-DK" sz="4000" b="1" kern="1200" noProof="0" dirty="0">
                <a:solidFill>
                  <a:schemeClr val="tx1"/>
                </a:solidFill>
                <a:latin typeface="+mj-lt"/>
                <a:ea typeface="+mj-ea"/>
                <a:cs typeface="+mj-cs"/>
              </a:rPr>
              <a:t>Fremmedsituationstesten / ”The Strange situation” </a:t>
            </a:r>
          </a:p>
        </p:txBody>
      </p:sp>
      <p:sp>
        <p:nvSpPr>
          <p:cNvPr id="8" name="Rectangle 1">
            <a:extLst>
              <a:ext uri="{FF2B5EF4-FFF2-40B4-BE49-F238E27FC236}">
                <a16:creationId xmlns:a16="http://schemas.microsoft.com/office/drawing/2014/main" id="{D71B2C4D-8FA1-C6B1-CBA5-B5E76B8E57D3}"/>
              </a:ext>
            </a:extLst>
          </p:cNvPr>
          <p:cNvSpPr>
            <a:spLocks noChangeArrowheads="1"/>
          </p:cNvSpPr>
          <p:nvPr/>
        </p:nvSpPr>
        <p:spPr bwMode="auto">
          <a:xfrm>
            <a:off x="313352" y="1897171"/>
            <a:ext cx="6251943" cy="470219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Mor og barn vises ind i rummet. Barnet sættes på gulvet ved noget legetøj og moderen sætter sig på en stol i nærheden.</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En fremmed kvinde kommer ind. Hun siger "hej" til barnet og sætter sig på en anden stol uden at sige noget. Herefter indleder hun først en samtale med moderen og henvender sig derefter til barnet.</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Imens barnet er optaget af enten den fremmede eller legetøjet, forlader moderen rummet. Den fremmede trækker sig langsomt i kontakten med barnet og sætter sig tilbage på stolen, så barnet opdager, at moderen er væk.</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Moderen kommer tilbage i rummet, og den fremmede går ud.</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Efter moderen har haft mulighed for at genskabe ro og få barnet til at lege med legetøjet igen, rejser hun sig og siger "hej hej" til barnet, for så at gå ud af rummet for anden gang. Barnet sidder nu alene.</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Den fremmede kommer ind igen og tilbyder barnet trøst og interaktion.</a:t>
            </a:r>
          </a:p>
          <a:p>
            <a:pPr marL="342900" marR="0" lvl="0" indent="-342900" eaLnBrk="1" fontAlgn="base" hangingPunct="1">
              <a:lnSpc>
                <a:spcPct val="90000"/>
              </a:lnSpc>
              <a:spcBef>
                <a:spcPct val="0"/>
              </a:spcBef>
              <a:spcAft>
                <a:spcPts val="600"/>
              </a:spcAft>
              <a:buClrTx/>
              <a:buSzTx/>
              <a:buFont typeface="+mj-lt"/>
              <a:buAutoNum type="arabicPeriod"/>
              <a:tabLst/>
            </a:pPr>
            <a:r>
              <a:rPr kumimoji="0" lang="da-DK" sz="1700" b="0" i="0" u="none" strike="noStrike" cap="none" normalizeH="0" baseline="0" noProof="0" dirty="0">
                <a:ln>
                  <a:noFill/>
                </a:ln>
                <a:effectLst/>
                <a:latin typeface="+mn-lt"/>
              </a:rPr>
              <a:t>Moderen kommer ind igen.</a:t>
            </a:r>
          </a:p>
          <a:p>
            <a:pPr marL="114300" marR="0" lvl="0" indent="-342900" eaLnBrk="1" fontAlgn="base" hangingPunct="1">
              <a:lnSpc>
                <a:spcPct val="90000"/>
              </a:lnSpc>
              <a:spcBef>
                <a:spcPct val="0"/>
              </a:spcBef>
              <a:spcAft>
                <a:spcPts val="600"/>
              </a:spcAft>
              <a:buClrTx/>
              <a:buSzTx/>
              <a:buFont typeface="+mj-lt"/>
              <a:buAutoNum type="arabicPeriod"/>
              <a:tabLst/>
            </a:pPr>
            <a:endParaRPr kumimoji="0" lang="da-DK" sz="1700" b="0" i="0" u="none" strike="noStrike" cap="none" normalizeH="0" baseline="0" noProof="0" dirty="0">
              <a:ln>
                <a:noFill/>
              </a:ln>
              <a:effectLst/>
              <a:latin typeface="+mn-lt"/>
            </a:endParaRPr>
          </a:p>
        </p:txBody>
      </p:sp>
      <p:pic>
        <p:nvPicPr>
          <p:cNvPr id="4" name="Onlinemedier 3" title="Ainsworth Strange Situation">
            <a:hlinkClick r:id="" action="ppaction://media"/>
            <a:extLst>
              <a:ext uri="{FF2B5EF4-FFF2-40B4-BE49-F238E27FC236}">
                <a16:creationId xmlns:a16="http://schemas.microsoft.com/office/drawing/2014/main" id="{41F949D7-25EC-B8A1-D7D9-8755658CC7FC}"/>
              </a:ext>
            </a:extLst>
          </p:cNvPr>
          <p:cNvPicPr>
            <a:picLocks noRot="1" noChangeAspect="1"/>
          </p:cNvPicPr>
          <p:nvPr>
            <a:videoFile r:link="rId1"/>
          </p:nvPr>
        </p:nvPicPr>
        <p:blipFill>
          <a:blip r:embed="rId3"/>
          <a:stretch>
            <a:fillRect/>
          </a:stretch>
        </p:blipFill>
        <p:spPr>
          <a:xfrm>
            <a:off x="6719367" y="2267182"/>
            <a:ext cx="4788505" cy="3591378"/>
          </a:xfrm>
          <a:prstGeom prst="rect">
            <a:avLst/>
          </a:prstGeom>
        </p:spPr>
      </p:pic>
      <p:sp>
        <p:nvSpPr>
          <p:cNvPr id="46" name="Freeform: Shape 4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noProof="0" dirty="0"/>
          </a:p>
        </p:txBody>
      </p:sp>
      <p:sp>
        <p:nvSpPr>
          <p:cNvPr id="7" name="Pladsholder til indhold 2">
            <a:extLst>
              <a:ext uri="{FF2B5EF4-FFF2-40B4-BE49-F238E27FC236}">
                <a16:creationId xmlns:a16="http://schemas.microsoft.com/office/drawing/2014/main" id="{6B664CB4-E8F5-D919-DB3C-C49A00376F6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noProof="0" dirty="0"/>
          </a:p>
          <a:p>
            <a:pPr marL="0" indent="0">
              <a:buFont typeface="Arial" panose="020B0604020202020204" pitchFamily="34" charset="0"/>
              <a:buNone/>
            </a:pPr>
            <a:endParaRPr lang="da-DK" noProof="0" dirty="0"/>
          </a:p>
        </p:txBody>
      </p:sp>
    </p:spTree>
    <p:extLst>
      <p:ext uri="{BB962C8B-B14F-4D97-AF65-F5344CB8AC3E}">
        <p14:creationId xmlns:p14="http://schemas.microsoft.com/office/powerpoint/2010/main" val="29251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F7124-9D38-45AB-8408-611646A87DDB}"/>
              </a:ext>
            </a:extLst>
          </p:cNvPr>
          <p:cNvSpPr>
            <a:spLocks noGrp="1"/>
          </p:cNvSpPr>
          <p:nvPr>
            <p:ph type="title"/>
          </p:nvPr>
        </p:nvSpPr>
        <p:spPr>
          <a:xfrm>
            <a:off x="838200" y="365126"/>
            <a:ext cx="10515600" cy="1027740"/>
          </a:xfrm>
        </p:spPr>
        <p:txBody>
          <a:bodyPr>
            <a:normAutofit/>
          </a:bodyPr>
          <a:lstStyle/>
          <a:p>
            <a:r>
              <a:rPr lang="da-DK" sz="4000" noProof="0" dirty="0"/>
              <a:t>Mary </a:t>
            </a:r>
            <a:r>
              <a:rPr lang="da-DK" sz="4000" noProof="0" dirty="0" err="1"/>
              <a:t>Ainsworth</a:t>
            </a:r>
            <a:r>
              <a:rPr lang="da-DK" sz="4000" noProof="0" dirty="0"/>
              <a:t> – Tilknytningsmønstre </a:t>
            </a:r>
          </a:p>
        </p:txBody>
      </p:sp>
      <p:graphicFrame>
        <p:nvGraphicFramePr>
          <p:cNvPr id="4" name="Tabel 4">
            <a:extLst>
              <a:ext uri="{FF2B5EF4-FFF2-40B4-BE49-F238E27FC236}">
                <a16:creationId xmlns:a16="http://schemas.microsoft.com/office/drawing/2014/main" id="{A506AE8A-1E3E-47E7-BAE5-34F54700492C}"/>
              </a:ext>
            </a:extLst>
          </p:cNvPr>
          <p:cNvGraphicFramePr>
            <a:graphicFrameLocks noGrp="1"/>
          </p:cNvGraphicFramePr>
          <p:nvPr>
            <p:ph idx="1"/>
            <p:extLst>
              <p:ext uri="{D42A27DB-BD31-4B8C-83A1-F6EECF244321}">
                <p14:modId xmlns:p14="http://schemas.microsoft.com/office/powerpoint/2010/main" val="1810275836"/>
              </p:ext>
            </p:extLst>
          </p:nvPr>
        </p:nvGraphicFramePr>
        <p:xfrm>
          <a:off x="434383" y="1491372"/>
          <a:ext cx="11557592" cy="5366628"/>
        </p:xfrm>
        <a:graphic>
          <a:graphicData uri="http://schemas.openxmlformats.org/drawingml/2006/table">
            <a:tbl>
              <a:tblPr firstRow="1" bandRow="1">
                <a:tableStyleId>{5DA37D80-6434-44D0-A028-1B22A696006F}</a:tableStyleId>
              </a:tblPr>
              <a:tblGrid>
                <a:gridCol w="4529471">
                  <a:extLst>
                    <a:ext uri="{9D8B030D-6E8A-4147-A177-3AD203B41FA5}">
                      <a16:colId xmlns:a16="http://schemas.microsoft.com/office/drawing/2014/main" val="3595220993"/>
                    </a:ext>
                  </a:extLst>
                </a:gridCol>
                <a:gridCol w="7028121">
                  <a:extLst>
                    <a:ext uri="{9D8B030D-6E8A-4147-A177-3AD203B41FA5}">
                      <a16:colId xmlns:a16="http://schemas.microsoft.com/office/drawing/2014/main" val="909703570"/>
                    </a:ext>
                  </a:extLst>
                </a:gridCol>
              </a:tblGrid>
              <a:tr h="343307">
                <a:tc>
                  <a:txBody>
                    <a:bodyPr/>
                    <a:lstStyle/>
                    <a:p>
                      <a:r>
                        <a:rPr lang="da-DK" sz="1600" noProof="0" dirty="0"/>
                        <a:t>Tilknytningstype</a:t>
                      </a:r>
                    </a:p>
                  </a:txBody>
                  <a:tcPr/>
                </a:tc>
                <a:tc>
                  <a:txBody>
                    <a:bodyPr/>
                    <a:lstStyle/>
                    <a:p>
                      <a:r>
                        <a:rPr lang="da-DK" sz="1600" noProof="0" dirty="0"/>
                        <a:t>Barnets adfærd ved fremmedsituationstest</a:t>
                      </a:r>
                    </a:p>
                  </a:txBody>
                  <a:tcPr/>
                </a:tc>
                <a:extLst>
                  <a:ext uri="{0D108BD9-81ED-4DB2-BD59-A6C34878D82A}">
                    <a16:rowId xmlns:a16="http://schemas.microsoft.com/office/drawing/2014/main" val="1515392539"/>
                  </a:ext>
                </a:extLst>
              </a:tr>
              <a:tr h="1342018">
                <a:tc>
                  <a:txBody>
                    <a:bodyPr/>
                    <a:lstStyle/>
                    <a:p>
                      <a:r>
                        <a:rPr lang="da-DK" sz="1600" b="1" noProof="0" dirty="0"/>
                        <a:t>Tryg tilknytning </a:t>
                      </a:r>
                    </a:p>
                  </a:txBody>
                  <a:tcPr/>
                </a:tc>
                <a:tc>
                  <a:txBody>
                    <a:bodyPr/>
                    <a:lstStyle/>
                    <a:p>
                      <a:r>
                        <a:rPr lang="da-DK" sz="1600" noProof="0" dirty="0"/>
                        <a:t>Undersøger nysgerrigst rummet og kan finde på at søge kontakt hos den fremmede. Bliver ked af det, når forælderen forlader rummet, men forholdsvis nem at trøste når forælderen kommer tilbage. </a:t>
                      </a:r>
                    </a:p>
                    <a:p>
                      <a:r>
                        <a:rPr lang="da-DK" sz="1600" noProof="0" dirty="0"/>
                        <a:t>Tryg base. Ifølge Erikson = grundlæggende tillid til verden.</a:t>
                      </a:r>
                    </a:p>
                  </a:txBody>
                  <a:tcPr/>
                </a:tc>
                <a:extLst>
                  <a:ext uri="{0D108BD9-81ED-4DB2-BD59-A6C34878D82A}">
                    <a16:rowId xmlns:a16="http://schemas.microsoft.com/office/drawing/2014/main" val="1925072870"/>
                  </a:ext>
                </a:extLst>
              </a:tr>
              <a:tr h="1092340">
                <a:tc>
                  <a:txBody>
                    <a:bodyPr/>
                    <a:lstStyle/>
                    <a:p>
                      <a:r>
                        <a:rPr lang="da-DK" sz="1600" b="1" noProof="0" dirty="0"/>
                        <a:t>Utryg-undgående tilknytning</a:t>
                      </a:r>
                    </a:p>
                  </a:txBody>
                  <a:tcPr/>
                </a:tc>
                <a:tc>
                  <a:txBody>
                    <a:bodyPr/>
                    <a:lstStyle/>
                    <a:p>
                      <a:r>
                        <a:rPr lang="da-DK" sz="1600" noProof="0" dirty="0"/>
                        <a:t>Viser få / ikke mange følelser, når forælderen forlader eller kommer igen. Dæmper forventninger/emotioner, har lært omsorgspersonerne ikke altid er tilgængelige</a:t>
                      </a:r>
                    </a:p>
                    <a:p>
                      <a:r>
                        <a:rPr lang="da-DK" sz="1600" noProof="0" dirty="0"/>
                        <a:t>Ikke nærværende forældre / afvisende mor.</a:t>
                      </a:r>
                    </a:p>
                  </a:txBody>
                  <a:tcPr/>
                </a:tc>
                <a:extLst>
                  <a:ext uri="{0D108BD9-81ED-4DB2-BD59-A6C34878D82A}">
                    <a16:rowId xmlns:a16="http://schemas.microsoft.com/office/drawing/2014/main" val="3485926485"/>
                  </a:ext>
                </a:extLst>
              </a:tr>
              <a:tr h="1496623">
                <a:tc>
                  <a:txBody>
                    <a:bodyPr/>
                    <a:lstStyle/>
                    <a:p>
                      <a:r>
                        <a:rPr lang="da-DK" sz="1600" b="1" noProof="0" dirty="0"/>
                        <a:t>Utryg-ængstelig tilknytning</a:t>
                      </a:r>
                    </a:p>
                  </a:txBody>
                  <a:tcPr/>
                </a:tc>
                <a:tc>
                  <a:txBody>
                    <a:bodyPr/>
                    <a:lstStyle/>
                    <a:p>
                      <a:pPr marL="0" indent="0">
                        <a:buFontTx/>
                        <a:buNone/>
                      </a:pPr>
                      <a:r>
                        <a:rPr lang="da-DK" sz="1600" noProof="0" dirty="0"/>
                        <a:t>Børnene udviser ikke udforskningsadfærd, men holder sig tæt på moderen. De bliver voldsomt kede af det, når hun forlader lokalet, og er svære at trøste, når hun kommer tilbage. De både søger trøst og afviser moderens forsøg på at trøste. </a:t>
                      </a:r>
                    </a:p>
                    <a:p>
                      <a:pPr marL="0" indent="0">
                        <a:buFontTx/>
                        <a:buNone/>
                      </a:pPr>
                      <a:r>
                        <a:rPr lang="da-DK" sz="1600" noProof="0" dirty="0"/>
                        <a:t>Bange og afvisende over for den fremmede – både ved moderens tilstedeværelse, og når hun er væk.</a:t>
                      </a:r>
                    </a:p>
                  </a:txBody>
                  <a:tcPr/>
                </a:tc>
                <a:extLst>
                  <a:ext uri="{0D108BD9-81ED-4DB2-BD59-A6C34878D82A}">
                    <a16:rowId xmlns:a16="http://schemas.microsoft.com/office/drawing/2014/main" val="1908996773"/>
                  </a:ext>
                </a:extLst>
              </a:tr>
              <a:tr h="1092340">
                <a:tc>
                  <a:txBody>
                    <a:bodyPr/>
                    <a:lstStyle/>
                    <a:p>
                      <a:r>
                        <a:rPr lang="da-DK" sz="1600" b="1" noProof="0" dirty="0"/>
                        <a:t>Utryg-desorganiseret tilknytning</a:t>
                      </a:r>
                    </a:p>
                  </a:txBody>
                  <a:tcPr/>
                </a:tc>
                <a:tc>
                  <a:txBody>
                    <a:bodyPr/>
                    <a:lstStyle/>
                    <a:p>
                      <a:r>
                        <a:rPr lang="da-DK" sz="1600" noProof="0" dirty="0"/>
                        <a:t>Uforudsigelig adfærd. Ængstelig tilknytningstype når forælderen er der, undgående tilknytningstype, når forælderen kommer tilbage. Opgiver trøst.</a:t>
                      </a:r>
                    </a:p>
                    <a:p>
                      <a:r>
                        <a:rPr lang="da-DK" sz="1600" noProof="0" dirty="0"/>
                        <a:t>Personen de søger tryghed hos, er de bange for / har givet dem negative samspils-oplevelser. Forældre som har omsorgssvigtet. </a:t>
                      </a:r>
                    </a:p>
                  </a:txBody>
                  <a:tcPr/>
                </a:tc>
                <a:extLst>
                  <a:ext uri="{0D108BD9-81ED-4DB2-BD59-A6C34878D82A}">
                    <a16:rowId xmlns:a16="http://schemas.microsoft.com/office/drawing/2014/main" val="3641388766"/>
                  </a:ext>
                </a:extLst>
              </a:tr>
            </a:tbl>
          </a:graphicData>
        </a:graphic>
      </p:graphicFrame>
      <p:pic>
        <p:nvPicPr>
          <p:cNvPr id="6" name="Grafik 5" descr="Badge Flueben med massiv udfyldning">
            <a:extLst>
              <a:ext uri="{FF2B5EF4-FFF2-40B4-BE49-F238E27FC236}">
                <a16:creationId xmlns:a16="http://schemas.microsoft.com/office/drawing/2014/main" id="{40442338-F340-4176-817E-6B8BAFB55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2145860"/>
            <a:ext cx="914400" cy="914400"/>
          </a:xfrm>
          <a:prstGeom prst="rect">
            <a:avLst/>
          </a:prstGeom>
        </p:spPr>
      </p:pic>
      <p:pic>
        <p:nvPicPr>
          <p:cNvPr id="8" name="Grafik 7" descr="Badge Kryds med massiv udfyldning">
            <a:extLst>
              <a:ext uri="{FF2B5EF4-FFF2-40B4-BE49-F238E27FC236}">
                <a16:creationId xmlns:a16="http://schemas.microsoft.com/office/drawing/2014/main" id="{688FB3B3-E75A-4A46-BB53-E91395932D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8" y="3388420"/>
            <a:ext cx="828675" cy="828675"/>
          </a:xfrm>
          <a:prstGeom prst="rect">
            <a:avLst/>
          </a:prstGeom>
        </p:spPr>
      </p:pic>
      <p:pic>
        <p:nvPicPr>
          <p:cNvPr id="9" name="Billede 8">
            <a:extLst>
              <a:ext uri="{FF2B5EF4-FFF2-40B4-BE49-F238E27FC236}">
                <a16:creationId xmlns:a16="http://schemas.microsoft.com/office/drawing/2014/main" id="{AD004D74-20F6-4556-9BEA-CB870522509B}"/>
              </a:ext>
            </a:extLst>
          </p:cNvPr>
          <p:cNvPicPr>
            <a:picLocks noChangeAspect="1"/>
          </p:cNvPicPr>
          <p:nvPr/>
        </p:nvPicPr>
        <p:blipFill>
          <a:blip r:embed="rId7"/>
          <a:stretch>
            <a:fillRect/>
          </a:stretch>
        </p:blipFill>
        <p:spPr>
          <a:xfrm>
            <a:off x="-25590" y="4801110"/>
            <a:ext cx="829128" cy="829128"/>
          </a:xfrm>
          <a:prstGeom prst="rect">
            <a:avLst/>
          </a:prstGeom>
        </p:spPr>
      </p:pic>
      <p:pic>
        <p:nvPicPr>
          <p:cNvPr id="10" name="Billede 9">
            <a:extLst>
              <a:ext uri="{FF2B5EF4-FFF2-40B4-BE49-F238E27FC236}">
                <a16:creationId xmlns:a16="http://schemas.microsoft.com/office/drawing/2014/main" id="{7A2D1D39-559D-4A8E-B2DE-D946AA0952A3}"/>
              </a:ext>
            </a:extLst>
          </p:cNvPr>
          <p:cNvPicPr>
            <a:picLocks noChangeAspect="1"/>
          </p:cNvPicPr>
          <p:nvPr/>
        </p:nvPicPr>
        <p:blipFill>
          <a:blip r:embed="rId7"/>
          <a:stretch>
            <a:fillRect/>
          </a:stretch>
        </p:blipFill>
        <p:spPr>
          <a:xfrm>
            <a:off x="-25590" y="6028872"/>
            <a:ext cx="829128" cy="829128"/>
          </a:xfrm>
          <a:prstGeom prst="rect">
            <a:avLst/>
          </a:prstGeom>
        </p:spPr>
      </p:pic>
    </p:spTree>
    <p:extLst>
      <p:ext uri="{BB962C8B-B14F-4D97-AF65-F5344CB8AC3E}">
        <p14:creationId xmlns:p14="http://schemas.microsoft.com/office/powerpoint/2010/main" val="208709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44" name="Freeform: Shape 4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noProof="0" dirty="0"/>
          </a:p>
        </p:txBody>
      </p:sp>
      <p:sp>
        <p:nvSpPr>
          <p:cNvPr id="2" name="Titel 1">
            <a:extLst>
              <a:ext uri="{FF2B5EF4-FFF2-40B4-BE49-F238E27FC236}">
                <a16:creationId xmlns:a16="http://schemas.microsoft.com/office/drawing/2014/main" id="{27B3D0ED-CFA6-BE47-2EC3-B3C7DBD91CC5}"/>
              </a:ext>
            </a:extLst>
          </p:cNvPr>
          <p:cNvSpPr>
            <a:spLocks noGrp="1"/>
          </p:cNvSpPr>
          <p:nvPr>
            <p:ph type="title"/>
          </p:nvPr>
        </p:nvSpPr>
        <p:spPr>
          <a:xfrm>
            <a:off x="838200" y="350874"/>
            <a:ext cx="10515600" cy="1474750"/>
          </a:xfrm>
        </p:spPr>
        <p:txBody>
          <a:bodyPr vert="horz" lIns="91440" tIns="45720" rIns="91440" bIns="45720" rtlCol="0" anchor="ctr">
            <a:normAutofit/>
          </a:bodyPr>
          <a:lstStyle/>
          <a:p>
            <a:r>
              <a:rPr lang="da-DK" sz="4000" b="1" kern="1200" noProof="0" dirty="0">
                <a:solidFill>
                  <a:schemeClr val="tx1"/>
                </a:solidFill>
                <a:latin typeface="+mj-lt"/>
                <a:ea typeface="+mj-ea"/>
                <a:cs typeface="+mj-cs"/>
              </a:rPr>
              <a:t>Fremmedsituationstesten / ”The Strange situation” – Mor og Knud </a:t>
            </a:r>
          </a:p>
        </p:txBody>
      </p:sp>
      <p:sp>
        <p:nvSpPr>
          <p:cNvPr id="46" name="Freeform: Shape 4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noProof="0" dirty="0"/>
          </a:p>
        </p:txBody>
      </p:sp>
      <p:sp>
        <p:nvSpPr>
          <p:cNvPr id="7" name="Pladsholder til indhold 2">
            <a:extLst>
              <a:ext uri="{FF2B5EF4-FFF2-40B4-BE49-F238E27FC236}">
                <a16:creationId xmlns:a16="http://schemas.microsoft.com/office/drawing/2014/main" id="{6B664CB4-E8F5-D919-DB3C-C49A00376F6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noProof="0" dirty="0"/>
          </a:p>
          <a:p>
            <a:pPr marL="0" indent="0">
              <a:buFont typeface="Arial" panose="020B0604020202020204" pitchFamily="34" charset="0"/>
              <a:buNone/>
            </a:pPr>
            <a:endParaRPr lang="da-DK" noProof="0" dirty="0"/>
          </a:p>
        </p:txBody>
      </p:sp>
      <p:sp>
        <p:nvSpPr>
          <p:cNvPr id="3" name="Tekstfelt 2">
            <a:extLst>
              <a:ext uri="{FF2B5EF4-FFF2-40B4-BE49-F238E27FC236}">
                <a16:creationId xmlns:a16="http://schemas.microsoft.com/office/drawing/2014/main" id="{93841D3E-8EF0-319F-57A1-1F9664742F60}"/>
              </a:ext>
            </a:extLst>
          </p:cNvPr>
          <p:cNvSpPr txBox="1"/>
          <p:nvPr/>
        </p:nvSpPr>
        <p:spPr>
          <a:xfrm>
            <a:off x="628650" y="3329125"/>
            <a:ext cx="3902476" cy="369332"/>
          </a:xfrm>
          <a:prstGeom prst="rect">
            <a:avLst/>
          </a:prstGeom>
          <a:noFill/>
        </p:spPr>
        <p:txBody>
          <a:bodyPr wrap="square" rtlCol="0">
            <a:spAutoFit/>
          </a:bodyPr>
          <a:lstStyle/>
          <a:p>
            <a:r>
              <a:rPr lang="da-DK" b="1" noProof="0" dirty="0"/>
              <a:t>Hvilket tilknytningsmønster har Knud?</a:t>
            </a:r>
          </a:p>
        </p:txBody>
      </p:sp>
      <p:pic>
        <p:nvPicPr>
          <p:cNvPr id="5" name="Billede 4" descr="Et billede, der indeholder tekst, væg, indendørs&#10;&#10;Automatisk genereret beskrivelse">
            <a:extLst>
              <a:ext uri="{FF2B5EF4-FFF2-40B4-BE49-F238E27FC236}">
                <a16:creationId xmlns:a16="http://schemas.microsoft.com/office/drawing/2014/main" id="{289F2591-8E26-364B-DC59-C84624D4C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995" y="2061806"/>
            <a:ext cx="6401355" cy="4115157"/>
          </a:xfrm>
          <a:prstGeom prst="rect">
            <a:avLst/>
          </a:prstGeom>
        </p:spPr>
      </p:pic>
      <p:sp>
        <p:nvSpPr>
          <p:cNvPr id="6" name="Tekstfelt 5">
            <a:extLst>
              <a:ext uri="{FF2B5EF4-FFF2-40B4-BE49-F238E27FC236}">
                <a16:creationId xmlns:a16="http://schemas.microsoft.com/office/drawing/2014/main" id="{6794A55D-83FC-5BBB-1A20-1D00DDE781CD}"/>
              </a:ext>
            </a:extLst>
          </p:cNvPr>
          <p:cNvSpPr txBox="1"/>
          <p:nvPr/>
        </p:nvSpPr>
        <p:spPr>
          <a:xfrm>
            <a:off x="5134622" y="6127234"/>
            <a:ext cx="6724650" cy="369332"/>
          </a:xfrm>
          <a:prstGeom prst="rect">
            <a:avLst/>
          </a:prstGeom>
          <a:noFill/>
        </p:spPr>
        <p:txBody>
          <a:bodyPr wrap="square" rtlCol="0">
            <a:spAutoFit/>
          </a:bodyPr>
          <a:lstStyle/>
          <a:p>
            <a:r>
              <a:rPr lang="da-DK" noProof="0" dirty="0">
                <a:hlinkClick r:id="rId4"/>
              </a:rPr>
              <a:t>https://neuroaffektivudviklingspsykologi.systime.dk/?id=186#c585</a:t>
            </a:r>
            <a:r>
              <a:rPr lang="da-DK" noProof="0" dirty="0"/>
              <a:t> </a:t>
            </a:r>
          </a:p>
        </p:txBody>
      </p:sp>
    </p:spTree>
    <p:extLst>
      <p:ext uri="{BB962C8B-B14F-4D97-AF65-F5344CB8AC3E}">
        <p14:creationId xmlns:p14="http://schemas.microsoft.com/office/powerpoint/2010/main" val="255942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07+ Thousand Asian Girl Kids Sit Royalty-Free Images, Stock Photos &amp;  Pictures | Shutterstock">
            <a:extLst>
              <a:ext uri="{FF2B5EF4-FFF2-40B4-BE49-F238E27FC236}">
                <a16:creationId xmlns:a16="http://schemas.microsoft.com/office/drawing/2014/main" id="{FDCD550C-BCCD-C3FA-BB40-9C088DA24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730"/>
          <a:stretch>
            <a:fill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E883D19-4977-5925-7C07-24A00DC2D6A7}"/>
              </a:ext>
            </a:extLst>
          </p:cNvPr>
          <p:cNvSpPr>
            <a:spLocks noGrp="1"/>
          </p:cNvSpPr>
          <p:nvPr>
            <p:ph type="title"/>
          </p:nvPr>
        </p:nvSpPr>
        <p:spPr>
          <a:xfrm>
            <a:off x="1063752" y="3359458"/>
            <a:ext cx="10058400" cy="2260329"/>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da-DK" sz="5200" noProof="0" dirty="0">
                <a:solidFill>
                  <a:srgbClr val="FFFFFF"/>
                </a:solidFill>
              </a:rPr>
              <a:t>Hvilket tilknytningsmønster har </a:t>
            </a:r>
            <a:r>
              <a:rPr lang="da-DK" sz="5200" noProof="0" dirty="0" err="1">
                <a:solidFill>
                  <a:srgbClr val="FFFFFF"/>
                </a:solidFill>
              </a:rPr>
              <a:t>Chieko</a:t>
            </a:r>
            <a:r>
              <a:rPr lang="da-DK" sz="5200" noProof="0" dirty="0">
                <a:solidFill>
                  <a:srgbClr val="FFFFFF"/>
                </a:solidFill>
              </a:rPr>
              <a:t>?</a:t>
            </a:r>
          </a:p>
        </p:txBody>
      </p:sp>
      <p:sp>
        <p:nvSpPr>
          <p:cNvPr id="3" name="Pladsholder til indhold 2">
            <a:extLst>
              <a:ext uri="{FF2B5EF4-FFF2-40B4-BE49-F238E27FC236}">
                <a16:creationId xmlns:a16="http://schemas.microsoft.com/office/drawing/2014/main" id="{B9153A1A-8B9C-F928-2EA0-8AF2DF3483DD}"/>
              </a:ext>
            </a:extLst>
          </p:cNvPr>
          <p:cNvSpPr>
            <a:spLocks noGrp="1"/>
          </p:cNvSpPr>
          <p:nvPr>
            <p:ph idx="1"/>
          </p:nvPr>
        </p:nvSpPr>
        <p:spPr>
          <a:xfrm>
            <a:off x="1063752" y="5805373"/>
            <a:ext cx="10058400" cy="64452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da-DK" sz="2400" noProof="0" dirty="0">
                <a:solidFill>
                  <a:srgbClr val="FFFFFF"/>
                </a:solidFill>
              </a:rPr>
              <a:t>Læs casen om </a:t>
            </a:r>
            <a:r>
              <a:rPr lang="da-DK" sz="2400" noProof="0" dirty="0" err="1">
                <a:solidFill>
                  <a:srgbClr val="FFFFFF"/>
                </a:solidFill>
              </a:rPr>
              <a:t>Chieko</a:t>
            </a:r>
            <a:r>
              <a:rPr lang="da-DK" sz="2400" noProof="0" dirty="0">
                <a:solidFill>
                  <a:srgbClr val="FFFFFF"/>
                </a:solidFill>
              </a:rPr>
              <a:t>.</a:t>
            </a:r>
          </a:p>
        </p:txBody>
      </p:sp>
    </p:spTree>
    <p:extLst>
      <p:ext uri="{BB962C8B-B14F-4D97-AF65-F5344CB8AC3E}">
        <p14:creationId xmlns:p14="http://schemas.microsoft.com/office/powerpoint/2010/main" val="227237694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571</Words>
  <Application>Microsoft Office PowerPoint</Application>
  <PresentationFormat>Widescreen</PresentationFormat>
  <Paragraphs>51</Paragraphs>
  <Slides>7</Slides>
  <Notes>2</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Aptos</vt:lpstr>
      <vt:lpstr>Arial</vt:lpstr>
      <vt:lpstr>Calibri</vt:lpstr>
      <vt:lpstr>Calibri Light</vt:lpstr>
      <vt:lpstr>Office-tema</vt:lpstr>
      <vt:lpstr>Tilknytningsteorier og separationsreaktioner</vt:lpstr>
      <vt:lpstr>Mary Ainsworth </vt:lpstr>
      <vt:lpstr>Mary Ainsworth - Tilknytningsteori</vt:lpstr>
      <vt:lpstr>Fremmedsituationstesten / ”The Strange situation” </vt:lpstr>
      <vt:lpstr>Mary Ainsworth – Tilknytningsmønstre </vt:lpstr>
      <vt:lpstr>Fremmedsituationstesten / ”The Strange situation” – Mor og Knud </vt:lpstr>
      <vt:lpstr>Hvilket tilknytningsmønster har Chieko?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Tilknytningsteorier og separationsreaktioner</dc:title>
  <dc:creator>Maja Christina Lerche Høgh</dc:creator>
  <cp:lastModifiedBy>Clara Nørgaard Madsen (CSN - UCH)</cp:lastModifiedBy>
  <cp:revision>5</cp:revision>
  <dcterms:created xsi:type="dcterms:W3CDTF">2022-09-22T06:31:23Z</dcterms:created>
  <dcterms:modified xsi:type="dcterms:W3CDTF">2026-02-16T12:12:50Z</dcterms:modified>
</cp:coreProperties>
</file>