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2" r:id="rId3"/>
    <p:sldId id="273" r:id="rId4"/>
    <p:sldId id="267" r:id="rId5"/>
    <p:sldId id="257" r:id="rId6"/>
    <p:sldId id="258" r:id="rId7"/>
    <p:sldId id="271" r:id="rId8"/>
    <p:sldId id="274" r:id="rId9"/>
    <p:sldId id="268" r:id="rId10"/>
    <p:sldId id="275" r:id="rId11"/>
    <p:sldId id="276" r:id="rId12"/>
    <p:sldId id="277" r:id="rId13"/>
    <p:sldId id="278" r:id="rId14"/>
    <p:sldId id="279" r:id="rId15"/>
    <p:sldId id="280" r:id="rId16"/>
    <p:sldId id="266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897" autoAdjust="0"/>
  </p:normalViewPr>
  <p:slideViewPr>
    <p:cSldViewPr snapToGrid="0">
      <p:cViewPr varScale="1">
        <p:scale>
          <a:sx n="72" d="100"/>
          <a:sy n="72" d="100"/>
        </p:scale>
        <p:origin x="11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10EF0-239C-493C-8F40-B49FD2AB18E0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BCB01-897B-482F-A7AB-A5B4862A58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479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BCB01-897B-482F-A7AB-A5B4862A583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324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https://psykologi.ibog.forlagetcolumbus.dk/?id=138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BCB01-897B-482F-A7AB-A5B4862A583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495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Nogle børn er meget sårbare, mens andre kaldes overlevere/mælkebøttebørn, fordi de er i stand til at komme sig over selv meget vanskelige opvækst vilkår (genetiske forskelle i hvor modstandsdygtige børn er overfor stress). Børn kan også have indlært hjælpeløshed.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BCB01-897B-482F-A7AB-A5B4862A583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689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https://spaedbarnsterapi.dk/wp-content/uploads/2015/03/Kap-3_psykologihaandbog_HI-1.pdf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BCB01-897B-482F-A7AB-A5B4862A583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5670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https://psykologi.ibog.forlagetcolumbus.dk/?id=138&amp;loopRedirect=1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BCB01-897B-482F-A7AB-A5B4862A583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019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BCDB7-D857-2EBD-B56D-B687F62E8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8D0F4D0-94FC-1DD3-F845-13EAE7D77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D9EBA6-A3C7-2F6F-34A2-220E0788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2F5-BFB0-4027-AEDD-22857A633806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795852-239E-D89A-ECDC-68887CF9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B3B352-07E6-7622-21EC-70DE2240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B596-F68F-4087-8E04-BFAFDC0CED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432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3F469-2A70-7D5F-EB56-A4AE396D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F00AB1B-DA1A-4A5F-181D-3494EB546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10A5AA-9905-9697-2B3D-B35E12F6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2F5-BFB0-4027-AEDD-22857A633806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27040AF-4BB4-AD9C-3460-3F4889113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6CDB1A-3BAB-9BF5-CEF9-006FABE5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B596-F68F-4087-8E04-BFAFDC0CED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024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4670F22-FD13-4226-F91C-6F33D47D6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ED02170-3439-B1BC-2E9A-A47391931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34B0B9-2F2E-7708-52B8-75A6DF3C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2F5-BFB0-4027-AEDD-22857A633806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9CAA53-5380-C980-BCB2-7BFE5A48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1C66727-CBEB-B2A3-9762-0C4B3A97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B596-F68F-4087-8E04-BFAFDC0CED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025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21684-4A9F-1E4C-F66E-712FC0DC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C96C58-518D-B355-F9F2-58F64A281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D1B071-5894-5262-6076-AA727E57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2F5-BFB0-4027-AEDD-22857A633806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F1B14D-BE26-FF5B-0068-A734ADE1D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6402A3E-57CC-B589-F2E3-209C7849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B596-F68F-4087-8E04-BFAFDC0CED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073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787A0-87D5-A0DF-1C0C-324EB2790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A91E47-97CD-A9F3-A8A5-9BC605A8C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E62CB5-F6C4-C2B8-9BD0-480D1C42B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2F5-BFB0-4027-AEDD-22857A633806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FA3E9D-16F3-7F03-59AF-D38DD89B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FBAE1F-2842-DCE1-FE47-F286E7C7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B596-F68F-4087-8E04-BFAFDC0CED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785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3001A-66F0-AEAF-2FA1-3328EE3E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51308E-0952-50D9-A4D7-41EF9A941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0506AE6-E558-D1FE-1DBD-1E8511865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5B0C931-7CEE-FD41-A5E2-D12D61B6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2F5-BFB0-4027-AEDD-22857A633806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52C4676-0E88-125C-D37C-DC289DC6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6233720-D733-3A24-1CEF-ADC1A432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B596-F68F-4087-8E04-BFAFDC0CED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93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E70ED-4AA8-3923-1BF5-BF674A4A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F360B54-4AE2-F0AC-B529-C3C52DD9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7EE0FEE-ED72-0FE2-7EEC-1165219A0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2E8F4AE-85E0-33A4-70FF-9CFE73A51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86F74B4-2298-3010-202B-C8A78D64C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D374B27-45A4-B5C1-1056-4A39CDFD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2F5-BFB0-4027-AEDD-22857A633806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966E4BF-CDFD-39CA-F66C-4D586332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3C37BED-43AA-0B72-230E-41BFB512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B596-F68F-4087-8E04-BFAFDC0CED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372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8C6FC-9BA6-0168-B994-121452BB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229897F-D99B-AB9F-0442-7956D123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2F5-BFB0-4027-AEDD-22857A633806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383BCC7-C1EF-F08A-6C6E-2D5DB063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EFADBB5-32D7-C9C0-A03A-3DE65022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B596-F68F-4087-8E04-BFAFDC0CED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916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1595052-92CF-1139-267E-207AB89C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2F5-BFB0-4027-AEDD-22857A633806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975E5E8-649F-08A0-0E9B-330AC7A4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98DF1B1-5E81-631B-EDF0-11580733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B596-F68F-4087-8E04-BFAFDC0CED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70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17BF6-F196-03CF-FCC8-F556AEA5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3F410D-3CED-C99A-A0FA-BA5E941BC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B5CE746-E35E-C958-FBA4-556F190F0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ED5BAD-A7C1-3D18-AC53-9DF7CFA4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2F5-BFB0-4027-AEDD-22857A633806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E203A1B-99F0-59E5-6F78-B6428707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BA09B2F-8F26-BBC9-8C38-A8434F6E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B596-F68F-4087-8E04-BFAFDC0CED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129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CCBEE-9604-FE2C-9589-158C1AD2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EB21F7A-46AE-8833-1706-08E549D3E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17D817-F34E-683A-E26A-DD2310BF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5E47552-E67F-3B4B-89C6-EF3B81FD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72F5-BFB0-4027-AEDD-22857A633806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D0EBFD8-D5F5-9371-FF6E-457AA221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1B160F2-83B9-7C63-D59A-1D7FCB40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B596-F68F-4087-8E04-BFAFDC0CED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38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11FB213-6664-9033-8D2B-933FD221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66D7CD-76CC-D361-C1D4-CC6361373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EE72CE5-92AF-2F09-7188-BE29E1770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72F5-BFB0-4027-AEDD-22857A633806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BE3085-08CB-2A8D-43BE-E1578E506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5B61E0-7BBC-D13A-3261-D6B9FB7AE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B596-F68F-4087-8E04-BFAFDC0CED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146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36E5FC-2E4E-0691-019E-4C21CF26F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63920"/>
            <a:ext cx="10909640" cy="1065836"/>
          </a:xfrm>
        </p:spPr>
        <p:txBody>
          <a:bodyPr anchor="ctr">
            <a:normAutofit/>
          </a:bodyPr>
          <a:lstStyle/>
          <a:p>
            <a:r>
              <a:rPr lang="da-DK" sz="6600" dirty="0"/>
              <a:t>Resiliens og sårbarhed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CFF225-1667-C7B8-6B83-E40E6FD04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811756"/>
            <a:ext cx="10909643" cy="850180"/>
          </a:xfrm>
        </p:spPr>
        <p:txBody>
          <a:bodyPr anchor="ctr">
            <a:noAutofit/>
          </a:bodyPr>
          <a:lstStyle/>
          <a:p>
            <a:r>
              <a:rPr lang="da-DK" sz="1400" dirty="0"/>
              <a:t>Fra sidst: resiliens og separationsreaktioner</a:t>
            </a:r>
          </a:p>
          <a:p>
            <a:r>
              <a:rPr lang="da-DK" sz="1400" dirty="0"/>
              <a:t>Oplæg; Sårbarhed/risiko og resiliens</a:t>
            </a:r>
          </a:p>
          <a:p>
            <a:r>
              <a:rPr lang="da-DK" sz="1400" dirty="0" err="1"/>
              <a:t>Caseopgave</a:t>
            </a:r>
            <a:r>
              <a:rPr lang="da-DK" sz="1400" dirty="0"/>
              <a:t> om Michael</a:t>
            </a:r>
          </a:p>
          <a:p>
            <a:r>
              <a:rPr lang="da-DK" sz="1400" dirty="0"/>
              <a:t>Evt. begrebslisten</a:t>
            </a:r>
          </a:p>
        </p:txBody>
      </p:sp>
      <p:pic>
        <p:nvPicPr>
          <p:cNvPr id="1026" name="Picture 2" descr="De tabubelagte tårer">
            <a:extLst>
              <a:ext uri="{FF2B5EF4-FFF2-40B4-BE49-F238E27FC236}">
                <a16:creationId xmlns:a16="http://schemas.microsoft.com/office/drawing/2014/main" id="{847C850C-50BF-3DAA-B94B-9C5CBEC54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541279"/>
            <a:ext cx="5614416" cy="34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iliens">
            <a:extLst>
              <a:ext uri="{FF2B5EF4-FFF2-40B4-BE49-F238E27FC236}">
                <a16:creationId xmlns:a16="http://schemas.microsoft.com/office/drawing/2014/main" id="{55C137D2-F9AF-ECBE-4D19-2E98121E0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702694"/>
            <a:ext cx="5614416" cy="313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4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CFA57E-7E2A-16FE-9307-617E745A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70" y="1153572"/>
            <a:ext cx="3624964" cy="44611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Risikofaktorer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40A19B-E092-E87B-CCD0-8EB285676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922" y="319088"/>
            <a:ext cx="7644808" cy="6347526"/>
          </a:xfrm>
        </p:spPr>
        <p:txBody>
          <a:bodyPr anchor="ctr">
            <a:normAutofit/>
          </a:bodyPr>
          <a:lstStyle/>
          <a:p>
            <a:r>
              <a:rPr lang="da-DK" sz="2400" dirty="0"/>
              <a:t>Ifølge den danske psykologiprofessor Arne Poulsen hænger alvoren af de negative effekter af omsorgssvigt sammen med graden og arten af omsorgssvigt, barnets sårbarhed og </a:t>
            </a:r>
            <a:r>
              <a:rPr lang="da-DK" sz="2400" i="1" dirty="0"/>
              <a:t>resiliens</a:t>
            </a:r>
            <a:r>
              <a:rPr lang="da-DK" sz="2400" dirty="0"/>
              <a:t> (mentale robusthed), forældrenes forældreevne samt barnets ressourcer.</a:t>
            </a:r>
          </a:p>
          <a:p>
            <a:r>
              <a:rPr lang="da-DK" sz="2400" dirty="0"/>
              <a:t>Risikofaktorer optræder ofte i klynger, dvs. flere sammen. </a:t>
            </a:r>
          </a:p>
          <a:p>
            <a:pPr lvl="1"/>
            <a:r>
              <a:rPr lang="da-DK" sz="2000" dirty="0"/>
              <a:t>Fx optræder fattigdom ofte sammen med dårlig ernæring, dårlige boligforhold og lav uddannelse. </a:t>
            </a:r>
          </a:p>
          <a:p>
            <a:pPr lvl="1"/>
            <a:r>
              <a:rPr lang="da-DK" sz="2000" dirty="0"/>
              <a:t>Udsatte miljøer kan dermed generere flere risikofaktorer end velnærede, højborgerlige miljøer. Samtidig er nogle risikofaktorer mere fremtrædende end andre, især hyppig og massiv omsorgssvigt.</a:t>
            </a:r>
          </a:p>
          <a:p>
            <a:pPr lvl="1"/>
            <a:r>
              <a:rPr lang="da-DK" sz="2000" dirty="0"/>
              <a:t>Risikoen er, at barnet fejludvikles, fejltilpasses eller udvikles forsinket. </a:t>
            </a:r>
          </a:p>
          <a:p>
            <a:r>
              <a:rPr lang="da-DK" sz="2400" dirty="0"/>
              <a:t>Jo flere ressourcer og jo større </a:t>
            </a:r>
            <a:r>
              <a:rPr lang="da-DK" sz="2400" u="sng" dirty="0"/>
              <a:t>resiliens</a:t>
            </a:r>
            <a:r>
              <a:rPr lang="da-DK" sz="2400" dirty="0"/>
              <a:t>, jo større sandsynlighed er der for, at barnet kommer på rette kurs.</a:t>
            </a:r>
          </a:p>
        </p:txBody>
      </p:sp>
    </p:spTree>
    <p:extLst>
      <p:ext uri="{BB962C8B-B14F-4D97-AF65-F5344CB8AC3E}">
        <p14:creationId xmlns:p14="http://schemas.microsoft.com/office/powerpoint/2010/main" val="1703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D9CEFDD-EDAA-0AE8-EF1C-1ABF795B3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60" y="270257"/>
            <a:ext cx="8973880" cy="611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6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4B6C5A-58B8-7934-71DF-BA8CD697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Beskyttelsesfaktorer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75D2C5-6C74-0EE8-0A15-082483E3F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da-DK" sz="2400" dirty="0"/>
              <a:t>Når mange børn alligevel kommer sig efter ulykker og omsorgssvigt, er det, fordi </a:t>
            </a:r>
            <a:r>
              <a:rPr lang="da-DK" sz="2400" i="1" dirty="0"/>
              <a:t>resiliens</a:t>
            </a:r>
            <a:r>
              <a:rPr lang="da-DK" sz="2400" dirty="0"/>
              <a:t> og ydre faktorer bidrager til at beskytte dem mod dårlige følgevirkninger og fejludvikling.</a:t>
            </a:r>
          </a:p>
          <a:p>
            <a:r>
              <a:rPr lang="da-DK" sz="2400" dirty="0"/>
              <a:t>Jo flere beskyttelsesfaktorer barnet har, jo flere ressourcer har det at stå imod med.</a:t>
            </a:r>
          </a:p>
          <a:p>
            <a:pPr lvl="1"/>
            <a:r>
              <a:rPr lang="da-DK" sz="2200" dirty="0"/>
              <a:t>Man kan altså ‘tåle’ flere risikofaktorer, jo flere beskyttelsesfaktorer man har.</a:t>
            </a:r>
          </a:p>
          <a:p>
            <a:pPr lvl="1"/>
            <a:r>
              <a:rPr lang="da-DK" sz="2200" dirty="0"/>
              <a:t>Jo flere ressourcer, jo bedre kan man komme over omsorgssvigt. Det betyder noget, hvilke ressourcer man selv har, og hvilke ressourcer der er tilgængelige i éns nærmiljø, hvis man skal rejse sig og blive et helt menneske.</a:t>
            </a:r>
          </a:p>
        </p:txBody>
      </p:sp>
    </p:spTree>
    <p:extLst>
      <p:ext uri="{BB962C8B-B14F-4D97-AF65-F5344CB8AC3E}">
        <p14:creationId xmlns:p14="http://schemas.microsoft.com/office/powerpoint/2010/main" val="253952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C97CD5B-1B67-5D42-A229-9E4A7B9B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102" y="57512"/>
            <a:ext cx="4635795" cy="674297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836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CAAB3E-5CC0-70AF-2C7A-8BD61B7E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Kan ramme i alle miljøer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E8E8A2-99AC-2E00-32BB-EE44E43A3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a-DK" sz="2400" dirty="0"/>
              <a:t>Det er nemt at forestille sig alvorligt omsorgssvigt i en voldelig og alkoholiseret familie i underklassen, men det foregår i alle sociale lag, i alle slags miljøer, også i overklassen og den højere middelklasse.</a:t>
            </a:r>
          </a:p>
          <a:p>
            <a:r>
              <a:rPr lang="da-DK" sz="2400" dirty="0"/>
              <a:t>Der er ikke nødvendigvis tale om blå mærker; mishandling kan bestå af psykisk terror og total forsømmelse pga. forældrenes optagethed af deres karrierer.</a:t>
            </a:r>
          </a:p>
          <a:p>
            <a:r>
              <a:rPr lang="da-DK" sz="2400" dirty="0"/>
              <a:t>Problemet med omsorgssvigt i overklassen er, at det ikke altid bliver troet, når børnene bryder tavsheden. </a:t>
            </a:r>
          </a:p>
          <a:p>
            <a:r>
              <a:rPr lang="da-DK" sz="2400" dirty="0"/>
              <a:t>Det kan også være, at omgivelserne, som har mistanke, lider af berøringsangst og </a:t>
            </a:r>
            <a:r>
              <a:rPr lang="da-DK" sz="2400" i="1" dirty="0"/>
              <a:t>ikke</a:t>
            </a:r>
            <a:r>
              <a:rPr lang="da-DK" sz="2400" dirty="0"/>
              <a:t>  underretter myndighederne, selvom de er juridisk forpligtet hertil.</a:t>
            </a:r>
          </a:p>
        </p:txBody>
      </p:sp>
    </p:spTree>
    <p:extLst>
      <p:ext uri="{BB962C8B-B14F-4D97-AF65-F5344CB8AC3E}">
        <p14:creationId xmlns:p14="http://schemas.microsoft.com/office/powerpoint/2010/main" val="393849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F62DB7-EA98-E1BC-8FB0-5790768F8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5400"/>
              <a:t>Caseperson: Michael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DB581E-9C45-37E0-EDCE-CE7104EA1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870298" cy="4396256"/>
          </a:xfrm>
        </p:spPr>
        <p:txBody>
          <a:bodyPr anchor="t">
            <a:normAutofit/>
          </a:bodyPr>
          <a:lstStyle/>
          <a:p>
            <a:r>
              <a:rPr lang="da-DK" sz="2300" dirty="0"/>
              <a:t>Forklar, hvad omsorgssvigt er.</a:t>
            </a:r>
          </a:p>
          <a:p>
            <a:r>
              <a:rPr lang="da-DK" sz="2300" dirty="0"/>
              <a:t>Hvad er den negative virkning af omsorgssvigt?</a:t>
            </a:r>
          </a:p>
          <a:p>
            <a:r>
              <a:rPr lang="da-DK" sz="2300" dirty="0"/>
              <a:t>Vurder styrker og svagheder ved Michael, hans opvækst m.m.</a:t>
            </a:r>
          </a:p>
          <a:p>
            <a:r>
              <a:rPr lang="da-DK" sz="2300" dirty="0"/>
              <a:t>Vurdér, hvor omsorgssvigtet et barn skal være, før du som nabo ville underrette myndighederne.</a:t>
            </a:r>
          </a:p>
          <a:p>
            <a:r>
              <a:rPr lang="da-DK" sz="2300" dirty="0"/>
              <a:t>Vurdér, hvor omsorgssvigtet et barn skal være, før du som socialrådgiver i kommunen ville tvangsfjerne barnet. Vurdér endvidere fordele og ulemper ved tvangsfjernelse set fra barnets synspunkt (i forhold til dets psykologiske udvikling).</a:t>
            </a:r>
          </a:p>
          <a:p>
            <a:endParaRPr lang="da-DK" sz="2300" dirty="0"/>
          </a:p>
        </p:txBody>
      </p:sp>
      <p:pic>
        <p:nvPicPr>
          <p:cNvPr id="1026" name="Picture 2" descr="Landets dyreste hus koster 850 gange mere end det billigste | home a/s">
            <a:extLst>
              <a:ext uri="{FF2B5EF4-FFF2-40B4-BE49-F238E27FC236}">
                <a16:creationId xmlns:a16="http://schemas.microsoft.com/office/drawing/2014/main" id="{F3888921-F2E7-5624-B123-C9335C706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r="19172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BB93C-0699-652A-8ABD-4843A7E9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Case…  Styrker og svagheder?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8B1D36F-96E3-9E6F-D011-99FD34A01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Styrker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1CE005D-2D1B-73BD-7867-AC52A61065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AD868252-F161-4B68-DCC5-8FBCF514A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Svagheder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2931C492-0BD4-B57D-46DB-5A890DC5A64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424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05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iliens">
            <a:extLst>
              <a:ext uri="{FF2B5EF4-FFF2-40B4-BE49-F238E27FC236}">
                <a16:creationId xmlns:a16="http://schemas.microsoft.com/office/drawing/2014/main" id="{7E0D2BDB-A295-FBF0-6F62-8F0E77B1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A16CCF9-39A1-1057-6F3B-E87ACD2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Sidste gang:</a:t>
            </a:r>
          </a:p>
        </p:txBody>
      </p:sp>
      <p:sp>
        <p:nvSpPr>
          <p:cNvPr id="206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sX0" fmla="*/ 0 w 9692640"/>
              <a:gd name="csY0" fmla="*/ 0 h 18288"/>
              <a:gd name="csX1" fmla="*/ 401552 w 9692640"/>
              <a:gd name="csY1" fmla="*/ 0 h 18288"/>
              <a:gd name="csX2" fmla="*/ 996957 w 9692640"/>
              <a:gd name="csY2" fmla="*/ 0 h 18288"/>
              <a:gd name="csX3" fmla="*/ 1398509 w 9692640"/>
              <a:gd name="csY3" fmla="*/ 0 h 18288"/>
              <a:gd name="csX4" fmla="*/ 2090841 w 9692640"/>
              <a:gd name="csY4" fmla="*/ 0 h 18288"/>
              <a:gd name="csX5" fmla="*/ 2686246 w 9692640"/>
              <a:gd name="csY5" fmla="*/ 0 h 18288"/>
              <a:gd name="csX6" fmla="*/ 3475504 w 9692640"/>
              <a:gd name="csY6" fmla="*/ 0 h 18288"/>
              <a:gd name="csX7" fmla="*/ 4361688 w 9692640"/>
              <a:gd name="csY7" fmla="*/ 0 h 18288"/>
              <a:gd name="csX8" fmla="*/ 5054019 w 9692640"/>
              <a:gd name="csY8" fmla="*/ 0 h 18288"/>
              <a:gd name="csX9" fmla="*/ 5940204 w 9692640"/>
              <a:gd name="csY9" fmla="*/ 0 h 18288"/>
              <a:gd name="csX10" fmla="*/ 6632535 w 9692640"/>
              <a:gd name="csY10" fmla="*/ 0 h 18288"/>
              <a:gd name="csX11" fmla="*/ 7034087 w 9692640"/>
              <a:gd name="csY11" fmla="*/ 0 h 18288"/>
              <a:gd name="csX12" fmla="*/ 7532566 w 9692640"/>
              <a:gd name="csY12" fmla="*/ 0 h 18288"/>
              <a:gd name="csX13" fmla="*/ 8418750 w 9692640"/>
              <a:gd name="csY13" fmla="*/ 0 h 18288"/>
              <a:gd name="csX14" fmla="*/ 9692640 w 9692640"/>
              <a:gd name="csY14" fmla="*/ 0 h 18288"/>
              <a:gd name="csX15" fmla="*/ 9692640 w 9692640"/>
              <a:gd name="csY15" fmla="*/ 18288 h 18288"/>
              <a:gd name="csX16" fmla="*/ 9000309 w 9692640"/>
              <a:gd name="csY16" fmla="*/ 18288 h 18288"/>
              <a:gd name="csX17" fmla="*/ 8307977 w 9692640"/>
              <a:gd name="csY17" fmla="*/ 18288 h 18288"/>
              <a:gd name="csX18" fmla="*/ 7712572 w 9692640"/>
              <a:gd name="csY18" fmla="*/ 18288 h 18288"/>
              <a:gd name="csX19" fmla="*/ 7214093 w 9692640"/>
              <a:gd name="csY19" fmla="*/ 18288 h 18288"/>
              <a:gd name="csX20" fmla="*/ 6327909 w 9692640"/>
              <a:gd name="csY20" fmla="*/ 18288 h 18288"/>
              <a:gd name="csX21" fmla="*/ 5635578 w 9692640"/>
              <a:gd name="csY21" fmla="*/ 18288 h 18288"/>
              <a:gd name="csX22" fmla="*/ 4846320 w 9692640"/>
              <a:gd name="csY22" fmla="*/ 18288 h 18288"/>
              <a:gd name="csX23" fmla="*/ 4444768 w 9692640"/>
              <a:gd name="csY23" fmla="*/ 18288 h 18288"/>
              <a:gd name="csX24" fmla="*/ 3946289 w 9692640"/>
              <a:gd name="csY24" fmla="*/ 18288 h 18288"/>
              <a:gd name="csX25" fmla="*/ 3253958 w 9692640"/>
              <a:gd name="csY25" fmla="*/ 18288 h 18288"/>
              <a:gd name="csX26" fmla="*/ 2464700 w 9692640"/>
              <a:gd name="csY26" fmla="*/ 18288 h 18288"/>
              <a:gd name="csX27" fmla="*/ 2063148 w 9692640"/>
              <a:gd name="csY27" fmla="*/ 18288 h 18288"/>
              <a:gd name="csX28" fmla="*/ 1661595 w 9692640"/>
              <a:gd name="csY28" fmla="*/ 18288 h 18288"/>
              <a:gd name="csX29" fmla="*/ 969264 w 9692640"/>
              <a:gd name="csY29" fmla="*/ 18288 h 18288"/>
              <a:gd name="csX30" fmla="*/ 0 w 9692640"/>
              <a:gd name="csY30" fmla="*/ 18288 h 18288"/>
              <a:gd name="csX31" fmla="*/ 0 w 9692640"/>
              <a:gd name="csY3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E1A390-C893-6EC1-A388-5D803828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Vi så dokumentaren </a:t>
            </a:r>
            <a:r>
              <a:rPr lang="da-DK" sz="2400" i="1" dirty="0">
                <a:solidFill>
                  <a:schemeClr val="bg1"/>
                </a:solidFill>
              </a:rPr>
              <a:t>Sådan er det bare: Hvorfor vil du ikke passe dine egne børn?, </a:t>
            </a:r>
            <a:r>
              <a:rPr lang="da-DK" sz="2400" dirty="0">
                <a:solidFill>
                  <a:schemeClr val="bg1"/>
                </a:solidFill>
              </a:rPr>
              <a:t>og I læste om risiko og resiliens.</a:t>
            </a:r>
          </a:p>
          <a:p>
            <a:r>
              <a:rPr lang="da-DK" sz="2400" dirty="0">
                <a:solidFill>
                  <a:schemeClr val="bg1"/>
                </a:solidFill>
              </a:rPr>
              <a:t>Børns resiliens er individuel, og disse genetiske/individuelle faktorer gør, at nogle er mere sårbare, mens andre er mere ‘modstandsdygtige’.</a:t>
            </a:r>
          </a:p>
          <a:p>
            <a:r>
              <a:rPr lang="da-DK" sz="2400" dirty="0">
                <a:solidFill>
                  <a:schemeClr val="bg1"/>
                </a:solidFill>
              </a:rPr>
              <a:t>Undgå begrebet ‘årsagssammenhæng’, da der snarere er tale om en forhøjet risiko.</a:t>
            </a:r>
          </a:p>
          <a:p>
            <a:r>
              <a:rPr lang="da-DK" sz="2400" dirty="0">
                <a:solidFill>
                  <a:schemeClr val="bg1"/>
                </a:solidFill>
              </a:rPr>
              <a:t>Risikofaktorer: Stress i fostertilstanden i form sundhedsproblemer eller misdannelser; Kronisk fattigdom; Forældre med ingen eller kortvarig formel uddannelse; Kaotisk familiemiljø; Begrænset stabilitet i familien; Alkoholiserede forældre; Vold; Teenagemødre; Omsorgssvigt</a:t>
            </a:r>
          </a:p>
          <a:p>
            <a:endParaRPr lang="da-D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48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308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en gode indkøring handler om tryghed | Kristeligt Dagblad">
            <a:extLst>
              <a:ext uri="{FF2B5EF4-FFF2-40B4-BE49-F238E27FC236}">
                <a16:creationId xmlns:a16="http://schemas.microsoft.com/office/drawing/2014/main" id="{3E8705F5-3EF1-2D58-4335-3893AE533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B565D0-D9CA-55CB-8FC2-ABFD4BAE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Separationsreaktioner ifølge Bowlby </a:t>
            </a:r>
          </a:p>
        </p:txBody>
      </p:sp>
      <p:sp>
        <p:nvSpPr>
          <p:cNvPr id="308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sX0" fmla="*/ 0 w 9692640"/>
              <a:gd name="csY0" fmla="*/ 0 h 18288"/>
              <a:gd name="csX1" fmla="*/ 401552 w 9692640"/>
              <a:gd name="csY1" fmla="*/ 0 h 18288"/>
              <a:gd name="csX2" fmla="*/ 996957 w 9692640"/>
              <a:gd name="csY2" fmla="*/ 0 h 18288"/>
              <a:gd name="csX3" fmla="*/ 1398509 w 9692640"/>
              <a:gd name="csY3" fmla="*/ 0 h 18288"/>
              <a:gd name="csX4" fmla="*/ 2090841 w 9692640"/>
              <a:gd name="csY4" fmla="*/ 0 h 18288"/>
              <a:gd name="csX5" fmla="*/ 2686246 w 9692640"/>
              <a:gd name="csY5" fmla="*/ 0 h 18288"/>
              <a:gd name="csX6" fmla="*/ 3475504 w 9692640"/>
              <a:gd name="csY6" fmla="*/ 0 h 18288"/>
              <a:gd name="csX7" fmla="*/ 4361688 w 9692640"/>
              <a:gd name="csY7" fmla="*/ 0 h 18288"/>
              <a:gd name="csX8" fmla="*/ 5054019 w 9692640"/>
              <a:gd name="csY8" fmla="*/ 0 h 18288"/>
              <a:gd name="csX9" fmla="*/ 5940204 w 9692640"/>
              <a:gd name="csY9" fmla="*/ 0 h 18288"/>
              <a:gd name="csX10" fmla="*/ 6632535 w 9692640"/>
              <a:gd name="csY10" fmla="*/ 0 h 18288"/>
              <a:gd name="csX11" fmla="*/ 7034087 w 9692640"/>
              <a:gd name="csY11" fmla="*/ 0 h 18288"/>
              <a:gd name="csX12" fmla="*/ 7532566 w 9692640"/>
              <a:gd name="csY12" fmla="*/ 0 h 18288"/>
              <a:gd name="csX13" fmla="*/ 8418750 w 9692640"/>
              <a:gd name="csY13" fmla="*/ 0 h 18288"/>
              <a:gd name="csX14" fmla="*/ 9692640 w 9692640"/>
              <a:gd name="csY14" fmla="*/ 0 h 18288"/>
              <a:gd name="csX15" fmla="*/ 9692640 w 9692640"/>
              <a:gd name="csY15" fmla="*/ 18288 h 18288"/>
              <a:gd name="csX16" fmla="*/ 9000309 w 9692640"/>
              <a:gd name="csY16" fmla="*/ 18288 h 18288"/>
              <a:gd name="csX17" fmla="*/ 8307977 w 9692640"/>
              <a:gd name="csY17" fmla="*/ 18288 h 18288"/>
              <a:gd name="csX18" fmla="*/ 7712572 w 9692640"/>
              <a:gd name="csY18" fmla="*/ 18288 h 18288"/>
              <a:gd name="csX19" fmla="*/ 7214093 w 9692640"/>
              <a:gd name="csY19" fmla="*/ 18288 h 18288"/>
              <a:gd name="csX20" fmla="*/ 6327909 w 9692640"/>
              <a:gd name="csY20" fmla="*/ 18288 h 18288"/>
              <a:gd name="csX21" fmla="*/ 5635578 w 9692640"/>
              <a:gd name="csY21" fmla="*/ 18288 h 18288"/>
              <a:gd name="csX22" fmla="*/ 4846320 w 9692640"/>
              <a:gd name="csY22" fmla="*/ 18288 h 18288"/>
              <a:gd name="csX23" fmla="*/ 4444768 w 9692640"/>
              <a:gd name="csY23" fmla="*/ 18288 h 18288"/>
              <a:gd name="csX24" fmla="*/ 3946289 w 9692640"/>
              <a:gd name="csY24" fmla="*/ 18288 h 18288"/>
              <a:gd name="csX25" fmla="*/ 3253958 w 9692640"/>
              <a:gd name="csY25" fmla="*/ 18288 h 18288"/>
              <a:gd name="csX26" fmla="*/ 2464700 w 9692640"/>
              <a:gd name="csY26" fmla="*/ 18288 h 18288"/>
              <a:gd name="csX27" fmla="*/ 2063148 w 9692640"/>
              <a:gd name="csY27" fmla="*/ 18288 h 18288"/>
              <a:gd name="csX28" fmla="*/ 1661595 w 9692640"/>
              <a:gd name="csY28" fmla="*/ 18288 h 18288"/>
              <a:gd name="csX29" fmla="*/ 969264 w 9692640"/>
              <a:gd name="csY29" fmla="*/ 18288 h 18288"/>
              <a:gd name="csX30" fmla="*/ 0 w 9692640"/>
              <a:gd name="csY30" fmla="*/ 18288 h 18288"/>
              <a:gd name="csX31" fmla="*/ 0 w 9692640"/>
              <a:gd name="csY3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36E6ED-21E4-BDAC-3DD5-BB2DD0699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2846"/>
            <a:ext cx="11134061" cy="5035154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Separationsreaktioner i et trefaset forløb (ud fra børn som kommer på hospital eller midlertidigt anbringes på en institution):</a:t>
            </a:r>
          </a:p>
          <a:p>
            <a:r>
              <a:rPr lang="da-DK" sz="2400" dirty="0">
                <a:solidFill>
                  <a:schemeClr val="bg1"/>
                </a:solidFill>
              </a:rPr>
              <a:t>(1) Protest</a:t>
            </a:r>
          </a:p>
          <a:p>
            <a:pPr lvl="1"/>
            <a:r>
              <a:rPr lang="da-DK" sz="2000" dirty="0">
                <a:solidFill>
                  <a:schemeClr val="bg1"/>
                </a:solidFill>
              </a:rPr>
              <a:t>Barnet protesterer. Det er oprevet, græder, leder efter forældrene og er uimodtagelig for trøst. Ledsages ofte af en </a:t>
            </a:r>
            <a:r>
              <a:rPr lang="da-DK" sz="2000" dirty="0" err="1">
                <a:solidFill>
                  <a:schemeClr val="bg1"/>
                </a:solidFill>
              </a:rPr>
              <a:t>klamren</a:t>
            </a:r>
            <a:r>
              <a:rPr lang="da-DK" sz="2000" dirty="0">
                <a:solidFill>
                  <a:schemeClr val="bg1"/>
                </a:solidFill>
              </a:rPr>
              <a:t> til sutteklude, bamser m.m.</a:t>
            </a:r>
          </a:p>
          <a:p>
            <a:r>
              <a:rPr lang="da-DK" sz="2400" dirty="0">
                <a:solidFill>
                  <a:schemeClr val="bg1"/>
                </a:solidFill>
              </a:rPr>
              <a:t>(2) Fortvivlelse</a:t>
            </a:r>
          </a:p>
          <a:p>
            <a:pPr lvl="1"/>
            <a:r>
              <a:rPr lang="da-DK" sz="2000" dirty="0">
                <a:solidFill>
                  <a:schemeClr val="bg1"/>
                </a:solidFill>
              </a:rPr>
              <a:t>Efter nogle dage kommer fortvivlelsesfasen, hvor barnet fortsat er ulykkeligt, men mere passiv og med dårlig interesse for omgivelserne.</a:t>
            </a:r>
          </a:p>
          <a:p>
            <a:r>
              <a:rPr lang="da-DK" sz="2400" dirty="0">
                <a:solidFill>
                  <a:schemeClr val="bg1"/>
                </a:solidFill>
              </a:rPr>
              <a:t>(3) Emotionel frakobling</a:t>
            </a:r>
          </a:p>
          <a:p>
            <a:pPr lvl="1"/>
            <a:r>
              <a:rPr lang="da-DK" sz="2000" dirty="0">
                <a:solidFill>
                  <a:schemeClr val="bg1"/>
                </a:solidFill>
              </a:rPr>
              <a:t>Efter yderligere nogle dage kommer en interesse for omgivelserne. Begynder at ”falde til”, vil ikke med hjem og virker ikke interesseret i forældres besøg. Tolkes som fornægtelsesfase, hvor barnet lægger afstand til savnet for egen beskyttelse.</a:t>
            </a:r>
          </a:p>
          <a:p>
            <a:r>
              <a:rPr lang="da-DK" sz="2400" b="1" dirty="0">
                <a:solidFill>
                  <a:schemeClr val="bg1"/>
                </a:solidFill>
              </a:rPr>
              <a:t>HUSK, børn udviser kun separationsreaktioner, hvis de er tilknyttede!</a:t>
            </a:r>
          </a:p>
        </p:txBody>
      </p:sp>
    </p:spTree>
    <p:extLst>
      <p:ext uri="{BB962C8B-B14F-4D97-AF65-F5344CB8AC3E}">
        <p14:creationId xmlns:p14="http://schemas.microsoft.com/office/powerpoint/2010/main" val="1395937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t største billede af en repræsentation af netværk med Sticky figurer.">
            <a:extLst>
              <a:ext uri="{FF2B5EF4-FFF2-40B4-BE49-F238E27FC236}">
                <a16:creationId xmlns:a16="http://schemas.microsoft.com/office/drawing/2014/main" id="{F406BABA-B990-4F3E-2E7D-4AE7DB1E2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77" b="663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1B8FAB-0434-A53F-75FF-E42993C94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sz="5200" dirty="0">
                <a:solidFill>
                  <a:srgbClr val="FFFFFF"/>
                </a:solidFill>
              </a:rPr>
              <a:t>Langsigtede konsekvenser af omsorgssvigt/manglende tilknytning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D57492C-FCDF-5D6F-8B3B-B158A0E0B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Hvordan præger negative barndomsoplevelser udviklingen på længere sigt?</a:t>
            </a:r>
            <a:endParaRPr lang="da-D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1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3816CDD-B050-25F4-107C-295AE9C96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93286" y="-74635"/>
            <a:ext cx="12191980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FFCC86-DF35-4553-85C2-C6DEB4119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5" y="551048"/>
            <a:ext cx="11641494" cy="560662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da-DK" sz="2400" dirty="0">
                <a:solidFill>
                  <a:srgbClr val="FFFFFF"/>
                </a:solidFill>
              </a:rPr>
              <a:t>Indtil 1960’erne: Problemer i barndommen fører til uoprettelig fejludvikling</a:t>
            </a:r>
          </a:p>
          <a:p>
            <a:pPr lvl="1">
              <a:lnSpc>
                <a:spcPct val="114000"/>
              </a:lnSpc>
            </a:pPr>
            <a:r>
              <a:rPr lang="da-DK" sz="2200" dirty="0">
                <a:solidFill>
                  <a:srgbClr val="FFFFFF"/>
                </a:solidFill>
              </a:rPr>
              <a:t>Tidligt i sit forfatterskab mente Bowlby f.eks., at børn, der ikke oplevede tilknytning i slutningen af første leveår, ville udvikle en ukærlig karakter og være ude af stand til at danne tætte relationer.</a:t>
            </a:r>
          </a:p>
          <a:p>
            <a:pPr lvl="1">
              <a:lnSpc>
                <a:spcPct val="114000"/>
              </a:lnSpc>
            </a:pPr>
            <a:endParaRPr lang="da-DK" sz="2200" dirty="0">
              <a:solidFill>
                <a:srgbClr val="FFFFFF"/>
              </a:solidFill>
            </a:endParaRPr>
          </a:p>
          <a:p>
            <a:pPr>
              <a:lnSpc>
                <a:spcPct val="114000"/>
              </a:lnSpc>
            </a:pPr>
            <a:r>
              <a:rPr lang="da-DK" sz="2400" dirty="0">
                <a:solidFill>
                  <a:srgbClr val="FFFFFF"/>
                </a:solidFill>
              </a:rPr>
              <a:t>I 1960’erne når flere undersøgelser frem til, at virkningerne af negative barndoms-erfaringer tidligt i livet ikke er så permanente og uoprettelige, som man før troede, fordi:</a:t>
            </a:r>
          </a:p>
          <a:p>
            <a:pPr lvl="1">
              <a:lnSpc>
                <a:spcPct val="114000"/>
              </a:lnSpc>
            </a:pPr>
            <a:r>
              <a:rPr lang="da-DK" sz="2200" dirty="0">
                <a:solidFill>
                  <a:srgbClr val="FFFFFF"/>
                </a:solidFill>
              </a:rPr>
              <a:t>Der er store individuelle forskelle (nogle børn er meget </a:t>
            </a:r>
            <a:r>
              <a:rPr lang="da-DK" sz="2200" dirty="0" err="1">
                <a:solidFill>
                  <a:srgbClr val="FFFFFF"/>
                </a:solidFill>
              </a:rPr>
              <a:t>resiliente</a:t>
            </a:r>
            <a:r>
              <a:rPr lang="da-DK" sz="2200" dirty="0">
                <a:solidFill>
                  <a:srgbClr val="FFFFFF"/>
                </a:solidFill>
              </a:rPr>
              <a:t> – handler om personlighed, intelligens, køn)</a:t>
            </a:r>
          </a:p>
          <a:p>
            <a:pPr lvl="1">
              <a:lnSpc>
                <a:spcPct val="114000"/>
              </a:lnSpc>
            </a:pPr>
            <a:r>
              <a:rPr lang="da-DK" sz="2200" dirty="0">
                <a:solidFill>
                  <a:srgbClr val="FFFFFF"/>
                </a:solidFill>
              </a:rPr>
              <a:t>Der er kun få, som er alvorligt skadet (kædevirkninger og gentagne + langvarige belastninger skader, ikke få, kortvarige belastninger)</a:t>
            </a:r>
          </a:p>
          <a:p>
            <a:pPr lvl="1">
              <a:lnSpc>
                <a:spcPct val="114000"/>
              </a:lnSpc>
            </a:pPr>
            <a:r>
              <a:rPr lang="da-DK" sz="2200" dirty="0">
                <a:solidFill>
                  <a:srgbClr val="FFFFFF"/>
                </a:solidFill>
              </a:rPr>
              <a:t>Det er muligt for børnene at reparere skaderne og udvikle sig, hvis de får terapi, stimulation og omsorg (brud på kædevirkninger og miljøskift/nye relationer)</a:t>
            </a:r>
          </a:p>
        </p:txBody>
      </p:sp>
    </p:spTree>
    <p:extLst>
      <p:ext uri="{BB962C8B-B14F-4D97-AF65-F5344CB8AC3E}">
        <p14:creationId xmlns:p14="http://schemas.microsoft.com/office/powerpoint/2010/main" val="4234778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Udråbstegn på en gul baggrund">
            <a:extLst>
              <a:ext uri="{FF2B5EF4-FFF2-40B4-BE49-F238E27FC236}">
                <a16:creationId xmlns:a16="http://schemas.microsoft.com/office/drawing/2014/main" id="{12D2F2E6-F258-C999-43F3-9292C497D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0683A8-A2D1-4296-8E45-FBA68BA03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978195"/>
            <a:ext cx="11402008" cy="55625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FFFFFF"/>
                </a:solidFill>
              </a:rPr>
              <a:t>Fra 1960 frem til i dag: Her er der dermed sket et skift i, hvorvidt man mener, at problemer i barndommen er umulige at reparere. </a:t>
            </a:r>
          </a:p>
          <a:p>
            <a:pPr lvl="1">
              <a:lnSpc>
                <a:spcPct val="150000"/>
              </a:lnSpc>
            </a:pPr>
            <a:r>
              <a:rPr lang="da-DK" sz="2200" dirty="0">
                <a:solidFill>
                  <a:srgbClr val="FFFFFF"/>
                </a:solidFill>
              </a:rPr>
              <a:t>I dag har man et mere nuanceret billede af, hvordan opvækstmiljøet påvirker børn. Negative barndomserfaringer i de tidlige år </a:t>
            </a:r>
            <a:r>
              <a:rPr lang="da-DK" sz="2200" i="1" u="sng" dirty="0">
                <a:solidFill>
                  <a:srgbClr val="FFFFFF"/>
                </a:solidFill>
              </a:rPr>
              <a:t>kan</a:t>
            </a:r>
            <a:r>
              <a:rPr lang="da-DK" sz="2200" dirty="0">
                <a:solidFill>
                  <a:srgbClr val="FFFFFF"/>
                </a:solidFill>
              </a:rPr>
              <a:t> have meget negative konsekvenser, men behøver ikke have det (risikofaktor). </a:t>
            </a:r>
          </a:p>
          <a:p>
            <a:pPr lvl="1">
              <a:lnSpc>
                <a:spcPct val="150000"/>
              </a:lnSpc>
            </a:pPr>
            <a:r>
              <a:rPr lang="da-DK" sz="2200" dirty="0">
                <a:solidFill>
                  <a:srgbClr val="FFFFFF"/>
                </a:solidFill>
              </a:rPr>
              <a:t>Man kan derfor ikke tale om en direkte årsags-virkning-sammenhæng (kausalitet), men om forøget risiko. </a:t>
            </a:r>
          </a:p>
        </p:txBody>
      </p:sp>
    </p:spTree>
    <p:extLst>
      <p:ext uri="{BB962C8B-B14F-4D97-AF65-F5344CB8AC3E}">
        <p14:creationId xmlns:p14="http://schemas.microsoft.com/office/powerpoint/2010/main" val="2001165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4" descr="Et billede, der indeholder tekst, skærmbillede, dokument, Font/skrifttype&#10;&#10;AI-genereret indhold kan være ukorrekt.">
            <a:extLst>
              <a:ext uri="{FF2B5EF4-FFF2-40B4-BE49-F238E27FC236}">
                <a16:creationId xmlns:a16="http://schemas.microsoft.com/office/drawing/2014/main" id="{DFBD5FC1-F4A2-55B3-4026-6991F22338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785" r="-612"/>
          <a:stretch>
            <a:fillRect/>
          </a:stretch>
        </p:blipFill>
        <p:spPr>
          <a:xfrm>
            <a:off x="6096000" y="2389088"/>
            <a:ext cx="6067646" cy="29500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64B1C3-D6AD-8D5E-5012-411668EE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Forskellige grader af omsorgssvigt</a:t>
            </a:r>
          </a:p>
        </p:txBody>
      </p:sp>
      <p:pic>
        <p:nvPicPr>
          <p:cNvPr id="5" name="Pladsholder til indhold 4" descr="Et billede, der indeholder tekst, skærmbillede, dokument, Font/skrifttype&#10;&#10;AI-genereret indhold kan være ukorrekt.">
            <a:extLst>
              <a:ext uri="{FF2B5EF4-FFF2-40B4-BE49-F238E27FC236}">
                <a16:creationId xmlns:a16="http://schemas.microsoft.com/office/drawing/2014/main" id="{1D23054C-CA9C-1CD7-E627-6AC05D4A7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43482"/>
          <a:stretch>
            <a:fillRect/>
          </a:stretch>
        </p:blipFill>
        <p:spPr>
          <a:xfrm>
            <a:off x="28354" y="1967134"/>
            <a:ext cx="6067646" cy="379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8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E7EE1-D4B4-ABEC-308D-9E18EBAA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Risiko og resiliens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2C19D1-AEAE-71F9-7EE1-BCA46BBEE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9091"/>
          </a:xfrm>
        </p:spPr>
        <p:txBody>
          <a:bodyPr>
            <a:normAutofit fontScale="92500"/>
          </a:bodyPr>
          <a:lstStyle/>
          <a:p>
            <a:r>
              <a:rPr lang="da-DK" dirty="0"/>
              <a:t>Ved massivt omsorgssvigt/mangel på tilknytning øges risikoen især mht. følgende langsigtede konsekvenser: </a:t>
            </a:r>
          </a:p>
          <a:p>
            <a:pPr lvl="1"/>
            <a:r>
              <a:rPr lang="da-DK" dirty="0"/>
              <a:t>Tilknytningsforstyrrelser – manglende empati, forstyrrede sociale relationer, sociale problemer og manglende forældreevne. </a:t>
            </a:r>
          </a:p>
          <a:p>
            <a:pPr lvl="1"/>
            <a:r>
              <a:rPr lang="da-DK" dirty="0"/>
              <a:t>Hyperaktivitet og destruktiv adfærd – kan føre til kriminalitet og misbrug </a:t>
            </a:r>
          </a:p>
          <a:p>
            <a:pPr lvl="1"/>
            <a:r>
              <a:rPr lang="da-DK" dirty="0"/>
              <a:t>Manglende eller forsinket udvikling (fx kognitivt) – kan føre til problemer i skolegangen, manglende uddannelse og arbejdsløshed </a:t>
            </a:r>
          </a:p>
          <a:p>
            <a:pPr lvl="1"/>
            <a:r>
              <a:rPr lang="da-DK" dirty="0"/>
              <a:t>Psykiske lidelser og personlighedsforstyrrelser som fx psykopati </a:t>
            </a:r>
          </a:p>
          <a:p>
            <a:pPr lvl="1"/>
            <a:r>
              <a:rPr lang="da-DK" dirty="0"/>
              <a:t>Hjerneskader – reduceret hippocampus (hukommelse), forstørret amygdala (øget alarmberedskab/aggressivitet) m.m. (fx autisme, ADHD og hjernen vejer mindre) </a:t>
            </a:r>
          </a:p>
          <a:p>
            <a:r>
              <a:rPr lang="da-DK" dirty="0"/>
              <a:t>Negative barndomserfaringer i de tidlige år kan have meget negative konsekvenser, men behøver ikke have det. </a:t>
            </a:r>
          </a:p>
          <a:p>
            <a:pPr lvl="1"/>
            <a:r>
              <a:rPr lang="da-DK" dirty="0" err="1"/>
              <a:t>Kauai</a:t>
            </a:r>
            <a:r>
              <a:rPr lang="da-DK" dirty="0"/>
              <a:t>-undersøgelsen: ca. 1/3 af de omsorgssvigtede klarer sig godt.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12E44E8-0F2B-D64F-5F11-40C9068B1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23" y="0"/>
            <a:ext cx="2233877" cy="18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1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8D56C0-57F8-4AAC-B795-D3D2C3C6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5394" y="623644"/>
            <a:ext cx="6613451" cy="1719072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noProof="0" dirty="0"/>
              <a:t>Risiko og resiliens</a:t>
            </a:r>
            <a:endParaRPr lang="da-DK" kern="120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2EB94E2-0459-9469-EB45-8C2B6BF5E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7"/>
            <a:ext cx="4440795" cy="3731815"/>
          </a:xfrm>
        </p:spPr>
        <p:txBody>
          <a:bodyPr anchor="t">
            <a:normAutofit/>
          </a:bodyPr>
          <a:lstStyle/>
          <a:p>
            <a:r>
              <a:rPr lang="da-DK" sz="2300" noProof="0" dirty="0"/>
              <a:t>Pilene viser, at der er tale om en dynamisk helhed, hvor delene påvirker hinanden. </a:t>
            </a:r>
          </a:p>
          <a:p>
            <a:r>
              <a:rPr lang="da-DK" sz="2300" noProof="0" dirty="0"/>
              <a:t>Fx kan en aktuel belastning reduceres via beskyttende faktorer, hvilket kan resultere i formindsket sårbarhed betydende, at den enkelte har forøget sin modstandsdygtighed.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DEFD5F9-FB5B-75A8-BAA4-A5943C94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965" y="792865"/>
            <a:ext cx="6401225" cy="49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5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1241</Words>
  <Application>Microsoft Office PowerPoint</Application>
  <PresentationFormat>Widescreen</PresentationFormat>
  <Paragraphs>79</Paragraphs>
  <Slides>16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Resiliens og sårbarhed </vt:lpstr>
      <vt:lpstr>Sidste gang:</vt:lpstr>
      <vt:lpstr>Separationsreaktioner ifølge Bowlby </vt:lpstr>
      <vt:lpstr>Langsigtede konsekvenser af omsorgssvigt/manglende tilknytning</vt:lpstr>
      <vt:lpstr>PowerPoint-præsentation</vt:lpstr>
      <vt:lpstr>PowerPoint-præsentation</vt:lpstr>
      <vt:lpstr>Forskellige grader af omsorgssvigt</vt:lpstr>
      <vt:lpstr>Risiko og resiliens</vt:lpstr>
      <vt:lpstr>Risiko og resiliens</vt:lpstr>
      <vt:lpstr>Risikofaktorer </vt:lpstr>
      <vt:lpstr>PowerPoint-præsentation</vt:lpstr>
      <vt:lpstr>Beskyttelsesfaktorer </vt:lpstr>
      <vt:lpstr>PowerPoint-præsentation</vt:lpstr>
      <vt:lpstr>Kan ramme i alle miljøer</vt:lpstr>
      <vt:lpstr>Caseperson: Michael</vt:lpstr>
      <vt:lpstr>Case…  Styrker og svagheder?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Langsigtede konsekvenser af omsorgssvigt/manglende tilknytning</dc:title>
  <dc:creator>Ida Marie Givskov</dc:creator>
  <cp:lastModifiedBy>Clara Nørgaard Madsen (CSN - UCH)</cp:lastModifiedBy>
  <cp:revision>18</cp:revision>
  <dcterms:created xsi:type="dcterms:W3CDTF">2023-12-28T10:40:02Z</dcterms:created>
  <dcterms:modified xsi:type="dcterms:W3CDTF">2026-03-03T07:03:14Z</dcterms:modified>
</cp:coreProperties>
</file>