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57" r:id="rId3"/>
    <p:sldId id="260" r:id="rId4"/>
    <p:sldId id="258" r:id="rId5"/>
    <p:sldId id="261" r:id="rId6"/>
    <p:sldId id="263" r:id="rId7"/>
    <p:sldId id="264" r:id="rId8"/>
    <p:sldId id="262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A54721-30AA-4E51-8A98-D3B7DDDA240F}" v="1" dt="2026-03-17T07:25:06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a Nørgaard Madsen (CSN - UCH)" userId="e8c00361-be16-4cef-bfe1-816a4757e3fb" providerId="ADAL" clId="{1E81A9A9-058A-452C-B79B-B227D30DE133}"/>
    <pc:docChg chg="custSel modSld">
      <pc:chgData name="Clara Nørgaard Madsen (CSN - UCH)" userId="e8c00361-be16-4cef-bfe1-816a4757e3fb" providerId="ADAL" clId="{1E81A9A9-058A-452C-B79B-B227D30DE133}" dt="2026-03-17T08:01:37.682" v="10" actId="1036"/>
      <pc:docMkLst>
        <pc:docMk/>
      </pc:docMkLst>
      <pc:sldChg chg="modSp mod">
        <pc:chgData name="Clara Nørgaard Madsen (CSN - UCH)" userId="e8c00361-be16-4cef-bfe1-816a4757e3fb" providerId="ADAL" clId="{1E81A9A9-058A-452C-B79B-B227D30DE133}" dt="2026-03-17T07:24:52.041" v="6" actId="1038"/>
        <pc:sldMkLst>
          <pc:docMk/>
          <pc:sldMk cId="4227628354" sldId="261"/>
        </pc:sldMkLst>
        <pc:spChg chg="mod">
          <ac:chgData name="Clara Nørgaard Madsen (CSN - UCH)" userId="e8c00361-be16-4cef-bfe1-816a4757e3fb" providerId="ADAL" clId="{1E81A9A9-058A-452C-B79B-B227D30DE133}" dt="2026-03-17T07:24:52.041" v="6" actId="1038"/>
          <ac:spMkLst>
            <pc:docMk/>
            <pc:sldMk cId="4227628354" sldId="261"/>
            <ac:spMk id="2" creationId="{82C234EE-1985-F49F-B88C-84EDF7C317C7}"/>
          </ac:spMkLst>
        </pc:spChg>
      </pc:sldChg>
      <pc:sldChg chg="modSp mod modAnim">
        <pc:chgData name="Clara Nørgaard Madsen (CSN - UCH)" userId="e8c00361-be16-4cef-bfe1-816a4757e3fb" providerId="ADAL" clId="{1E81A9A9-058A-452C-B79B-B227D30DE133}" dt="2026-03-17T08:01:37.682" v="10" actId="1036"/>
        <pc:sldMkLst>
          <pc:docMk/>
          <pc:sldMk cId="1535652330" sldId="264"/>
        </pc:sldMkLst>
        <pc:spChg chg="mod">
          <ac:chgData name="Clara Nørgaard Madsen (CSN - UCH)" userId="e8c00361-be16-4cef-bfe1-816a4757e3fb" providerId="ADAL" clId="{1E81A9A9-058A-452C-B79B-B227D30DE133}" dt="2026-03-17T08:01:37.682" v="10" actId="1036"/>
          <ac:spMkLst>
            <pc:docMk/>
            <pc:sldMk cId="1535652330" sldId="264"/>
            <ac:spMk id="3" creationId="{24FF9944-5809-356E-0620-C619FB11450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1F4E4-09C9-4CE9-AEA5-C086DB5D76DF}" type="datetimeFigureOut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C8486-F395-4713-9377-BAC102A51AA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108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C8486-F395-4713-9377-BAC102A51AA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9929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386DA2-21B4-EB64-F189-4A7779EDA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B4727A3-2F0C-64B2-7A96-FE277A18F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7DD9D61-9441-42C1-141A-5533D8959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3839-82FE-4E7A-AAC2-E8568C6CECB9}" type="datetimeFigureOut">
              <a:rPr lang="da-DK" smtClean="0"/>
              <a:t>17-03-2026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4739E7-FA30-982C-6B30-D1CDA8E1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3780C4-8C09-7DFA-8048-121A7EF2F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9A87-9528-4B74-A1F4-F9F1DBB77B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203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896E5F-1DD7-1289-5537-C56999121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87BBC50-B66C-393F-94C4-13D2ADB1C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B6BA2E8-C39C-860B-A6A7-762D864FF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3839-82FE-4E7A-AAC2-E8568C6CECB9}" type="datetimeFigureOut">
              <a:rPr lang="da-DK" smtClean="0"/>
              <a:t>17-03-2026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3540390-433A-297F-1331-38319B23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DCD956C-A018-5AE3-934B-1436866A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9A87-9528-4B74-A1F4-F9F1DBB77B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646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5DF102E-CA8E-7409-79AB-B7AB0BB847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F83E266-7C4D-4012-30A7-68D60D01C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DA9FBB-664E-1D6E-1C61-03CB889C5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3839-82FE-4E7A-AAC2-E8568C6CECB9}" type="datetimeFigureOut">
              <a:rPr lang="da-DK" smtClean="0"/>
              <a:t>17-03-2026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D9D56E5-D7DA-8406-DCA2-F4C912745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92041A4-0053-7373-B0BA-50B9C8347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9A87-9528-4B74-A1F4-F9F1DBB77B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489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F90F4F-9028-DF58-2BC6-6089F23C8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14E3E1-140F-FDA0-2B2E-C0AB2775F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92261F7-4173-3BC6-8A01-75D70A5E2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3839-82FE-4E7A-AAC2-E8568C6CECB9}" type="datetimeFigureOut">
              <a:rPr lang="da-DK" smtClean="0"/>
              <a:t>17-03-2026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659B1C7-4BD0-CDDA-5F17-D7ADA31E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E102F8C-42DE-9A0F-C605-A082BEFF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9A87-9528-4B74-A1F4-F9F1DBB77B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056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C72C6-5142-9C63-8641-B588FE729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5E89108-BC60-1BCA-C600-5CA3EC89A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CB40E1F-6EDC-81CA-0F23-544F107FD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3839-82FE-4E7A-AAC2-E8568C6CECB9}" type="datetimeFigureOut">
              <a:rPr lang="da-DK" smtClean="0"/>
              <a:t>17-03-2026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C1234D3-8CD3-1BAC-1E2A-5083EE2B6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E62DE7F-F711-83CD-EBB8-DF1ED5D4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9A87-9528-4B74-A1F4-F9F1DBB77B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167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F62C73-7F6F-698F-AE74-F7FB5E36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74B81E6-088D-E4A6-D4A2-665C262B2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3A74129-2882-8DA1-2E48-B3BF760C3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7993A79-43E6-2A39-0D45-A9B7E87B7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3839-82FE-4E7A-AAC2-E8568C6CECB9}" type="datetimeFigureOut">
              <a:rPr lang="da-DK" smtClean="0"/>
              <a:t>17-03-2026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87C5C03-E1B4-0FAC-6794-75C353153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F689D21-9629-19E9-7656-409EE1BCA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9A87-9528-4B74-A1F4-F9F1DBB77B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124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581A44-69BD-0AEA-F853-B3DAEFD72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5594D6A-1FC8-0E2E-05B0-361250D82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D68ECC7-ABE0-325A-F289-6406FCBF5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0DD29DF-A886-7DD6-A5C1-2AC60DB45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5E6C929-C0A3-3ADB-AD58-B296377A74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8B043D7-E657-458A-91F8-1A21D31A0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3839-82FE-4E7A-AAC2-E8568C6CECB9}" type="datetimeFigureOut">
              <a:rPr lang="da-DK" smtClean="0"/>
              <a:t>17-03-2026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023BF4C-F412-D08C-F1C1-48223D036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8BABD57-E32B-6F5C-B169-8783E2F55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9A87-9528-4B74-A1F4-F9F1DBB77B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725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CDCB09-1AB0-217D-E052-4F736141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162917B-6964-E801-7BE7-74467D406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3839-82FE-4E7A-AAC2-E8568C6CECB9}" type="datetimeFigureOut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EC1C50A-23C7-DC32-1D3C-8F87CB31B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ED25F28-8752-46DE-6C68-EDCBF7D0F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9A87-9528-4B74-A1F4-F9F1DBB77B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755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8139188-8C66-49C7-B43D-F48421BF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3839-82FE-4E7A-AAC2-E8568C6CECB9}" type="datetimeFigureOut">
              <a:rPr lang="da-DK" smtClean="0"/>
              <a:t>17-03-2026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C41F64B-BE0D-75F2-99F1-C2A02F493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0D3A223-9352-0F49-881A-57F6F9DD2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9A87-9528-4B74-A1F4-F9F1DBB77B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959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EFCF3-7565-4B8B-6369-9C940FD92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E00B678-FFAB-6849-5388-5BDE2F992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3F33FCB-B4B9-0AFA-0355-ADCB986FC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2FABB7F-C7F2-7F85-A054-B5F655CB9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3839-82FE-4E7A-AAC2-E8568C6CECB9}" type="datetimeFigureOut">
              <a:rPr lang="da-DK" smtClean="0"/>
              <a:t>17-03-2026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E13F6B4-9940-2121-853F-05DEAAEF2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E68FFC8-DC22-6CF1-9470-C34E4D5EF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9A87-9528-4B74-A1F4-F9F1DBB77B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1936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9099E9-58C9-0A5C-2FF2-8CC6BD30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A9B4298-A031-E563-7791-226BEE2E6A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0115335-FAE6-C566-CAC0-DC073A003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F4737F6-C5F8-3796-3FE4-D3077F783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3839-82FE-4E7A-AAC2-E8568C6CECB9}" type="datetimeFigureOut">
              <a:rPr lang="da-DK" smtClean="0"/>
              <a:t>17-03-2026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8E25585-DE1F-68D7-AE7F-E3463C5CE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51B6EA3-78D4-D962-C8D7-EE154DD40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9A87-9528-4B74-A1F4-F9F1DBB77B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060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B76B898-5DC5-A4FF-1805-6D3172BEA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BA37A0D-D270-C9A1-3413-E8A41879E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B261C60-602B-8EF3-52F3-96FCCBD0A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A3839-82FE-4E7A-AAC2-E8568C6CECB9}" type="datetimeFigureOut">
              <a:rPr lang="da-DK" smtClean="0"/>
              <a:t>17-03-2026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D66175F-43B3-E6B0-9F09-F8AABE9DF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E9EDBAF-E8C6-05DD-CEE1-10C29C57E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49A87-9528-4B74-A1F4-F9F1DBB77B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238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55F9D07-023D-3C57-BD94-325E0D87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b="18478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63DCE36-5771-C60D-F996-0C0E6A48B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653225"/>
          </a:xfrm>
        </p:spPr>
        <p:txBody>
          <a:bodyPr>
            <a:normAutofit/>
          </a:bodyPr>
          <a:lstStyle/>
          <a:p>
            <a:r>
              <a:rPr lang="da-DK" dirty="0"/>
              <a:t>Anthony Giddens</a:t>
            </a: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E24BDB2-003D-19D1-BD3C-EDA8858F4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297499"/>
          </a:xfrm>
        </p:spPr>
        <p:txBody>
          <a:bodyPr>
            <a:normAutofit lnSpcReduction="10000"/>
          </a:bodyPr>
          <a:lstStyle/>
          <a:p>
            <a:r>
              <a:rPr lang="da-DK" dirty="0"/>
              <a:t>Det senmoderne samfund + refleksiv selvidentitet</a:t>
            </a:r>
          </a:p>
          <a:p>
            <a:r>
              <a:rPr lang="da-DK" dirty="0"/>
              <a:t>Narrativ identitet</a:t>
            </a:r>
          </a:p>
          <a:p>
            <a:r>
              <a:rPr lang="da-DK" dirty="0"/>
              <a:t>Opgave: Podcast x Giddens </a:t>
            </a:r>
          </a:p>
          <a:p>
            <a:endParaRPr lang="da-DK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12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38255A-D818-234B-3032-0C88BE3F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r>
              <a:rPr lang="da-DK" sz="4000" dirty="0">
                <a:solidFill>
                  <a:srgbClr val="FFFFFF"/>
                </a:solidFill>
              </a:rPr>
              <a:t>Det senmoderne samfund ifølge Giddens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8A236E-FA81-9969-FEB9-8ACAE5113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840967" cy="57709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2400" dirty="0"/>
              <a:t>Tre væsentlige ting kendetegner det senmoderne samfund:</a:t>
            </a:r>
          </a:p>
          <a:p>
            <a:pPr marL="971550" lvl="1" indent="-514350">
              <a:buFont typeface="+mj-lt"/>
              <a:buAutoNum type="arabicPeriod"/>
            </a:pPr>
            <a:r>
              <a:rPr lang="da-DK" sz="2200" dirty="0"/>
              <a:t>Adskillelse af tid og rum: De geografiske afstande er nedbrudt, hvilket muliggør kontakt på trods af store afstande</a:t>
            </a:r>
          </a:p>
          <a:p>
            <a:pPr marL="971550" lvl="1" indent="-514350">
              <a:buFont typeface="+mj-lt"/>
              <a:buAutoNum type="arabicPeriod"/>
            </a:pPr>
            <a:r>
              <a:rPr lang="da-DK" sz="2200" dirty="0" err="1"/>
              <a:t>Udlejring</a:t>
            </a:r>
            <a:r>
              <a:rPr lang="da-DK" sz="2200" dirty="0"/>
              <a:t> af sociale relationer til abstrakte: Hverdagslivet løsriver sig og bliver abstrakte systemer bestående af hhv. penge- og ekspertsystemer. </a:t>
            </a:r>
          </a:p>
          <a:p>
            <a:pPr lvl="2"/>
            <a:r>
              <a:rPr lang="da-DK" sz="1800" dirty="0"/>
              <a:t>VISA/Dankort, vuggestuer, børnehaver, plejehjem.</a:t>
            </a:r>
          </a:p>
          <a:p>
            <a:pPr marL="971550" lvl="1" indent="-514350">
              <a:buFont typeface="+mj-lt"/>
              <a:buAutoNum type="arabicPeriod"/>
            </a:pPr>
            <a:r>
              <a:rPr lang="da-DK" sz="2200" dirty="0"/>
              <a:t>Øget refleksivitet: Alt er til diskussion. Mennesket skal hele tiden tage stilling til og reflektere over ny viden/information/rådgivning.</a:t>
            </a:r>
          </a:p>
        </p:txBody>
      </p:sp>
    </p:spTree>
    <p:extLst>
      <p:ext uri="{BB962C8B-B14F-4D97-AF65-F5344CB8AC3E}">
        <p14:creationId xmlns:p14="http://schemas.microsoft.com/office/powerpoint/2010/main" val="416876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DF91F20-B96F-4F77-AC3E-2CDD3BAA1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8111296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858281" y="-401562"/>
            <a:ext cx="6858004" cy="7661129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-1"/>
            <a:ext cx="8118331" cy="6858000"/>
          </a:xfrm>
          <a:prstGeom prst="rect">
            <a:avLst/>
          </a:prstGeom>
          <a:gradFill>
            <a:gsLst>
              <a:gs pos="14000">
                <a:schemeClr val="accent1">
                  <a:alpha val="0"/>
                </a:schemeClr>
              </a:gs>
              <a:gs pos="100000">
                <a:srgbClr val="000000">
                  <a:alpha val="82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Oval 1038">
            <a:extLst>
              <a:ext uri="{FF2B5EF4-FFF2-40B4-BE49-F238E27FC236}">
                <a16:creationId xmlns:a16="http://schemas.microsoft.com/office/drawing/2014/main" id="{87B6A113-58CD-406C-BCE4-6E1F1F2B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449520">
            <a:off x="2569700" y="983306"/>
            <a:ext cx="5005754" cy="5005754"/>
          </a:xfrm>
          <a:prstGeom prst="ellipse">
            <a:avLst/>
          </a:prstGeom>
          <a:gradFill>
            <a:gsLst>
              <a:gs pos="17000">
                <a:schemeClr val="accent1">
                  <a:lumMod val="75000"/>
                  <a:alpha val="0"/>
                </a:schemeClr>
              </a:gs>
              <a:gs pos="82000">
                <a:srgbClr val="000000">
                  <a:alpha val="24000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BC8D7E-C0D0-3336-1716-1401848B8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948" y="857251"/>
            <a:ext cx="6219582" cy="3160113"/>
          </a:xfrm>
        </p:spPr>
        <p:txBody>
          <a:bodyPr anchor="b">
            <a:normAutofit/>
          </a:bodyPr>
          <a:lstStyle/>
          <a:p>
            <a:pPr algn="l"/>
            <a:r>
              <a:rPr lang="da-DK" sz="4400" dirty="0">
                <a:solidFill>
                  <a:srgbClr val="FFFFFF"/>
                </a:solidFill>
              </a:rPr>
              <a:t>Giddens identitetsopfattelse bygger bl.a. på Eriksons – hvad er det nu Eriksons første udviklingsfase er?</a:t>
            </a: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4354178"/>
            <a:ext cx="8118330" cy="250381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33000"/>
                </a:schemeClr>
              </a:gs>
              <a:gs pos="83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Undertitel 5">
            <a:extLst>
              <a:ext uri="{FF2B5EF4-FFF2-40B4-BE49-F238E27FC236}">
                <a16:creationId xmlns:a16="http://schemas.microsoft.com/office/drawing/2014/main" id="{B7085446-3CDF-2301-5DFE-9CE09C989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5661" y="4800600"/>
            <a:ext cx="5971074" cy="1200149"/>
          </a:xfrm>
        </p:spPr>
        <p:txBody>
          <a:bodyPr anchor="t">
            <a:normAutofit/>
          </a:bodyPr>
          <a:lstStyle/>
          <a:p>
            <a:pPr algn="l"/>
            <a:r>
              <a:rPr lang="da-DK" dirty="0">
                <a:solidFill>
                  <a:srgbClr val="FFFFFF"/>
                </a:solidFill>
              </a:rPr>
              <a:t>Grundlæggende tillid vs. mistillid (0-1½ år): Barnet udvikler tryghed til verden, og at omsorgspersonerne er til at stole på.</a:t>
            </a:r>
          </a:p>
        </p:txBody>
      </p:sp>
      <p:pic>
        <p:nvPicPr>
          <p:cNvPr id="1026" name="Picture 2" descr="The Psychosocial Theory of Erik Erikson: -">
            <a:extLst>
              <a:ext uri="{FF2B5EF4-FFF2-40B4-BE49-F238E27FC236}">
                <a16:creationId xmlns:a16="http://schemas.microsoft.com/office/drawing/2014/main" id="{D1DC1123-C5ED-C0A7-CBB7-407D3204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0981" y="1061331"/>
            <a:ext cx="3173819" cy="473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88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CBC58F-E113-1CDB-1D8C-C3A84B0CE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da-DK" sz="4000" dirty="0"/>
              <a:t>Identitetsdannelse ifølge Giddens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BE65A2-B075-7DFA-1FE6-BD7D1C8F8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473844" cy="3535083"/>
          </a:xfrm>
        </p:spPr>
        <p:txBody>
          <a:bodyPr anchor="t">
            <a:normAutofit/>
          </a:bodyPr>
          <a:lstStyle/>
          <a:p>
            <a:r>
              <a:rPr lang="da-DK" sz="2400" dirty="0"/>
              <a:t>Identitetsdannelse er en </a:t>
            </a:r>
            <a:r>
              <a:rPr lang="da-DK" sz="2400" b="1" i="1" dirty="0"/>
              <a:t>refleksiv proces</a:t>
            </a:r>
            <a:r>
              <a:rPr lang="da-DK" sz="2400" dirty="0"/>
              <a:t>: Vi tænker os frem til den og herefter kan den </a:t>
            </a:r>
            <a:r>
              <a:rPr lang="da-DK" sz="2400" dirty="0" err="1"/>
              <a:t>be</a:t>
            </a:r>
            <a:r>
              <a:rPr lang="da-DK" sz="2400" dirty="0"/>
              <a:t>- eller afkræftes.</a:t>
            </a:r>
          </a:p>
          <a:p>
            <a:r>
              <a:rPr lang="da-DK" sz="2400" dirty="0"/>
              <a:t>Det er dog ikke kun vores identitet, som er en refleksiv proces. Som vi var inde på før, så tvinger samfundets øgede refleksivitet os til at reflektere over viden generelt. </a:t>
            </a:r>
          </a:p>
          <a:p>
            <a:endParaRPr lang="da-DK" sz="2400" dirty="0"/>
          </a:p>
          <a:p>
            <a:endParaRPr lang="da-DK" sz="2400" dirty="0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Sociology, Politics and Power: An Interview with Anthony Giddens">
            <a:extLst>
              <a:ext uri="{FF2B5EF4-FFF2-40B4-BE49-F238E27FC236}">
                <a16:creationId xmlns:a16="http://schemas.microsoft.com/office/drawing/2014/main" id="{84AE5AAD-DFC3-1A77-7603-AA7CAF4AD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967" y="1990474"/>
            <a:ext cx="4170530" cy="290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1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C234EE-1985-F49F-B88C-84EDF7C31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5" y="586855"/>
            <a:ext cx="4037826" cy="3247726"/>
          </a:xfrm>
        </p:spPr>
        <p:txBody>
          <a:bodyPr anchor="b">
            <a:normAutofit/>
          </a:bodyPr>
          <a:lstStyle/>
          <a:p>
            <a:r>
              <a:rPr lang="da-DK" sz="4000" dirty="0">
                <a:solidFill>
                  <a:srgbClr val="FFFFFF"/>
                </a:solidFill>
              </a:rPr>
              <a:t>Identitetsdannelse ifølge Giddens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CE500F6-476A-3086-AF29-B49D82004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2400" dirty="0"/>
              <a:t>Giddens mener, at vores identitet er </a:t>
            </a:r>
            <a:r>
              <a:rPr lang="da-DK" sz="2400" i="1" dirty="0"/>
              <a:t>plastisk</a:t>
            </a:r>
            <a:r>
              <a:rPr lang="da-DK" sz="2400" dirty="0"/>
              <a:t>, hvilket vil sige, at den er formbar, flydende og foranderlig, og at dette gælder hele livet.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i="1" dirty="0"/>
              <a:t>Formbarheden</a:t>
            </a:r>
            <a:r>
              <a:rPr lang="da-DK" sz="2400" dirty="0"/>
              <a:t> hænger sammen med tre ting:</a:t>
            </a:r>
          </a:p>
          <a:p>
            <a:pPr marL="971550" lvl="1" indent="-514350">
              <a:buFont typeface="+mj-lt"/>
              <a:buAutoNum type="arabicPeriod"/>
            </a:pPr>
            <a:r>
              <a:rPr lang="da-DK" dirty="0"/>
              <a:t>De sociale arenaer og grupper, vi færdes i (sociale situationer, der giver individet mulighed for præsentation, genkendelse, korrektion og bekræftelse).</a:t>
            </a:r>
          </a:p>
          <a:p>
            <a:pPr marL="971550" lvl="1" indent="-514350">
              <a:buFont typeface="+mj-lt"/>
              <a:buAutoNum type="arabicPeriod"/>
            </a:pPr>
            <a:r>
              <a:rPr lang="da-DK" dirty="0"/>
              <a:t>Den narrative identitet, vi konstruerer.</a:t>
            </a:r>
          </a:p>
          <a:p>
            <a:pPr marL="971550" lvl="1" indent="-514350">
              <a:buFont typeface="+mj-lt"/>
              <a:buAutoNum type="arabicPeriod"/>
            </a:pPr>
            <a:r>
              <a:rPr lang="da-DK" dirty="0"/>
              <a:t>Vores livsstil.</a:t>
            </a:r>
          </a:p>
          <a:p>
            <a:pPr marL="971550" lvl="1" indent="-514350">
              <a:buFont typeface="+mj-lt"/>
              <a:buAutoNum type="arabicPeriod"/>
            </a:pPr>
            <a:endParaRPr lang="da-DK" dirty="0"/>
          </a:p>
          <a:p>
            <a:pPr marL="457200" lvl="1" indent="0">
              <a:buNone/>
            </a:pPr>
            <a:r>
              <a:rPr lang="da-DK" dirty="0"/>
              <a:t>= vores identitet er flydende.</a:t>
            </a:r>
          </a:p>
        </p:txBody>
      </p:sp>
    </p:spTree>
    <p:extLst>
      <p:ext uri="{BB962C8B-B14F-4D97-AF65-F5344CB8AC3E}">
        <p14:creationId xmlns:p14="http://schemas.microsoft.com/office/powerpoint/2010/main" val="4227628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FD5486-D360-A6A3-D838-FA35DD33E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49" y="586855"/>
            <a:ext cx="3733824" cy="2842145"/>
          </a:xfrm>
        </p:spPr>
        <p:txBody>
          <a:bodyPr anchor="b">
            <a:normAutofit/>
          </a:bodyPr>
          <a:lstStyle/>
          <a:p>
            <a:r>
              <a:rPr lang="da-DK" sz="4000" dirty="0">
                <a:solidFill>
                  <a:srgbClr val="FFFFFF"/>
                </a:solidFill>
              </a:rPr>
              <a:t>Narrativ identitet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858DC6-6D29-942D-13AC-0597267FF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978618" cy="5967630"/>
          </a:xfrm>
        </p:spPr>
        <p:txBody>
          <a:bodyPr anchor="ctr">
            <a:normAutofit/>
          </a:bodyPr>
          <a:lstStyle/>
          <a:p>
            <a:r>
              <a:rPr lang="da-DK" sz="2400" b="1" dirty="0"/>
              <a:t>Narrativer</a:t>
            </a:r>
            <a:r>
              <a:rPr lang="da-DK" sz="2400" dirty="0"/>
              <a:t> = Fortællinger.</a:t>
            </a:r>
          </a:p>
          <a:p>
            <a:pPr lvl="1"/>
            <a:r>
              <a:rPr lang="da-DK" sz="2200" dirty="0"/>
              <a:t>Vores narrativer kan forstås som en indvendig historie om vores selv, en psykosocial konstruktion med os selv som hovedperson.</a:t>
            </a:r>
          </a:p>
          <a:p>
            <a:r>
              <a:rPr lang="da-DK" sz="2400" b="1" dirty="0"/>
              <a:t>Narrativ identitet</a:t>
            </a:r>
            <a:r>
              <a:rPr lang="da-DK" sz="2400" dirty="0"/>
              <a:t>: Vores identitet er sammensat af de historier, vi </a:t>
            </a:r>
            <a:r>
              <a:rPr lang="da-DK" sz="2400" i="1" dirty="0"/>
              <a:t>fortæller</a:t>
            </a:r>
            <a:r>
              <a:rPr lang="da-DK" sz="2400" dirty="0"/>
              <a:t> om os selv, vores liv, vores forhold til andre mennesker og vores forhold til os selv. Vores livsfortællinger. </a:t>
            </a:r>
          </a:p>
          <a:p>
            <a:pPr lvl="1"/>
            <a:r>
              <a:rPr lang="da-DK" sz="2000" dirty="0"/>
              <a:t>Kort sagt går det ud på, at </a:t>
            </a:r>
            <a:r>
              <a:rPr lang="da-DK" sz="2000" i="1" dirty="0"/>
              <a:t>jeg er den, jeg fortæller, jeg er.</a:t>
            </a:r>
            <a:r>
              <a:rPr lang="da-DK" sz="2000" dirty="0"/>
              <a:t> </a:t>
            </a:r>
          </a:p>
          <a:p>
            <a:pPr lvl="1"/>
            <a:r>
              <a:rPr lang="da-DK" sz="2000" dirty="0"/>
              <a:t>Her ses sammenhængen mellem Giddens’ begreber om refleksivitet og narrativ identitet, da vores identitet kan siges at være noget, vi tænker (reflekterer) os frem til.</a:t>
            </a:r>
          </a:p>
          <a:p>
            <a:pPr lvl="1"/>
            <a:endParaRPr lang="da-DK" sz="2000" dirty="0"/>
          </a:p>
          <a:p>
            <a:r>
              <a:rPr lang="da-DK" sz="2400" dirty="0"/>
              <a:t>Definition af </a:t>
            </a:r>
            <a:r>
              <a:rPr lang="da-DK" sz="2400" b="1" dirty="0"/>
              <a:t>narrativ identitet</a:t>
            </a:r>
            <a:r>
              <a:rPr lang="da-DK" sz="2400" dirty="0"/>
              <a:t>: ”Forestillingen om, at mennesker skaber deres identitet gennem de historier, de fortæller om sig selv og deres liv.”</a:t>
            </a:r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56697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3A187A-722C-47A0-1DBA-82DCA281A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70" y="359141"/>
            <a:ext cx="10577068" cy="856710"/>
          </a:xfrm>
        </p:spPr>
        <p:txBody>
          <a:bodyPr anchor="b">
            <a:normAutofit/>
          </a:bodyPr>
          <a:lstStyle/>
          <a:p>
            <a:r>
              <a:rPr lang="da-DK" sz="4000" dirty="0"/>
              <a:t>Narrativ identitet i det senmoderne samfund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4FF9944-5809-356E-0620-C619FB114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968" y="1496988"/>
            <a:ext cx="6011331" cy="5159450"/>
          </a:xfrm>
        </p:spPr>
        <p:txBody>
          <a:bodyPr anchor="t">
            <a:normAutofit/>
          </a:bodyPr>
          <a:lstStyle/>
          <a:p>
            <a:r>
              <a:rPr lang="da-DK" sz="2400" dirty="0"/>
              <a:t>Ifølge Giddens skal folk i det senmoderne samfund selv skabe sin narrative identitet.</a:t>
            </a:r>
          </a:p>
          <a:p>
            <a:pPr lvl="1"/>
            <a:r>
              <a:rPr lang="da-DK" sz="2000" dirty="0"/>
              <a:t>Det gør vi ved at skabe en række biografiske fortællinger om os selv, som vi hele tiden opretholder eller reviderer. </a:t>
            </a:r>
          </a:p>
          <a:p>
            <a:pPr lvl="1"/>
            <a:r>
              <a:rPr lang="da-DK" sz="2000" dirty="0"/>
              <a:t>Disse fortællinger og den livsstil, vi har, bliver en del af vores </a:t>
            </a:r>
            <a:r>
              <a:rPr lang="da-DK" sz="2000" b="1" dirty="0"/>
              <a:t>narrative identitet</a:t>
            </a:r>
            <a:r>
              <a:rPr lang="da-DK" sz="2000" dirty="0"/>
              <a:t>. Det skaber vores selvbiografi. </a:t>
            </a:r>
          </a:p>
          <a:p>
            <a:pPr lvl="1"/>
            <a:r>
              <a:rPr lang="da-DK" sz="2000" dirty="0"/>
              <a:t>En persons selvidentitet afspejles derfor i hans eller hendes evne til at holde en bestemt fortælling i gang.</a:t>
            </a:r>
          </a:p>
          <a:p>
            <a:endParaRPr lang="da-DK" sz="2000" dirty="0"/>
          </a:p>
          <a:p>
            <a:r>
              <a:rPr lang="da-DK" sz="2400" dirty="0"/>
              <a:t>Vores </a:t>
            </a:r>
            <a:r>
              <a:rPr lang="da-DK" sz="2400" b="1" dirty="0"/>
              <a:t>narrative identitet </a:t>
            </a:r>
            <a:r>
              <a:rPr lang="da-DK" sz="2400" dirty="0"/>
              <a:t>repræsenterer altså vores selvbiografiske hukommelse – vores personlige tidslinje.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4213D9B-4E45-EFF3-4041-2668087A9E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79" r="2474"/>
          <a:stretch>
            <a:fillRect/>
          </a:stretch>
        </p:blipFill>
        <p:spPr>
          <a:xfrm>
            <a:off x="6659638" y="1944843"/>
            <a:ext cx="5401730" cy="327515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5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B54000-4971-FF24-24C2-CC29642A6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2022"/>
            <a:ext cx="9907675" cy="1065522"/>
          </a:xfrm>
        </p:spPr>
        <p:txBody>
          <a:bodyPr anchor="b">
            <a:normAutofit/>
          </a:bodyPr>
          <a:lstStyle/>
          <a:p>
            <a:r>
              <a:rPr lang="da-DK" sz="4000" dirty="0"/>
              <a:t>Øvelse: Podcast – Besøg af Giddens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6A8AA42-4388-B5D8-D723-FA3B6BB9A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848898"/>
            <a:ext cx="5928527" cy="4310742"/>
          </a:xfrm>
        </p:spPr>
        <p:txBody>
          <a:bodyPr anchor="t">
            <a:normAutofit fontScale="92500"/>
          </a:bodyPr>
          <a:lstStyle/>
          <a:p>
            <a:r>
              <a:rPr lang="da-DK" sz="2400" dirty="0"/>
              <a:t>Udarbejd en podcast, hvor I har ”besøg” af Giddens, som hjælper med at forstå tidens tendenser, og at man som ung konstruerer sin identitet. </a:t>
            </a:r>
          </a:p>
          <a:p>
            <a:r>
              <a:rPr lang="da-DK" sz="2400" dirty="0"/>
              <a:t>En er Giddens, en er hans assistent og de andre er interviewere i form af gymnasieelever, der forsøger at forstå, hvordan tendenserne i det senmoderne samfund påvirker deres identitetskonstruktion. </a:t>
            </a:r>
          </a:p>
          <a:p>
            <a:r>
              <a:rPr lang="da-DK" sz="2400" i="1" dirty="0"/>
              <a:t>Brug de spørgsmål, som er på timen, som inspiration og lav et podcast på ca. 3 minutter. I skal uploade jeres indtalte sekvens på elevfeedback i slutningen af timen </a:t>
            </a:r>
            <a:r>
              <a:rPr lang="da-DK" sz="2400" dirty="0">
                <a:sym typeface="Wingdings" panose="05000000000000000000" pitchFamily="2" charset="2"/>
              </a:rPr>
              <a:t></a:t>
            </a:r>
            <a:r>
              <a:rPr lang="da-DK" sz="2400" dirty="0"/>
              <a:t> </a:t>
            </a:r>
          </a:p>
          <a:p>
            <a:endParaRPr lang="da-DK" sz="2400" dirty="0"/>
          </a:p>
        </p:txBody>
      </p:sp>
      <p:pic>
        <p:nvPicPr>
          <p:cNvPr id="2052" name="Picture 4" descr="Kom i gang med Vlog og Podcast - TekX">
            <a:extLst>
              <a:ext uri="{FF2B5EF4-FFF2-40B4-BE49-F238E27FC236}">
                <a16:creationId xmlns:a16="http://schemas.microsoft.com/office/drawing/2014/main" id="{D4E10E18-3C74-40E0-3A36-2F3DCEC6D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6609" y="2069567"/>
            <a:ext cx="5038276" cy="283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09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626</Words>
  <Application>Microsoft Office PowerPoint</Application>
  <PresentationFormat>Widescreen</PresentationFormat>
  <Paragraphs>44</Paragraphs>
  <Slides>8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Office-tema</vt:lpstr>
      <vt:lpstr>Anthony Giddens</vt:lpstr>
      <vt:lpstr>Det senmoderne samfund ifølge Giddens</vt:lpstr>
      <vt:lpstr>Giddens identitetsopfattelse bygger bl.a. på Eriksons – hvad er det nu Eriksons første udviklingsfase er?</vt:lpstr>
      <vt:lpstr>Identitetsdannelse ifølge Giddens</vt:lpstr>
      <vt:lpstr>Identitetsdannelse ifølge Giddens</vt:lpstr>
      <vt:lpstr>Narrativ identitet</vt:lpstr>
      <vt:lpstr>Narrativ identitet i det senmoderne samfund</vt:lpstr>
      <vt:lpstr>Øvelse: Podcast – Besøg af Giddens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Anthony Giddens</dc:title>
  <dc:creator>Ida Marie Givskov</dc:creator>
  <cp:lastModifiedBy>Clara Nørgaard Madsen (CSN - UCH)</cp:lastModifiedBy>
  <cp:revision>2</cp:revision>
  <dcterms:created xsi:type="dcterms:W3CDTF">2023-12-28T15:28:41Z</dcterms:created>
  <dcterms:modified xsi:type="dcterms:W3CDTF">2026-03-17T08:01:41Z</dcterms:modified>
</cp:coreProperties>
</file>