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8" r:id="rId13"/>
    <p:sldId id="272" r:id="rId14"/>
    <p:sldId id="275" r:id="rId15"/>
    <p:sldId id="270" r:id="rId16"/>
    <p:sldId id="273" r:id="rId17"/>
    <p:sldId id="274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billedtekst">
  <p:cSld name="Titel og billedteks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 med billedtekst">
  <p:cSld name="Citat med billedteks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nekort">
  <p:cSld name="Navnekor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rt med citat og navn">
  <p:cSld name="Kort med citat og nav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ndt eller falsk">
  <p:cSld name="Sandt eller fals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lodret teks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et titel og teks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indholdsobjek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snitsoverskrift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dholdsobjekter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n titel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med billedtekst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lede med billedtekst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AtfA9G9hEI&amp;ab_channel=MortenFremmi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nyheder.tv2.dk/samfund/2025-11-26-tag-den-nye-indfoedsretsproeve-he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8" descr="Billedresultat for medborgerskab"/>
          <p:cNvPicPr preferRelativeResize="0"/>
          <p:nvPr/>
        </p:nvPicPr>
        <p:blipFill rotWithShape="1">
          <a:blip r:embed="rId3">
            <a:alphaModFix/>
          </a:blip>
          <a:srcRect r="13476" b="1"/>
          <a:stretch/>
        </p:blipFill>
        <p:spPr>
          <a:xfrm>
            <a:off x="6355442" y="10"/>
            <a:ext cx="5836558" cy="5130404"/>
          </a:xfrm>
          <a:custGeom>
            <a:avLst/>
            <a:gdLst/>
            <a:ahLst/>
            <a:cxnLst/>
            <a:rect l="l" t="t" r="r" b="b"/>
            <a:pathLst>
              <a:path w="5836558" h="5130414" extrusionOk="0">
                <a:moveTo>
                  <a:pt x="2376055" y="0"/>
                </a:moveTo>
                <a:lnTo>
                  <a:pt x="5836558" y="0"/>
                </a:lnTo>
                <a:lnTo>
                  <a:pt x="5836558" y="5130414"/>
                </a:lnTo>
                <a:lnTo>
                  <a:pt x="0" y="513041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44" name="Google Shape;144;p18"/>
          <p:cNvSpPr txBox="1">
            <a:spLocks noGrp="1"/>
          </p:cNvSpPr>
          <p:nvPr>
            <p:ph type="ctrTitle"/>
          </p:nvPr>
        </p:nvSpPr>
        <p:spPr>
          <a:xfrm>
            <a:off x="841248" y="797442"/>
            <a:ext cx="6270964" cy="239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da-DK" sz="5400"/>
              <a:t>Medborgerskab</a:t>
            </a:r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1"/>
          </p:nvPr>
        </p:nvSpPr>
        <p:spPr>
          <a:xfrm>
            <a:off x="841248" y="3194857"/>
            <a:ext cx="5808448" cy="911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da-DK"/>
              <a:t>Modborger</a:t>
            </a:r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da-DK"/>
              <a:t>Hvad vil det så sige?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da-DK"/>
              <a:t>Modstander af de grundlæggende normer og værdier, som samfundet er bygget på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da-DK"/>
              <a:t>Modarbejder demokratiet og opfordrer til vold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da-DK"/>
              <a:t>Ikke plads til personens identitet i samfundet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0A0B5A-3CB6-CA9F-F354-3EC79008D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Medborger eller </a:t>
            </a:r>
            <a:r>
              <a:rPr lang="da-DK" dirty="0" err="1"/>
              <a:t>modborger</a:t>
            </a:r>
            <a:r>
              <a:rPr lang="da-DK" dirty="0"/>
              <a:t>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740E98E-3743-BAD4-976E-1C3A6C1023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 descr="Hvad er en sofavælger? Prøv quiz | Ligetil | DR">
            <a:extLst>
              <a:ext uri="{FF2B5EF4-FFF2-40B4-BE49-F238E27FC236}">
                <a16:creationId xmlns:a16="http://schemas.microsoft.com/office/drawing/2014/main" id="{00A85795-A6F0-96CF-778B-C257D726C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49" y="2160589"/>
            <a:ext cx="684847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754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da-DK"/>
              <a:t>Medborger eller modborger?</a:t>
            </a:r>
            <a:endParaRPr/>
          </a:p>
        </p:txBody>
      </p:sp>
      <p:pic>
        <p:nvPicPr>
          <p:cNvPr id="222" name="Google Shape;222;p30" descr="Billedresultat for burkaklædt kvind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31449" y="1476375"/>
            <a:ext cx="7607726" cy="5062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2594CC-4856-7368-B58F-EB887EF1C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Medborgere eller </a:t>
            </a:r>
            <a:r>
              <a:rPr lang="da-DK" dirty="0" err="1"/>
              <a:t>modborgere</a:t>
            </a:r>
            <a:r>
              <a:rPr lang="da-DK" dirty="0"/>
              <a:t>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EE41DAD-DF03-1658-9B55-BE54B77C35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 descr="Coronademonstration opløst: Politi opfordrer til at holde sig væk | Skive  Folkeblad">
            <a:extLst>
              <a:ext uri="{FF2B5EF4-FFF2-40B4-BE49-F238E27FC236}">
                <a16:creationId xmlns:a16="http://schemas.microsoft.com/office/drawing/2014/main" id="{BC322E1D-251F-4630-EB7E-32CE255A4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4" y="1461996"/>
            <a:ext cx="885825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554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00A131-0301-A191-7AA5-280313199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Medborger eller </a:t>
            </a:r>
            <a:r>
              <a:rPr lang="da-DK" dirty="0" err="1"/>
              <a:t>modborger</a:t>
            </a:r>
            <a:r>
              <a:rPr lang="da-DK" dirty="0"/>
              <a:t>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E030452-827F-30B1-4604-EC8FF8BEC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 descr="Man Throwing Garbage On Street Stock Vector (Royalty Free) 172024043 |  Shutterstock">
            <a:extLst>
              <a:ext uri="{FF2B5EF4-FFF2-40B4-BE49-F238E27FC236}">
                <a16:creationId xmlns:a16="http://schemas.microsoft.com/office/drawing/2014/main" id="{809075B4-37A5-DF60-250C-3CBCF155F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289" y="1420557"/>
            <a:ext cx="4620199" cy="589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988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endParaRPr/>
          </a:p>
        </p:txBody>
      </p:sp>
      <p:pic>
        <p:nvPicPr>
          <p:cNvPr id="234" name="Google Shape;234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87633" y="609600"/>
            <a:ext cx="6846742" cy="579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0C2124-2952-1249-8F1F-9C06DA68F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Ret til arbejde eller pligt til arbejde?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F5767D1-B8D3-2D46-61F6-5925F09844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https://www.youtube.com/watch?v=fAtfA9G9hEI&amp;ab_channel=MortenFremming</a:t>
            </a:r>
            <a:endParaRPr lang="da-DK" dirty="0"/>
          </a:p>
          <a:p>
            <a:r>
              <a:rPr lang="da-DK" dirty="0"/>
              <a:t>Medborger eller </a:t>
            </a:r>
            <a:r>
              <a:rPr lang="da-DK" dirty="0" err="1"/>
              <a:t>modborger</a:t>
            </a:r>
            <a:r>
              <a:rPr lang="da-DK" dirty="0"/>
              <a:t>???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9303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CDAEBB-C291-16C2-C3C5-7660E6D63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Kan du blive dansk statsborger??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82543B0-8918-0DFA-6058-C3CF0BC8CC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Indfødtsretsprøven</a:t>
            </a:r>
            <a:r>
              <a:rPr lang="da-DK" dirty="0"/>
              <a:t> 2025</a:t>
            </a:r>
          </a:p>
          <a:p>
            <a:r>
              <a:rPr lang="da-DK" dirty="0"/>
              <a:t>Tag testen fra 2025 og se, om du kan bestå den.</a:t>
            </a:r>
          </a:p>
          <a:p>
            <a:pPr lvl="1"/>
            <a:r>
              <a:rPr lang="da-DK" dirty="0"/>
              <a:t>Er du rigtig dansker????</a:t>
            </a:r>
          </a:p>
          <a:p>
            <a:r>
              <a:rPr lang="da-DK" dirty="0"/>
              <a:t>45 spørgsmål – du skal have 36 rigtig for at bestå.</a:t>
            </a:r>
          </a:p>
          <a:p>
            <a:r>
              <a:rPr lang="da-DK" dirty="0"/>
              <a:t>Beståelsesprocenten var på 53 % i 2022.</a:t>
            </a:r>
          </a:p>
          <a:p>
            <a:endParaRPr lang="da-DK" dirty="0"/>
          </a:p>
          <a:p>
            <a:r>
              <a:rPr lang="da-DK" dirty="0">
                <a:hlinkClick r:id="rId2"/>
              </a:rPr>
              <a:t>https://nyheder.tv2.dk/samfund/2025-11-26-tag-den-nye-indfoedsretsproeve-her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2054" name="Picture 6" descr="Meme Drop - Meme">
            <a:extLst>
              <a:ext uri="{FF2B5EF4-FFF2-40B4-BE49-F238E27FC236}">
                <a16:creationId xmlns:a16="http://schemas.microsoft.com/office/drawing/2014/main" id="{510FFA6D-CC75-2FB3-7360-E2E4B58A6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201" y="1349406"/>
            <a:ext cx="4656358" cy="292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33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da-DK"/>
              <a:t>Hvad kendetegner en medborger?</a:t>
            </a:r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da-DK" dirty="0"/>
              <a:t>En, der kender sine rettigheder og pligter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da-DK" dirty="0"/>
              <a:t>En, som har mulighed for at deltage i fællesskaber – og gør det!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da-DK" dirty="0"/>
              <a:t>En, som deltager aktivt i samfundslivet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da-DK" dirty="0"/>
              <a:t>En, som identificerer sig med samfundet og har tillid til det og dets institutioner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endParaRPr lang="da-DK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endParaRPr lang="da-DK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endParaRPr lang="da-DK" dirty="0"/>
          </a:p>
          <a:p>
            <a:pPr marL="800100" lvl="1" indent="-342900"/>
            <a:r>
              <a:rPr lang="da-DK" dirty="0"/>
              <a:t>Er du en medborger??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da-DK"/>
              <a:t>Tre dimensioner at vurdere medborgerskab ud fra</a:t>
            </a:r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da-DK" dirty="0"/>
              <a:t>Rettigheder og pligter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da-DK" dirty="0"/>
              <a:t>Deltagelse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da-DK"/>
              <a:t>Identitet og tilhørsforhold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da-DK"/>
              <a:t>Rettigheder og pligter</a:t>
            </a:r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body" idx="1"/>
          </p:nvPr>
        </p:nvSpPr>
        <p:spPr>
          <a:xfrm>
            <a:off x="838200" y="180657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da-DK"/>
              <a:t>Hvad er forskellen?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da-DK"/>
              <a:t>Hvilke rettigheder har vi?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164" name="Google Shape;16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1703" y="2965942"/>
            <a:ext cx="9634538" cy="330785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1"/>
          <p:cNvSpPr txBox="1"/>
          <p:nvPr/>
        </p:nvSpPr>
        <p:spPr>
          <a:xfrm>
            <a:off x="4962617" y="2707689"/>
            <a:ext cx="55041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Kilde: T.H. Marshall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da-DK"/>
              <a:t>Rettigheder og pligter</a:t>
            </a:r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body" idx="1"/>
          </p:nvPr>
        </p:nvSpPr>
        <p:spPr>
          <a:xfrm>
            <a:off x="648931" y="2438400"/>
            <a:ext cx="3505494" cy="378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da-DK" sz="2000" dirty="0"/>
              <a:t>Hvilke pligter har vi så?</a:t>
            </a:r>
            <a:endParaRPr dirty="0"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 dirty="0"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 dirty="0"/>
          </a:p>
        </p:txBody>
      </p:sp>
      <p:pic>
        <p:nvPicPr>
          <p:cNvPr id="172" name="Google Shape;172;p22" descr="Et billede, der indeholder tekst&#10;&#10;Automatisk genereret beskrivel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5862" y="904569"/>
            <a:ext cx="6019331" cy="5045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da-DK"/>
              <a:t>Anden dimension: Deltagelse</a:t>
            </a:r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da-DK" dirty="0"/>
              <a:t>Hvad vil det sige?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da-DK" dirty="0"/>
              <a:t>Deltagelse i politiske og upolitiske sammenhænge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da-DK" dirty="0"/>
              <a:t>Valg, interesseorganisationer, foreninger, elevråd, offentlig debat, gruppearbejde etc.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da-DK" dirty="0"/>
              <a:t>Skal give følelsen af, at man kan påvirke fællesskabet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da-DK" dirty="0"/>
              <a:t>Minder det jer om en demokratiform?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da-DK"/>
              <a:t>Tredje dimension: Identitet og tilhørsforhold</a:t>
            </a:r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body" idx="1"/>
          </p:nvPr>
        </p:nvSpPr>
        <p:spPr>
          <a:xfrm>
            <a:off x="838200" y="180787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da-DK"/>
              <a:t>Hvad vil det sige?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da-DK"/>
              <a:t>Tilslutning og tillid til politiske principper og samfundsmæssige institutioner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da-DK"/>
              <a:t>Interesse for sine medborgere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da-DK"/>
              <a:t>Ansvar over for fællesskabet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da-DK"/>
              <a:t>Afsluttende omkring medborgerskab</a:t>
            </a:r>
            <a:endParaRPr/>
          </a:p>
        </p:txBody>
      </p:sp>
      <p:sp>
        <p:nvSpPr>
          <p:cNvPr id="190" name="Google Shape;190;p25"/>
          <p:cNvSpPr txBox="1">
            <a:spLocks noGrp="1"/>
          </p:cNvSpPr>
          <p:nvPr>
            <p:ph type="body" idx="1"/>
          </p:nvPr>
        </p:nvSpPr>
        <p:spPr>
          <a:xfrm>
            <a:off x="677334" y="2133956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da-DK" dirty="0"/>
              <a:t>Så er du bevidst om dine rettigheder og pligter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da-DK" dirty="0"/>
              <a:t>Deltager du i samfundslivet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da-DK" dirty="0"/>
              <a:t>Identificerer du dig og har et tilhørsforhold med det omkringliggende samfund (for os er det Danmark)</a:t>
            </a: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da-DK" dirty="0">
                <a:sym typeface="Wingdings" panose="05000000000000000000" pitchFamily="2" charset="2"/>
              </a:rPr>
              <a:t></a:t>
            </a:r>
            <a:r>
              <a:rPr lang="da-DK" dirty="0"/>
              <a:t> God medborger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endParaRPr lang="da-DK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da-DK" dirty="0"/>
              <a:t>Er du stadig en medborger?</a:t>
            </a:r>
            <a:endParaRPr dirty="0"/>
          </a:p>
        </p:txBody>
      </p:sp>
      <p:pic>
        <p:nvPicPr>
          <p:cNvPr id="1026" name="Picture 2" descr="Good Person GIFs | Tenor">
            <a:extLst>
              <a:ext uri="{FF2B5EF4-FFF2-40B4-BE49-F238E27FC236}">
                <a16:creationId xmlns:a16="http://schemas.microsoft.com/office/drawing/2014/main" id="{4D5B9529-B5C4-F93F-3CA5-5B96F3FA1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465" y="3429000"/>
            <a:ext cx="3521177" cy="262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da-DK"/>
              <a:t>Distinktion mellem statsborger og medborger</a:t>
            </a:r>
            <a:endParaRPr/>
          </a:p>
        </p:txBody>
      </p:sp>
      <p:sp>
        <p:nvSpPr>
          <p:cNvPr id="196" name="Google Shape;196;p2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da-DK" dirty="0"/>
              <a:t>Hvad er forskellen mellem de to?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da-DK" dirty="0"/>
              <a:t>Statsborgerskab er en juridisk status </a:t>
            </a:r>
            <a:r>
              <a:rPr lang="da-DK" dirty="0">
                <a:sym typeface="Wingdings" panose="05000000000000000000" pitchFamily="2" charset="2"/>
              </a:rPr>
              <a:t></a:t>
            </a:r>
            <a:r>
              <a:rPr lang="da-DK" dirty="0"/>
              <a:t> flere rettigheder og pligter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da-DK" dirty="0"/>
              <a:t>Medborgerskab er mere en åndelig status </a:t>
            </a:r>
            <a:r>
              <a:rPr lang="da-DK" dirty="0">
                <a:sym typeface="Wingdings" panose="05000000000000000000" pitchFamily="2" charset="2"/>
              </a:rPr>
              <a:t></a:t>
            </a:r>
            <a:r>
              <a:rPr lang="da-DK" dirty="0"/>
              <a:t> færre rettigheder og pligter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da-DK" dirty="0"/>
              <a:t>Hvordan går du så fra medborger til statsborger?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endParaRPr dirty="0"/>
          </a:p>
        </p:txBody>
      </p:sp>
      <p:pic>
        <p:nvPicPr>
          <p:cNvPr id="198" name="Google Shape;19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6415" y="4026272"/>
            <a:ext cx="3557587" cy="2369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2E7B5E50-07A5-6AB5-4BB5-01F1F5733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431" y="4374573"/>
            <a:ext cx="4052887" cy="1500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394</Words>
  <Application>Microsoft Office PowerPoint</Application>
  <PresentationFormat>Widescreen</PresentationFormat>
  <Paragraphs>66</Paragraphs>
  <Slides>17</Slides>
  <Notes>12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2" baseType="lpstr">
      <vt:lpstr>Arial</vt:lpstr>
      <vt:lpstr>Noto Sans Symbols</vt:lpstr>
      <vt:lpstr>Trebuchet MS</vt:lpstr>
      <vt:lpstr>Wingdings</vt:lpstr>
      <vt:lpstr>Facet</vt:lpstr>
      <vt:lpstr>Medborgerskab</vt:lpstr>
      <vt:lpstr>Hvad kendetegner en medborger?</vt:lpstr>
      <vt:lpstr>Tre dimensioner at vurdere medborgerskab ud fra</vt:lpstr>
      <vt:lpstr>Rettigheder og pligter</vt:lpstr>
      <vt:lpstr>Rettigheder og pligter</vt:lpstr>
      <vt:lpstr>Anden dimension: Deltagelse</vt:lpstr>
      <vt:lpstr>Tredje dimension: Identitet og tilhørsforhold</vt:lpstr>
      <vt:lpstr>Afsluttende omkring medborgerskab</vt:lpstr>
      <vt:lpstr>Distinktion mellem statsborger og medborger</vt:lpstr>
      <vt:lpstr>Modborger</vt:lpstr>
      <vt:lpstr>Medborger eller modborger?</vt:lpstr>
      <vt:lpstr>Medborger eller modborger?</vt:lpstr>
      <vt:lpstr>Medborgere eller modborgere?</vt:lpstr>
      <vt:lpstr>Medborger eller modborger?</vt:lpstr>
      <vt:lpstr>PowerPoint-præsentation</vt:lpstr>
      <vt:lpstr>Ret til arbejde eller pligt til arbejde?</vt:lpstr>
      <vt:lpstr>Kan du blive dansk statsborger??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Medborgerskab</dc:title>
  <dc:creator>Lars Jørgensen</dc:creator>
  <cp:lastModifiedBy>Lars Ebbesen Jørgensen (LJ - UCH)</cp:lastModifiedBy>
  <cp:revision>11</cp:revision>
  <dcterms:modified xsi:type="dcterms:W3CDTF">2025-12-04T13:07:52Z</dcterms:modified>
</cp:coreProperties>
</file>