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77"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114" autoAdjust="0"/>
  </p:normalViewPr>
  <p:slideViewPr>
    <p:cSldViewPr snapToGrid="0">
      <p:cViewPr varScale="1">
        <p:scale>
          <a:sx n="54" d="100"/>
          <a:sy n="54" d="100"/>
        </p:scale>
        <p:origin x="11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99F067-670D-4D53-843E-08950679941E}" type="datetimeFigureOut">
              <a:rPr lang="da-DK" smtClean="0"/>
              <a:t>31-03-2025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2F76D7-AE72-4BA7-9E30-36C2E13B80A7}" type="slidenum">
              <a:rPr lang="da-DK" smtClean="0"/>
              <a:t>‹nr.›</a:t>
            </a:fld>
            <a:endParaRPr lang="da-DK"/>
          </a:p>
        </p:txBody>
      </p:sp>
    </p:spTree>
    <p:extLst>
      <p:ext uri="{BB962C8B-B14F-4D97-AF65-F5344CB8AC3E}">
        <p14:creationId xmlns:p14="http://schemas.microsoft.com/office/powerpoint/2010/main" val="10731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Joseph A. </a:t>
            </a:r>
            <a:r>
              <a:rPr lang="da-DK" dirty="0" err="1"/>
              <a:t>Schumpeter</a:t>
            </a:r>
            <a:r>
              <a:rPr lang="da-DK" dirty="0"/>
              <a:t> (1883-1950)</a:t>
            </a:r>
          </a:p>
          <a:p>
            <a:r>
              <a:rPr lang="da-DK" dirty="0"/>
              <a:t>Joseph Alois </a:t>
            </a:r>
            <a:r>
              <a:rPr lang="da-DK" dirty="0" err="1"/>
              <a:t>SchumpeterJoseph</a:t>
            </a:r>
            <a:r>
              <a:rPr lang="da-DK" dirty="0"/>
              <a:t> Alois </a:t>
            </a:r>
            <a:r>
              <a:rPr lang="da-DK" dirty="0" err="1"/>
              <a:t>Schumpeter</a:t>
            </a:r>
            <a:endParaRPr lang="da-DK" dirty="0"/>
          </a:p>
          <a:p>
            <a:endParaRPr lang="da-DK" dirty="0"/>
          </a:p>
          <a:p>
            <a:r>
              <a:rPr lang="da-DK" dirty="0"/>
              <a:t>Den østrigske forsker Joseph A. </a:t>
            </a:r>
            <a:r>
              <a:rPr lang="da-DK" dirty="0" err="1"/>
              <a:t>Schumpeter</a:t>
            </a:r>
            <a:r>
              <a:rPr lang="da-DK" dirty="0"/>
              <a:t> var en af de første, der arbejdede videnskabeligt med at forstå innovation som begreb, og hvordan innovation skaber forandring i samfundsudviklingen. Han var i en kort periode finansminister i Østrig, men arbejdede ellers som professor på universiteter i Europa og USA. </a:t>
            </a:r>
            <a:r>
              <a:rPr lang="da-DK" dirty="0" err="1"/>
              <a:t>Schumpeter</a:t>
            </a:r>
            <a:r>
              <a:rPr lang="da-DK" dirty="0"/>
              <a:t> bliver anset for at være en af stamfædrene til faget innovation og entreprenørskab som vidensområde.</a:t>
            </a:r>
          </a:p>
        </p:txBody>
      </p:sp>
      <p:sp>
        <p:nvSpPr>
          <p:cNvPr id="4" name="Pladsholder til slidenummer 3"/>
          <p:cNvSpPr>
            <a:spLocks noGrp="1"/>
          </p:cNvSpPr>
          <p:nvPr>
            <p:ph type="sldNum" sz="quarter" idx="5"/>
          </p:nvPr>
        </p:nvSpPr>
        <p:spPr/>
        <p:txBody>
          <a:bodyPr/>
          <a:lstStyle/>
          <a:p>
            <a:fld id="{A62F76D7-AE72-4BA7-9E30-36C2E13B80A7}" type="slidenum">
              <a:rPr lang="da-DK" smtClean="0"/>
              <a:t>3</a:t>
            </a:fld>
            <a:endParaRPr lang="da-DK"/>
          </a:p>
        </p:txBody>
      </p:sp>
    </p:spTree>
    <p:extLst>
      <p:ext uri="{BB962C8B-B14F-4D97-AF65-F5344CB8AC3E}">
        <p14:creationId xmlns:p14="http://schemas.microsoft.com/office/powerpoint/2010/main" val="289577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Nikolai D. </a:t>
            </a:r>
            <a:r>
              <a:rPr lang="da-DK" dirty="0" err="1"/>
              <a:t>Kondratieff</a:t>
            </a:r>
            <a:r>
              <a:rPr lang="da-DK" dirty="0"/>
              <a:t> (1892-1938)</a:t>
            </a:r>
          </a:p>
          <a:p>
            <a:endParaRPr lang="da-DK" dirty="0"/>
          </a:p>
          <a:p>
            <a:endParaRPr lang="da-DK" dirty="0"/>
          </a:p>
          <a:p>
            <a:r>
              <a:rPr lang="da-DK" dirty="0"/>
              <a:t>Den russiske økonom fandt gennem sine studier af britiske, franske og amerikanske prisindekser i perioden fra slutningen af 1800-tallet til 1920'erne frem til, at den reelle økonomiske vækst i et samfund følger det samme mønster over tid. </a:t>
            </a:r>
            <a:r>
              <a:rPr lang="da-DK" dirty="0" err="1"/>
              <a:t>Kondratieff</a:t>
            </a:r>
            <a:r>
              <a:rPr lang="da-DK" dirty="0"/>
              <a:t> er kendt for sine teorier om New </a:t>
            </a:r>
            <a:r>
              <a:rPr lang="da-DK" dirty="0" err="1"/>
              <a:t>Economic</a:t>
            </a:r>
            <a:r>
              <a:rPr lang="da-DK" dirty="0"/>
              <a:t> Policy (NEP), og han var med til at introducere en markedsorienteret økonomisk politik i Rusland i 1918 til 1922. </a:t>
            </a:r>
            <a:r>
              <a:rPr lang="da-DK" dirty="0" err="1"/>
              <a:t>Kondratieff</a:t>
            </a:r>
            <a:r>
              <a:rPr lang="da-DK" dirty="0"/>
              <a:t> endte med at betale dyrt for sine tanker om at økonomien bevæger sig i bølger og kapitalismens evne til at forny sig. Ideen stemte ikke overens med den kommunistiske tese om kapitalismens uafvendelige sammenbrud, så Stalin fik i 1930 Nikolai </a:t>
            </a:r>
            <a:r>
              <a:rPr lang="da-DK" dirty="0" err="1"/>
              <a:t>Kondratieff</a:t>
            </a:r>
            <a:r>
              <a:rPr lang="da-DK" dirty="0"/>
              <a:t> deporteret til Sibirien og efterfølgende dødsdømt.</a:t>
            </a:r>
          </a:p>
        </p:txBody>
      </p:sp>
      <p:sp>
        <p:nvSpPr>
          <p:cNvPr id="4" name="Pladsholder til slidenummer 3"/>
          <p:cNvSpPr>
            <a:spLocks noGrp="1"/>
          </p:cNvSpPr>
          <p:nvPr>
            <p:ph type="sldNum" sz="quarter" idx="5"/>
          </p:nvPr>
        </p:nvSpPr>
        <p:spPr/>
        <p:txBody>
          <a:bodyPr/>
          <a:lstStyle/>
          <a:p>
            <a:fld id="{A62F76D7-AE72-4BA7-9E30-36C2E13B80A7}" type="slidenum">
              <a:rPr lang="da-DK" smtClean="0"/>
              <a:t>4</a:t>
            </a:fld>
            <a:endParaRPr lang="da-DK"/>
          </a:p>
        </p:txBody>
      </p:sp>
    </p:spTree>
    <p:extLst>
      <p:ext uri="{BB962C8B-B14F-4D97-AF65-F5344CB8AC3E}">
        <p14:creationId xmlns:p14="http://schemas.microsoft.com/office/powerpoint/2010/main" val="1997676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Innovation og økonomisk vækst i Danmark</a:t>
            </a:r>
          </a:p>
          <a:p>
            <a:r>
              <a:rPr lang="da-DK" dirty="0"/>
              <a:t>Kigger man specifikt på økonomisk vækst i Danmark i perioden 1966 til 2021, fremgår det tydeligt, at der har været flere perioder med lavkonjunktur og negativ vækst. I illustration 15.2 ses de største økonomiske kriser, vi har oplevet i Danmark i den nævnte periode. Den seneste økonomiske krise er Covid-19-pandemien, der ramte verden og dermed også Danmark i starten af 2020. Virksomhederne blev tvunget til at lukke ned, og deres omsætning blev væsentligt mindre eller forsvandt helt. Resultatet i samfundet blev, at inflationen steg væsentlig, og vi oplevede et fald i BNP.</a:t>
            </a:r>
          </a:p>
        </p:txBody>
      </p:sp>
      <p:sp>
        <p:nvSpPr>
          <p:cNvPr id="4" name="Pladsholder til slidenummer 3"/>
          <p:cNvSpPr>
            <a:spLocks noGrp="1"/>
          </p:cNvSpPr>
          <p:nvPr>
            <p:ph type="sldNum" sz="quarter" idx="5"/>
          </p:nvPr>
        </p:nvSpPr>
        <p:spPr/>
        <p:txBody>
          <a:bodyPr/>
          <a:lstStyle/>
          <a:p>
            <a:fld id="{A62F76D7-AE72-4BA7-9E30-36C2E13B80A7}" type="slidenum">
              <a:rPr lang="da-DK" smtClean="0"/>
              <a:t>5</a:t>
            </a:fld>
            <a:endParaRPr lang="da-DK"/>
          </a:p>
        </p:txBody>
      </p:sp>
    </p:spTree>
    <p:extLst>
      <p:ext uri="{BB962C8B-B14F-4D97-AF65-F5344CB8AC3E}">
        <p14:creationId xmlns:p14="http://schemas.microsoft.com/office/powerpoint/2010/main" val="1256480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den vækstorienterede måde at tænke på ligger der også en forventning fra samfundet om, at nye virksomheder er med til at skabe nye arbejdspladser, således at færre er på overførselsindkomster, og at borgerne dermed opnår en bedre økonomisk situation. Når flere kommer i arbejde, får borgerne ifølge denne tankegang det også bedre psykisk, hvormed fx presset på sundhedssektoren mindskes. Der er dermed flere positive konsekvenser i samfundet ved at få flere til at etablere nye virksomheder. Derfor er der fra statens side fokus på at få flere til at starte virksomheder, så den økonomiske vækst kan øges.</a:t>
            </a:r>
          </a:p>
        </p:txBody>
      </p:sp>
      <p:sp>
        <p:nvSpPr>
          <p:cNvPr id="4" name="Pladsholder til slidenummer 3"/>
          <p:cNvSpPr>
            <a:spLocks noGrp="1"/>
          </p:cNvSpPr>
          <p:nvPr>
            <p:ph type="sldNum" sz="quarter" idx="5"/>
          </p:nvPr>
        </p:nvSpPr>
        <p:spPr/>
        <p:txBody>
          <a:bodyPr/>
          <a:lstStyle/>
          <a:p>
            <a:fld id="{A62F76D7-AE72-4BA7-9E30-36C2E13B80A7}" type="slidenum">
              <a:rPr lang="da-DK" smtClean="0"/>
              <a:t>7</a:t>
            </a:fld>
            <a:endParaRPr lang="da-DK"/>
          </a:p>
        </p:txBody>
      </p:sp>
    </p:spTree>
    <p:extLst>
      <p:ext uri="{BB962C8B-B14F-4D97-AF65-F5344CB8AC3E}">
        <p14:creationId xmlns:p14="http://schemas.microsoft.com/office/powerpoint/2010/main" val="986260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Velstand i et land kan medvirke til at sikre landets borgere økonomisk mht. jobs osv. Men den stigende velstand har også en række negative konsekvenser, der stiller samfundet over for nye udfordringer fx forurening, overforbrug af naturlige ressourcer samt problemer med plast og affald i naturen. For at løse disse problemer er det afgørende at finde nye og innovative måder at gøre tingene på, der vil være mere skånsomme mod naturen, og som udnytter jordens ressourcer mest optimalt.</a:t>
            </a:r>
          </a:p>
        </p:txBody>
      </p:sp>
      <p:sp>
        <p:nvSpPr>
          <p:cNvPr id="4" name="Pladsholder til slidenummer 3"/>
          <p:cNvSpPr>
            <a:spLocks noGrp="1"/>
          </p:cNvSpPr>
          <p:nvPr>
            <p:ph type="sldNum" sz="quarter" idx="5"/>
          </p:nvPr>
        </p:nvSpPr>
        <p:spPr/>
        <p:txBody>
          <a:bodyPr/>
          <a:lstStyle/>
          <a:p>
            <a:fld id="{A62F76D7-AE72-4BA7-9E30-36C2E13B80A7}" type="slidenum">
              <a:rPr lang="da-DK" smtClean="0"/>
              <a:t>9</a:t>
            </a:fld>
            <a:endParaRPr lang="da-DK"/>
          </a:p>
        </p:txBody>
      </p:sp>
    </p:spTree>
    <p:extLst>
      <p:ext uri="{BB962C8B-B14F-4D97-AF65-F5344CB8AC3E}">
        <p14:creationId xmlns:p14="http://schemas.microsoft.com/office/powerpoint/2010/main" val="3800639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En anden variant af “</a:t>
            </a:r>
            <a:r>
              <a:rPr lang="da-DK" dirty="0" err="1"/>
              <a:t>wicked</a:t>
            </a:r>
            <a:r>
              <a:rPr lang="da-DK" dirty="0"/>
              <a:t> problems” er </a:t>
            </a:r>
            <a:r>
              <a:rPr lang="da-DK" dirty="0" err="1"/>
              <a:t>epokale</a:t>
            </a:r>
            <a:r>
              <a:rPr lang="da-DK" dirty="0"/>
              <a:t> nøgleproblemer, der i 1990’erne blev defineret af </a:t>
            </a:r>
            <a:r>
              <a:rPr lang="da-DK" dirty="0" err="1"/>
              <a:t>Klakfi</a:t>
            </a:r>
            <a:r>
              <a:rPr lang="da-DK" dirty="0"/>
              <a:t>, der taler om fredsspørgsmålet, miljøspørgsmålet, den samfundsskabte ulighed, den moderne kommunikationsteknologi og “jeg-du-forholdet”.</a:t>
            </a:r>
          </a:p>
        </p:txBody>
      </p:sp>
      <p:sp>
        <p:nvSpPr>
          <p:cNvPr id="4" name="Pladsholder til slidenummer 3"/>
          <p:cNvSpPr>
            <a:spLocks noGrp="1"/>
          </p:cNvSpPr>
          <p:nvPr>
            <p:ph type="sldNum" sz="quarter" idx="5"/>
          </p:nvPr>
        </p:nvSpPr>
        <p:spPr/>
        <p:txBody>
          <a:bodyPr/>
          <a:lstStyle/>
          <a:p>
            <a:fld id="{A62F76D7-AE72-4BA7-9E30-36C2E13B80A7}" type="slidenum">
              <a:rPr lang="da-DK" smtClean="0"/>
              <a:t>10</a:t>
            </a:fld>
            <a:endParaRPr lang="da-DK"/>
          </a:p>
        </p:txBody>
      </p:sp>
    </p:spTree>
    <p:extLst>
      <p:ext uri="{BB962C8B-B14F-4D97-AF65-F5344CB8AC3E}">
        <p14:creationId xmlns:p14="http://schemas.microsoft.com/office/powerpoint/2010/main" val="997521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Man kan generelt tale om, at innovation har en skyggeside. De løsninger, man finder frem til gennem innovation og entreprenørskab, er ikke altid kun positive. De skaber nogle gange nye problemer og udfordringer, som kræver etiske overvejelser.</a:t>
            </a:r>
          </a:p>
        </p:txBody>
      </p:sp>
      <p:sp>
        <p:nvSpPr>
          <p:cNvPr id="4" name="Pladsholder til slidenummer 3"/>
          <p:cNvSpPr>
            <a:spLocks noGrp="1"/>
          </p:cNvSpPr>
          <p:nvPr>
            <p:ph type="sldNum" sz="quarter" idx="5"/>
          </p:nvPr>
        </p:nvSpPr>
        <p:spPr/>
        <p:txBody>
          <a:bodyPr/>
          <a:lstStyle/>
          <a:p>
            <a:fld id="{A62F76D7-AE72-4BA7-9E30-36C2E13B80A7}" type="slidenum">
              <a:rPr lang="da-DK" smtClean="0"/>
              <a:t>11</a:t>
            </a:fld>
            <a:endParaRPr lang="da-DK"/>
          </a:p>
        </p:txBody>
      </p:sp>
    </p:spTree>
    <p:extLst>
      <p:ext uri="{BB962C8B-B14F-4D97-AF65-F5344CB8AC3E}">
        <p14:creationId xmlns:p14="http://schemas.microsoft.com/office/powerpoint/2010/main" val="4249618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Diamanten består af seks faktorer:</a:t>
            </a:r>
          </a:p>
          <a:p>
            <a:endParaRPr lang="da-DK" dirty="0"/>
          </a:p>
          <a:p>
            <a:r>
              <a:rPr lang="da-DK" dirty="0"/>
              <a:t>1. Faktorbetingelser</a:t>
            </a:r>
          </a:p>
          <a:p>
            <a:endParaRPr lang="da-DK" dirty="0"/>
          </a:p>
          <a:p>
            <a:r>
              <a:rPr lang="da-DK" dirty="0"/>
              <a:t>Faktorbetingelser omfatter de input, som er nødvendige for at kunne konkurrere i en branche.</a:t>
            </a:r>
          </a:p>
          <a:p>
            <a:endParaRPr lang="da-DK" dirty="0"/>
          </a:p>
          <a:p>
            <a:r>
              <a:rPr lang="da-DK" dirty="0"/>
              <a:t>Man taler om to former for faktorbetingelser: Grundlæggende faktorer og avancerede faktorer: Grundlæggende faktorer  handler om naturressourcer, fx: Klima, jord, mineraler, olie og gas. Avancerede faktorer handler fx om: Kvalificeret arbejdskraft, kapital, teknologisk niveau og infrastruktur. Det er især de avancerede menneskeskabte faktorer, der er vigtige for at sikre et land og en branche konkurrencedygtighed. I Danmark har vi et godt klima mht. at dyrke landbrug, men det er afgørende at landmændene har viden og kvalifikationer til at gøre Danmark konkurrencedygtigt på landbrugsområdet.</a:t>
            </a:r>
          </a:p>
          <a:p>
            <a:endParaRPr lang="da-DK" dirty="0"/>
          </a:p>
          <a:p>
            <a:r>
              <a:rPr lang="da-DK" dirty="0"/>
              <a:t>Alle lande har nogle </a:t>
            </a:r>
            <a:r>
              <a:rPr lang="da-DK" dirty="0" err="1"/>
              <a:t>nogle</a:t>
            </a:r>
            <a:r>
              <a:rPr lang="da-DK" dirty="0"/>
              <a:t> givne grundlæggende faktorer, som kan være kilde til fordele ift. konkurrenceevnen. Saudi-Arabien og Norge har fx meget olie, og det giver dem en styrke mht. fossile brændstoffer. Andre lande vil stå med et andet miks af priser og tilgængelighed på bestemte produktionsfaktorer, og her vil andre brancher have fordele. Indien har fx rigelig adgang til lavtlønnet arbejdskraft, som også kan tale godt engelsk. Derfor har Indien en blomstrende callcenter-branche.</a:t>
            </a:r>
          </a:p>
          <a:p>
            <a:endParaRPr lang="da-DK" dirty="0"/>
          </a:p>
          <a:p>
            <a:r>
              <a:rPr lang="da-DK" dirty="0"/>
              <a:t>2. Relaterede og understøttende brancher</a:t>
            </a:r>
          </a:p>
          <a:p>
            <a:endParaRPr lang="da-DK" dirty="0"/>
          </a:p>
          <a:p>
            <a:r>
              <a:rPr lang="da-DK" dirty="0"/>
              <a:t>Hvert land har en struktur af nationale leverandører af produkter og services i forskellige brancher samt virksomheder, der er relateret til disse brancher. Jo flere leverandører og samarbejdspartnere et land har på højt internationalt niveau i en branche, jo flere udenlandske virksomheder i samme branche vil blive tiltrukket til dette land. Samarbejdet og samspillet med disse relaterede brancher og støttebrancher kan være afgørende for udviklingen af en virksomheds internationale konkurrenceevne sammenlignet med udenlandske konkurrenters. I Danmark er vindmøllebranchen med sine underleverandører et eksempel på en branche, der klarer sig godt.</a:t>
            </a:r>
          </a:p>
          <a:p>
            <a:endParaRPr lang="da-DK" dirty="0"/>
          </a:p>
          <a:p>
            <a:r>
              <a:rPr lang="da-DK" dirty="0"/>
              <a:t>3. Efterspørgselsbetingelser</a:t>
            </a:r>
          </a:p>
          <a:p>
            <a:endParaRPr lang="da-DK" dirty="0"/>
          </a:p>
          <a:p>
            <a:r>
              <a:rPr lang="da-DK" dirty="0"/>
              <a:t>Der vil være forskellige segmenter af købere i hjemlandet. Disse segmenter kan være mere eller mindre sofistikerede i deres behov og ønsker. Avancerede eller krævende kundesegmenter kan være med til at angive, i hvilken retning ændringer i produkter formentlig vil ske. Konkurrenter i andre lande vil stå over for andre krav fra forbrugersegmenter i deres hjemlande.</a:t>
            </a:r>
          </a:p>
          <a:p>
            <a:endParaRPr lang="da-DK" dirty="0"/>
          </a:p>
          <a:p>
            <a:r>
              <a:rPr lang="da-DK" dirty="0"/>
              <a:t>4. Strategi, branchestruktur og konkurrence</a:t>
            </a:r>
          </a:p>
          <a:p>
            <a:endParaRPr lang="da-DK" dirty="0"/>
          </a:p>
          <a:p>
            <a:r>
              <a:rPr lang="da-DK" dirty="0"/>
              <a:t>Konkurrencestrukturen i hjemlandet er vigtig for udviklingen og fastholdelsen af en international konkurrenceevne. Har en virksomhed en eller flere tætte nationale konkurrenter, vil de presse hinanden til hele tiden at yde en god præstation overfor kunderne og dermed udvikle deres internationale konkurrenceevne. Samtidig vil evnen til at organisere og lede virksomheder have indflydelse på virksomhedernes muligheder for at klare sig i den internationale konkurrence.</a:t>
            </a:r>
          </a:p>
          <a:p>
            <a:endParaRPr lang="da-DK" dirty="0"/>
          </a:p>
          <a:p>
            <a:r>
              <a:rPr lang="da-DK" dirty="0"/>
              <a:t>5. Tilfældigheder</a:t>
            </a:r>
          </a:p>
          <a:p>
            <a:endParaRPr lang="da-DK" dirty="0"/>
          </a:p>
          <a:p>
            <a:r>
              <a:rPr lang="da-DK" dirty="0"/>
              <a:t>Hvis man kigger på en enkelt branche i et enkelt land, kan man godt give en historisk forklaring på, hvordan en branche er opstået, eller hvorfor en bestemt virksomhed etablerede sig i et bestemt område. Undersøger man brancher på tværs af lande, så rummer den måde, som entreprenører har etableret deres virksomheder på en høj grad af tilfældigheder. Man kan ikke planlægge alting og succesfulde virksomheder kan blive etableret alle steder. Det er fx til dels en tilfældighed, at Godtfred Kirk Kristiansen og dermed LEGO er dansk.</a:t>
            </a:r>
          </a:p>
          <a:p>
            <a:endParaRPr lang="da-DK" dirty="0"/>
          </a:p>
          <a:p>
            <a:r>
              <a:rPr lang="da-DK" dirty="0"/>
              <a:t>6. Staten</a:t>
            </a:r>
          </a:p>
          <a:p>
            <a:endParaRPr lang="da-DK" dirty="0"/>
          </a:p>
          <a:p>
            <a:r>
              <a:rPr lang="da-DK" dirty="0"/>
              <a:t>Staten forsøger at påvirke landets konkurrenceevne ved fx lovgivning eller støtteordninger. De forskellige danske regeringer har deres del af ansvaret for, at Danmark har en stor vindmølleindustri. De har ved forskellige støtteordninger gjort det økonomisk muligt for branchen at vokse sig stor. Hvis staten fx stiller høje krav til sikkerhed og miljø i en branche, kan det umiddelbart virke som en ekstra omkostningsbyrde for virksomhederne. På sigt vil det imidlertid kunne tvinge virksomhederne til at sætte gang i innovationen og dermed fremme virksomhedernes konkurrenceevne.</a:t>
            </a:r>
          </a:p>
        </p:txBody>
      </p:sp>
      <p:sp>
        <p:nvSpPr>
          <p:cNvPr id="4" name="Pladsholder til slidenummer 3"/>
          <p:cNvSpPr>
            <a:spLocks noGrp="1"/>
          </p:cNvSpPr>
          <p:nvPr>
            <p:ph type="sldNum" sz="quarter" idx="5"/>
          </p:nvPr>
        </p:nvSpPr>
        <p:spPr/>
        <p:txBody>
          <a:bodyPr/>
          <a:lstStyle/>
          <a:p>
            <a:fld id="{A62F76D7-AE72-4BA7-9E30-36C2E13B80A7}" type="slidenum">
              <a:rPr lang="da-DK" smtClean="0"/>
              <a:t>14</a:t>
            </a:fld>
            <a:endParaRPr lang="da-DK"/>
          </a:p>
        </p:txBody>
      </p:sp>
    </p:spTree>
    <p:extLst>
      <p:ext uri="{BB962C8B-B14F-4D97-AF65-F5344CB8AC3E}">
        <p14:creationId xmlns:p14="http://schemas.microsoft.com/office/powerpoint/2010/main" val="1046998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er en klynge?</a:t>
            </a:r>
          </a:p>
          <a:p>
            <a:r>
              <a:rPr lang="da-DK" dirty="0"/>
              <a:t>En klynge er et netværk baseret på et erhvervs- og/eller teknologifællesskab, der består af virksomheder, offentlige organisationer, </a:t>
            </a:r>
            <a:r>
              <a:rPr lang="da-DK" dirty="0" err="1"/>
              <a:t>videninstitutioner</a:t>
            </a:r>
            <a:r>
              <a:rPr lang="da-DK" dirty="0"/>
              <a:t>, brancheorganisationer, finansielle aktører m.fl. Formålet med en klynge er at skabe udvikling og innovation med henblik på bl.a. at øge væksten. Samarbejdet i en klynge er motiveret af, at det giver konkurrencemæssige fordele, som den enkelte aktør ikke kan opnå alene. En klynge kan også arbejde med muligheder og udfordringer, som fx én virksomhed, én kommune, ét universitet ikke kan gøre alene.</a:t>
            </a:r>
          </a:p>
        </p:txBody>
      </p:sp>
      <p:sp>
        <p:nvSpPr>
          <p:cNvPr id="4" name="Pladsholder til slidenummer 3"/>
          <p:cNvSpPr>
            <a:spLocks noGrp="1"/>
          </p:cNvSpPr>
          <p:nvPr>
            <p:ph type="sldNum" sz="quarter" idx="5"/>
          </p:nvPr>
        </p:nvSpPr>
        <p:spPr/>
        <p:txBody>
          <a:bodyPr/>
          <a:lstStyle/>
          <a:p>
            <a:fld id="{A62F76D7-AE72-4BA7-9E30-36C2E13B80A7}" type="slidenum">
              <a:rPr lang="da-DK" smtClean="0"/>
              <a:t>15</a:t>
            </a:fld>
            <a:endParaRPr lang="da-DK"/>
          </a:p>
        </p:txBody>
      </p:sp>
    </p:spTree>
    <p:extLst>
      <p:ext uri="{BB962C8B-B14F-4D97-AF65-F5344CB8AC3E}">
        <p14:creationId xmlns:p14="http://schemas.microsoft.com/office/powerpoint/2010/main" val="2018375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Måling af innovation på virksomheds- og brancheniveau</a:t>
            </a:r>
          </a:p>
          <a:p>
            <a:r>
              <a:rPr lang="da-DK" dirty="0"/>
              <a:t>Starter vi med at kigge på virksomheds- og brancheniveau, er der flere måder at måle innovationsaktiviteten i et land på. Du kan fx kigge på antallet af nye virksomheder, der er etableret i et givent år, eller hvor mange nye produkter og services der udvikles og introduceres på markedet. I illustration 15.9 kan du se, at antallet af nye virksomheder generelt har været stigende gennem de seneste år i Danmark. Dette indikerer bl.a., at vi i Danmark har gode rammer for opstart af virksomheder, og at der findes entreprenører, der er villige til at starte egen virksomhed. Lysten til at starte en virksomhed påvirkes nemlig af mange faktorer fx den økonomiske situation, prisniveauet, mulighederne for jobs på arbejdsmarkedet, og hvor attraktivt det anses for at være iværksætter.</a:t>
            </a:r>
          </a:p>
        </p:txBody>
      </p:sp>
      <p:sp>
        <p:nvSpPr>
          <p:cNvPr id="4" name="Pladsholder til slidenummer 3"/>
          <p:cNvSpPr>
            <a:spLocks noGrp="1"/>
          </p:cNvSpPr>
          <p:nvPr>
            <p:ph type="sldNum" sz="quarter" idx="5"/>
          </p:nvPr>
        </p:nvSpPr>
        <p:spPr/>
        <p:txBody>
          <a:bodyPr/>
          <a:lstStyle/>
          <a:p>
            <a:fld id="{A62F76D7-AE72-4BA7-9E30-36C2E13B80A7}" type="slidenum">
              <a:rPr lang="da-DK" smtClean="0"/>
              <a:t>16</a:t>
            </a:fld>
            <a:endParaRPr lang="da-DK"/>
          </a:p>
        </p:txBody>
      </p:sp>
    </p:spTree>
    <p:extLst>
      <p:ext uri="{BB962C8B-B14F-4D97-AF65-F5344CB8AC3E}">
        <p14:creationId xmlns:p14="http://schemas.microsoft.com/office/powerpoint/2010/main" val="2264683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Sammenligner vi udviklingen i antallet af nystartede virksomheder med de øvrige lande i EU, viser illustration 15.10, at Danmark ligger en smule over EU-gennemsnittet, når det kommer til opstart af nye virksomheder. Illustrationen viser, hvor mange procent af det samlede antal virksomheder er nystartede virksomheder. Der sammenlignes med </a:t>
            </a:r>
            <a:r>
              <a:rPr lang="da-DK" dirty="0" err="1"/>
              <a:t>dødsraten</a:t>
            </a:r>
            <a:r>
              <a:rPr lang="da-DK" dirty="0"/>
              <a:t> af virksomheder, hvilket vil sige, hvor mange procent af det samlede antal virksomheder, der lukkes ned i det pågældende år. I Danmark ligger vi her noget over gennemsnittet for EU.</a:t>
            </a:r>
          </a:p>
        </p:txBody>
      </p:sp>
      <p:sp>
        <p:nvSpPr>
          <p:cNvPr id="4" name="Pladsholder til slidenummer 3"/>
          <p:cNvSpPr>
            <a:spLocks noGrp="1"/>
          </p:cNvSpPr>
          <p:nvPr>
            <p:ph type="sldNum" sz="quarter" idx="5"/>
          </p:nvPr>
        </p:nvSpPr>
        <p:spPr/>
        <p:txBody>
          <a:bodyPr/>
          <a:lstStyle/>
          <a:p>
            <a:fld id="{A62F76D7-AE72-4BA7-9E30-36C2E13B80A7}" type="slidenum">
              <a:rPr lang="da-DK" smtClean="0"/>
              <a:t>18</a:t>
            </a:fld>
            <a:endParaRPr lang="da-DK"/>
          </a:p>
        </p:txBody>
      </p:sp>
    </p:spTree>
    <p:extLst>
      <p:ext uri="{BB962C8B-B14F-4D97-AF65-F5344CB8AC3E}">
        <p14:creationId xmlns:p14="http://schemas.microsoft.com/office/powerpoint/2010/main" val="244327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Man kan også måle, hvor innovative danske virksomheder er ud fra andelen af virksomhedens samlede udgifter, der anvendes til forskning og udvikling set ift. BNP. Andelen af virksomheders omsætning, der anvendes til innovation, ligger rimelig stabilt i perioden. Ifølge tal fra Danmarks Statistisk ligger udgiften til forskning og udvikling i alt på ca. 3 % af BNP samlet set i Danmark.</a:t>
            </a:r>
          </a:p>
        </p:txBody>
      </p:sp>
      <p:sp>
        <p:nvSpPr>
          <p:cNvPr id="4" name="Pladsholder til slidenummer 3"/>
          <p:cNvSpPr>
            <a:spLocks noGrp="1"/>
          </p:cNvSpPr>
          <p:nvPr>
            <p:ph type="sldNum" sz="quarter" idx="5"/>
          </p:nvPr>
        </p:nvSpPr>
        <p:spPr/>
        <p:txBody>
          <a:bodyPr/>
          <a:lstStyle/>
          <a:p>
            <a:fld id="{A62F76D7-AE72-4BA7-9E30-36C2E13B80A7}" type="slidenum">
              <a:rPr lang="da-DK" smtClean="0"/>
              <a:t>19</a:t>
            </a:fld>
            <a:endParaRPr lang="da-DK"/>
          </a:p>
        </p:txBody>
      </p:sp>
    </p:spTree>
    <p:extLst>
      <p:ext uri="{BB962C8B-B14F-4D97-AF65-F5344CB8AC3E}">
        <p14:creationId xmlns:p14="http://schemas.microsoft.com/office/powerpoint/2010/main" val="2665758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En helt anden måde at måle virksomheders innovationsevne på er ved at kigge på antallet af patentansøgninger. Dette er et andet mål for, hvor innovative de danske virksomheder er, fordi patentansøgninger indsendes med udgangspunkt i nye innovationer. Danmark er et af de førende lande i Europa, når det kommer til ansøgning af patentrettigheder set ift. hvor lille et land, Danmark er.</a:t>
            </a:r>
          </a:p>
        </p:txBody>
      </p:sp>
      <p:sp>
        <p:nvSpPr>
          <p:cNvPr id="4" name="Pladsholder til slidenummer 3"/>
          <p:cNvSpPr>
            <a:spLocks noGrp="1"/>
          </p:cNvSpPr>
          <p:nvPr>
            <p:ph type="sldNum" sz="quarter" idx="5"/>
          </p:nvPr>
        </p:nvSpPr>
        <p:spPr/>
        <p:txBody>
          <a:bodyPr/>
          <a:lstStyle/>
          <a:p>
            <a:fld id="{A62F76D7-AE72-4BA7-9E30-36C2E13B80A7}" type="slidenum">
              <a:rPr lang="da-DK" smtClean="0"/>
              <a:t>20</a:t>
            </a:fld>
            <a:endParaRPr lang="da-DK"/>
          </a:p>
        </p:txBody>
      </p:sp>
    </p:spTree>
    <p:extLst>
      <p:ext uri="{BB962C8B-B14F-4D97-AF65-F5344CB8AC3E}">
        <p14:creationId xmlns:p14="http://schemas.microsoft.com/office/powerpoint/2010/main" val="996692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2023 var Danmark, Irland og Schweiz de tre mest konkurrencedygtige lande med Danmark som nummer et. Baggrunden for den fine placering er, at vi scorer højt på virksomhedernes kompetencer, den politiske stabilitet i samfundet, adgangen til højtuddannet arbejdskraft samt en velfungerende infrastruktur. På en række andre områder scorer Danmark dog ikke så højt. Det er fx: prisniveau, skattetryk, arbejdstid og lønomkostninger.</a:t>
            </a:r>
          </a:p>
        </p:txBody>
      </p:sp>
      <p:sp>
        <p:nvSpPr>
          <p:cNvPr id="4" name="Pladsholder til slidenummer 3"/>
          <p:cNvSpPr>
            <a:spLocks noGrp="1"/>
          </p:cNvSpPr>
          <p:nvPr>
            <p:ph type="sldNum" sz="quarter" idx="5"/>
          </p:nvPr>
        </p:nvSpPr>
        <p:spPr/>
        <p:txBody>
          <a:bodyPr/>
          <a:lstStyle/>
          <a:p>
            <a:fld id="{A62F76D7-AE72-4BA7-9E30-36C2E13B80A7}" type="slidenum">
              <a:rPr lang="da-DK" smtClean="0"/>
              <a:t>22</a:t>
            </a:fld>
            <a:endParaRPr lang="da-DK"/>
          </a:p>
        </p:txBody>
      </p:sp>
    </p:spTree>
    <p:extLst>
      <p:ext uri="{BB962C8B-B14F-4D97-AF65-F5344CB8AC3E}">
        <p14:creationId xmlns:p14="http://schemas.microsoft.com/office/powerpoint/2010/main" val="224670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FE4B63-8B1E-5581-EED6-0EB9B079FA2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094F674-CD7D-88B5-10EF-745AF58A36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F87734B-1B5B-C3C4-2D0E-A82B9AA1C1C6}"/>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5" name="Pladsholder til sidefod 4">
            <a:extLst>
              <a:ext uri="{FF2B5EF4-FFF2-40B4-BE49-F238E27FC236}">
                <a16:creationId xmlns:a16="http://schemas.microsoft.com/office/drawing/2014/main" id="{480FEFD3-DACA-E2CB-29E4-29503768E95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80053BF-5101-27E3-6CB5-B17078277008}"/>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3262722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FBF8FE-BEE5-9923-F0AE-78E5738A4AF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01131DF-7CA6-EE2A-CC5C-701F3DA34C5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25C34E1-A190-1FB2-15C2-EEA5F5B44FC4}"/>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5" name="Pladsholder til sidefod 4">
            <a:extLst>
              <a:ext uri="{FF2B5EF4-FFF2-40B4-BE49-F238E27FC236}">
                <a16:creationId xmlns:a16="http://schemas.microsoft.com/office/drawing/2014/main" id="{28CB14A1-C15B-6397-2C30-536ED9CA251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1ABC45F-B3F2-74F1-27CD-0AAA60D092CB}"/>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2478420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E0CE55-08CF-9BFF-144C-2E19793D2CC9}"/>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F93E4D1F-EDCA-304E-956E-486770AEA19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B7A3028-237C-76E5-39E3-8DA98362C05C}"/>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5" name="Pladsholder til sidefod 4">
            <a:extLst>
              <a:ext uri="{FF2B5EF4-FFF2-40B4-BE49-F238E27FC236}">
                <a16:creationId xmlns:a16="http://schemas.microsoft.com/office/drawing/2014/main" id="{F43B4774-B6F7-EE39-A827-88DBB62222D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7B7D641-0351-B8AD-ED26-589FDD2A91B7}"/>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3121993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48AA4F-B8A5-50D8-2DAC-DA1653E360F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F78DC46-BA26-F377-058C-403701DF43C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C1190A80-75F5-BC41-CE02-913E452C593B}"/>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5E0445D-8AED-E089-619B-BFFE9CC5938C}"/>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6" name="Pladsholder til sidefod 5">
            <a:extLst>
              <a:ext uri="{FF2B5EF4-FFF2-40B4-BE49-F238E27FC236}">
                <a16:creationId xmlns:a16="http://schemas.microsoft.com/office/drawing/2014/main" id="{DBF3DF66-8219-DBE4-269E-12D7A069978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6F4BEE0-3A5A-CE0C-C55C-79DFABEEEBFD}"/>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366413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E93B2D-5F80-A4E6-E4E1-CCBF20D0E81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998300B-3EE9-B6E2-AF79-DA0125A380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EED2F3B-D322-85F9-35C5-F4895678A1C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41FA306-2136-DB0C-90AC-516EC5DD8E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DE3EAFC-9EA5-C8CD-8270-C8C52A4F5A6B}"/>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CA0B3CDB-BB8A-57EE-2D2E-ADB366F971BB}"/>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8" name="Pladsholder til sidefod 7">
            <a:extLst>
              <a:ext uri="{FF2B5EF4-FFF2-40B4-BE49-F238E27FC236}">
                <a16:creationId xmlns:a16="http://schemas.microsoft.com/office/drawing/2014/main" id="{6F6A654C-3C62-3D0D-308E-3FE40D1F101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6174778-41F5-C42E-C8CE-BC6FE014C5C5}"/>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381719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78FECB-6510-0F45-2994-6B6DB577304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0654D36-1E41-4C9A-CE3E-8BE5472EA7B7}"/>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4" name="Pladsholder til sidefod 3">
            <a:extLst>
              <a:ext uri="{FF2B5EF4-FFF2-40B4-BE49-F238E27FC236}">
                <a16:creationId xmlns:a16="http://schemas.microsoft.com/office/drawing/2014/main" id="{AFB47A59-7365-3EB7-214D-CAEF06DA972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E30E825-1DC4-3750-D6B1-7AA1299D0187}"/>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506149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E418280-33D8-505B-0777-43A55CAB41CE}"/>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3" name="Pladsholder til sidefod 2">
            <a:extLst>
              <a:ext uri="{FF2B5EF4-FFF2-40B4-BE49-F238E27FC236}">
                <a16:creationId xmlns:a16="http://schemas.microsoft.com/office/drawing/2014/main" id="{3D823725-ED27-1391-4BBF-4B3F154E758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67C5B1B-56CA-2800-9E68-D44E04E74B3A}"/>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3624939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19087-4D21-24D2-4946-3EAB0FC5AF6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EF2CDE9-55C5-DDC3-B811-FBA3414DAD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5829D05-17D5-8D7C-60C3-DF7E6C997C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96EF075-1234-6163-0DD4-C1DDC33A119B}"/>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6" name="Pladsholder til sidefod 5">
            <a:extLst>
              <a:ext uri="{FF2B5EF4-FFF2-40B4-BE49-F238E27FC236}">
                <a16:creationId xmlns:a16="http://schemas.microsoft.com/office/drawing/2014/main" id="{DA159F66-75AA-B651-76F7-CA7ED2DB6D9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27E6746-75CB-1A6B-AC03-B92F6B6ECFD9}"/>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579128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014BC7-C245-91B9-22B1-1F9D167BB1C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61C8BF4D-7246-8EFB-6994-A677B64664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6ED3368-0745-5876-50F6-66354C0D9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4CC694F-68B0-E89D-0451-10D0E055F39E}"/>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6" name="Pladsholder til sidefod 5">
            <a:extLst>
              <a:ext uri="{FF2B5EF4-FFF2-40B4-BE49-F238E27FC236}">
                <a16:creationId xmlns:a16="http://schemas.microsoft.com/office/drawing/2014/main" id="{83994DD6-523D-4619-E913-A3A5425FB16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1BE3858-1702-6E65-69D0-D03B88C73A54}"/>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2568297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4C5674-F317-AF1B-782F-82028E1474E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F8CB76E4-73D7-74C7-9C0B-A3AD0577173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04F0F1D-96AF-570C-A834-0AE58BE4A5F3}"/>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5" name="Pladsholder til sidefod 4">
            <a:extLst>
              <a:ext uri="{FF2B5EF4-FFF2-40B4-BE49-F238E27FC236}">
                <a16:creationId xmlns:a16="http://schemas.microsoft.com/office/drawing/2014/main" id="{849CED78-4633-6C49-FB91-70A2A8B5544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D380A85-4671-B558-70D6-01B33E060BDE}"/>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2207802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F175956-FD62-BA6E-09B5-6A6535495B5D}"/>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0A43D1D-536F-F5FD-1E13-E1E036ECBCA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ED3E7C5-4063-52C7-C58D-B78116FD8ADD}"/>
              </a:ext>
            </a:extLst>
          </p:cNvPr>
          <p:cNvSpPr>
            <a:spLocks noGrp="1"/>
          </p:cNvSpPr>
          <p:nvPr>
            <p:ph type="dt" sz="half" idx="10"/>
          </p:nvPr>
        </p:nvSpPr>
        <p:spPr/>
        <p:txBody>
          <a:bodyPr/>
          <a:lstStyle/>
          <a:p>
            <a:fld id="{D03DEABC-95E8-44F8-B874-45BFF7375A84}" type="datetimeFigureOut">
              <a:rPr lang="da-DK" smtClean="0"/>
              <a:t>31-03-2025</a:t>
            </a:fld>
            <a:endParaRPr lang="da-DK"/>
          </a:p>
        </p:txBody>
      </p:sp>
      <p:sp>
        <p:nvSpPr>
          <p:cNvPr id="5" name="Pladsholder til sidefod 4">
            <a:extLst>
              <a:ext uri="{FF2B5EF4-FFF2-40B4-BE49-F238E27FC236}">
                <a16:creationId xmlns:a16="http://schemas.microsoft.com/office/drawing/2014/main" id="{2FA31630-95E2-5821-EB8B-77B4BFDC7F3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A4E94A3-C18B-7F47-17B5-CBB2CF786724}"/>
              </a:ext>
            </a:extLst>
          </p:cNvPr>
          <p:cNvSpPr>
            <a:spLocks noGrp="1"/>
          </p:cNvSpPr>
          <p:nvPr>
            <p:ph type="sldNum" sz="quarter" idx="12"/>
          </p:nvPr>
        </p:nvSpPr>
        <p:spPr/>
        <p:txBody>
          <a:bodyPr/>
          <a:lstStyle/>
          <a:p>
            <a:fld id="{3BC0739D-C021-4783-8213-77FC37D1D12C}" type="slidenum">
              <a:rPr lang="da-DK" smtClean="0"/>
              <a:t>‹nr.›</a:t>
            </a:fld>
            <a:endParaRPr lang="da-DK"/>
          </a:p>
        </p:txBody>
      </p:sp>
    </p:spTree>
    <p:extLst>
      <p:ext uri="{BB962C8B-B14F-4D97-AF65-F5344CB8AC3E}">
        <p14:creationId xmlns:p14="http://schemas.microsoft.com/office/powerpoint/2010/main" val="2899274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FFE4278-7676-1E9B-50C1-282E5994B6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BEA725A-7B02-1636-7F24-D4590F6A6B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4B75E39-B0E1-5199-7D69-8C5EEF0614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DEABC-95E8-44F8-B874-45BFF7375A84}" type="datetimeFigureOut">
              <a:rPr lang="da-DK" smtClean="0"/>
              <a:t>31-03-2025</a:t>
            </a:fld>
            <a:endParaRPr lang="da-DK"/>
          </a:p>
        </p:txBody>
      </p:sp>
      <p:sp>
        <p:nvSpPr>
          <p:cNvPr id="5" name="Pladsholder til sidefod 4">
            <a:extLst>
              <a:ext uri="{FF2B5EF4-FFF2-40B4-BE49-F238E27FC236}">
                <a16:creationId xmlns:a16="http://schemas.microsoft.com/office/drawing/2014/main" id="{A4F98908-8887-FF13-2112-402AB1DADA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E5898C10-2B78-0A7C-5360-B9F4B3383D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C0739D-C021-4783-8213-77FC37D1D12C}" type="slidenum">
              <a:rPr lang="da-DK" smtClean="0"/>
              <a:t>‹nr.›</a:t>
            </a:fld>
            <a:endParaRPr lang="da-DK"/>
          </a:p>
        </p:txBody>
      </p:sp>
    </p:spTree>
    <p:extLst>
      <p:ext uri="{BB962C8B-B14F-4D97-AF65-F5344CB8AC3E}">
        <p14:creationId xmlns:p14="http://schemas.microsoft.com/office/powerpoint/2010/main" val="2502282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rson with idea concept">
            <a:extLst>
              <a:ext uri="{FF2B5EF4-FFF2-40B4-BE49-F238E27FC236}">
                <a16:creationId xmlns:a16="http://schemas.microsoft.com/office/drawing/2014/main" id="{D8B8E41D-81A4-4296-A525-F765BC227639}"/>
              </a:ext>
            </a:extLst>
          </p:cNvPr>
          <p:cNvPicPr>
            <a:picLocks noChangeAspect="1"/>
          </p:cNvPicPr>
          <p:nvPr/>
        </p:nvPicPr>
        <p:blipFill>
          <a:blip r:embed="rId2"/>
          <a:srcRect t="732" b="14671"/>
          <a:stretch/>
        </p:blipFill>
        <p:spPr>
          <a:xfrm>
            <a:off x="-4" y="-16897"/>
            <a:ext cx="12192003" cy="6884632"/>
          </a:xfrm>
          <a:prstGeom prst="rect">
            <a:avLst/>
          </a:prstGeom>
        </p:spPr>
      </p:pic>
      <p:sp useBgFill="1">
        <p:nvSpPr>
          <p:cNvPr id="9" name="Rectangle 8">
            <a:extLst>
              <a:ext uri="{FF2B5EF4-FFF2-40B4-BE49-F238E27FC236}">
                <a16:creationId xmlns:a16="http://schemas.microsoft.com/office/drawing/2014/main" id="{8870DEF6-46A2-D4F8-8BE6-91165D93E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4083" y="1474755"/>
            <a:ext cx="3943552" cy="3927961"/>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03EEE80-2332-CD5E-CC98-6C34D52FCAD6}"/>
              </a:ext>
            </a:extLst>
          </p:cNvPr>
          <p:cNvSpPr>
            <a:spLocks noGrp="1"/>
          </p:cNvSpPr>
          <p:nvPr>
            <p:ph type="ctrTitle"/>
          </p:nvPr>
        </p:nvSpPr>
        <p:spPr>
          <a:xfrm>
            <a:off x="7227856" y="2209316"/>
            <a:ext cx="3069083" cy="1945523"/>
          </a:xfrm>
        </p:spPr>
        <p:txBody>
          <a:bodyPr anchor="t">
            <a:normAutofit/>
          </a:bodyPr>
          <a:lstStyle/>
          <a:p>
            <a:pPr algn="l"/>
            <a:r>
              <a:rPr lang="da-DK" sz="3200"/>
              <a:t>Innovation i samfundet </a:t>
            </a:r>
          </a:p>
        </p:txBody>
      </p:sp>
      <p:sp>
        <p:nvSpPr>
          <p:cNvPr id="3" name="Undertitel 2">
            <a:extLst>
              <a:ext uri="{FF2B5EF4-FFF2-40B4-BE49-F238E27FC236}">
                <a16:creationId xmlns:a16="http://schemas.microsoft.com/office/drawing/2014/main" id="{F623B378-9624-0108-5F40-0579B0F550E6}"/>
              </a:ext>
            </a:extLst>
          </p:cNvPr>
          <p:cNvSpPr>
            <a:spLocks noGrp="1"/>
          </p:cNvSpPr>
          <p:nvPr>
            <p:ph type="subTitle" idx="1"/>
          </p:nvPr>
        </p:nvSpPr>
        <p:spPr>
          <a:xfrm>
            <a:off x="7227855" y="4161030"/>
            <a:ext cx="3069083" cy="927420"/>
          </a:xfrm>
        </p:spPr>
        <p:txBody>
          <a:bodyPr anchor="ctr">
            <a:normAutofit/>
          </a:bodyPr>
          <a:lstStyle/>
          <a:p>
            <a:pPr algn="l"/>
            <a:r>
              <a:rPr lang="da-DK" sz="1800"/>
              <a:t>Kap 15</a:t>
            </a:r>
          </a:p>
        </p:txBody>
      </p:sp>
      <p:cxnSp>
        <p:nvCxnSpPr>
          <p:cNvPr id="11" name="Straight Connector 10">
            <a:extLst>
              <a:ext uri="{FF2B5EF4-FFF2-40B4-BE49-F238E27FC236}">
                <a16:creationId xmlns:a16="http://schemas.microsoft.com/office/drawing/2014/main" id="{8748256A-88AC-4254-406B-0E8EE2CC2B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75334" y="1940933"/>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70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E99A7BC5-CEF4-3333-F590-BB6E66A9A004}"/>
              </a:ext>
            </a:extLst>
          </p:cNvPr>
          <p:cNvPicPr>
            <a:picLocks noGrp="1" noChangeAspect="1"/>
          </p:cNvPicPr>
          <p:nvPr>
            <p:ph idx="1"/>
          </p:nvPr>
        </p:nvPicPr>
        <p:blipFill>
          <a:blip r:embed="rId2"/>
          <a:stretch>
            <a:fillRect/>
          </a:stretch>
        </p:blipFill>
        <p:spPr>
          <a:xfrm>
            <a:off x="643467" y="907204"/>
            <a:ext cx="10905066" cy="5043590"/>
          </a:xfrm>
          <a:prstGeom prst="rect">
            <a:avLst/>
          </a:prstGeom>
        </p:spPr>
      </p:pic>
    </p:spTree>
    <p:extLst>
      <p:ext uri="{BB962C8B-B14F-4D97-AF65-F5344CB8AC3E}">
        <p14:creationId xmlns:p14="http://schemas.microsoft.com/office/powerpoint/2010/main" val="2209200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91E52389-04EF-4FDC-0F17-0D53BF27860A}"/>
              </a:ext>
            </a:extLst>
          </p:cNvPr>
          <p:cNvPicPr>
            <a:picLocks noGrp="1" noChangeAspect="1"/>
          </p:cNvPicPr>
          <p:nvPr>
            <p:ph idx="1"/>
          </p:nvPr>
        </p:nvPicPr>
        <p:blipFill>
          <a:blip r:embed="rId3"/>
          <a:stretch>
            <a:fillRect/>
          </a:stretch>
        </p:blipFill>
        <p:spPr>
          <a:xfrm>
            <a:off x="643467" y="770889"/>
            <a:ext cx="10905066" cy="5316220"/>
          </a:xfrm>
          <a:prstGeom prst="rect">
            <a:avLst/>
          </a:prstGeom>
        </p:spPr>
      </p:pic>
    </p:spTree>
    <p:extLst>
      <p:ext uri="{BB962C8B-B14F-4D97-AF65-F5344CB8AC3E}">
        <p14:creationId xmlns:p14="http://schemas.microsoft.com/office/powerpoint/2010/main" val="3048091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87E110F3-8D9B-400C-DDE8-70E588828E3E}"/>
              </a:ext>
            </a:extLst>
          </p:cNvPr>
          <p:cNvPicPr>
            <a:picLocks noGrp="1" noChangeAspect="1"/>
          </p:cNvPicPr>
          <p:nvPr>
            <p:ph idx="1"/>
          </p:nvPr>
        </p:nvPicPr>
        <p:blipFill>
          <a:blip r:embed="rId3"/>
          <a:stretch>
            <a:fillRect/>
          </a:stretch>
        </p:blipFill>
        <p:spPr>
          <a:xfrm>
            <a:off x="643467" y="729995"/>
            <a:ext cx="10905066" cy="5398008"/>
          </a:xfrm>
          <a:prstGeom prst="rect">
            <a:avLst/>
          </a:prstGeom>
        </p:spPr>
      </p:pic>
    </p:spTree>
    <p:extLst>
      <p:ext uri="{BB962C8B-B14F-4D97-AF65-F5344CB8AC3E}">
        <p14:creationId xmlns:p14="http://schemas.microsoft.com/office/powerpoint/2010/main" val="2451282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78B54C3C-E79A-21F5-4B94-B6E6A7D8050E}"/>
              </a:ext>
            </a:extLst>
          </p:cNvPr>
          <p:cNvPicPr>
            <a:picLocks noGrp="1" noChangeAspect="1"/>
          </p:cNvPicPr>
          <p:nvPr>
            <p:ph idx="1"/>
          </p:nvPr>
        </p:nvPicPr>
        <p:blipFill>
          <a:blip r:embed="rId3"/>
          <a:stretch>
            <a:fillRect/>
          </a:stretch>
        </p:blipFill>
        <p:spPr>
          <a:xfrm>
            <a:off x="643467" y="907204"/>
            <a:ext cx="10905066" cy="5043590"/>
          </a:xfrm>
          <a:prstGeom prst="rect">
            <a:avLst/>
          </a:prstGeom>
        </p:spPr>
      </p:pic>
    </p:spTree>
    <p:extLst>
      <p:ext uri="{BB962C8B-B14F-4D97-AF65-F5344CB8AC3E}">
        <p14:creationId xmlns:p14="http://schemas.microsoft.com/office/powerpoint/2010/main" val="2241785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E4CFBD21-14D0-059C-01F3-287BC02DB047}"/>
              </a:ext>
            </a:extLst>
          </p:cNvPr>
          <p:cNvPicPr>
            <a:picLocks noGrp="1" noChangeAspect="1"/>
          </p:cNvPicPr>
          <p:nvPr>
            <p:ph idx="1"/>
          </p:nvPr>
        </p:nvPicPr>
        <p:blipFill>
          <a:blip r:embed="rId2"/>
          <a:stretch>
            <a:fillRect/>
          </a:stretch>
        </p:blipFill>
        <p:spPr>
          <a:xfrm>
            <a:off x="643467" y="1220724"/>
            <a:ext cx="10905066" cy="4416551"/>
          </a:xfrm>
          <a:prstGeom prst="rect">
            <a:avLst/>
          </a:prstGeom>
        </p:spPr>
      </p:pic>
    </p:spTree>
    <p:extLst>
      <p:ext uri="{BB962C8B-B14F-4D97-AF65-F5344CB8AC3E}">
        <p14:creationId xmlns:p14="http://schemas.microsoft.com/office/powerpoint/2010/main" val="2241428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0B484F82-2C3D-F9E4-4291-4497318DBC79}"/>
              </a:ext>
            </a:extLst>
          </p:cNvPr>
          <p:cNvPicPr>
            <a:picLocks noGrp="1" noChangeAspect="1"/>
          </p:cNvPicPr>
          <p:nvPr>
            <p:ph idx="1"/>
          </p:nvPr>
        </p:nvPicPr>
        <p:blipFill>
          <a:blip r:embed="rId3"/>
          <a:stretch>
            <a:fillRect/>
          </a:stretch>
        </p:blipFill>
        <p:spPr>
          <a:xfrm>
            <a:off x="643467" y="1547876"/>
            <a:ext cx="10905066" cy="3762246"/>
          </a:xfrm>
          <a:prstGeom prst="rect">
            <a:avLst/>
          </a:prstGeom>
        </p:spPr>
      </p:pic>
    </p:spTree>
    <p:extLst>
      <p:ext uri="{BB962C8B-B14F-4D97-AF65-F5344CB8AC3E}">
        <p14:creationId xmlns:p14="http://schemas.microsoft.com/office/powerpoint/2010/main" val="423234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13215F-4998-6EFF-8FCA-2FF3EAC6FC0A}"/>
              </a:ext>
            </a:extLst>
          </p:cNvPr>
          <p:cNvSpPr>
            <a:spLocks noGrp="1"/>
          </p:cNvSpPr>
          <p:nvPr>
            <p:ph type="title"/>
          </p:nvPr>
        </p:nvSpPr>
        <p:spPr/>
        <p:txBody>
          <a:bodyPr/>
          <a:lstStyle/>
          <a:p>
            <a:r>
              <a:rPr lang="da-DK" b="1" i="0" dirty="0">
                <a:solidFill>
                  <a:srgbClr val="333333"/>
                </a:solidFill>
                <a:effectLst/>
                <a:latin typeface="Volkhov"/>
              </a:rPr>
              <a:t>Opgave 15.3: Landes udvikling i BNP</a:t>
            </a:r>
            <a:endParaRPr lang="da-DK" dirty="0"/>
          </a:p>
        </p:txBody>
      </p:sp>
      <p:sp>
        <p:nvSpPr>
          <p:cNvPr id="3" name="Pladsholder til indhold 2">
            <a:extLst>
              <a:ext uri="{FF2B5EF4-FFF2-40B4-BE49-F238E27FC236}">
                <a16:creationId xmlns:a16="http://schemas.microsoft.com/office/drawing/2014/main" id="{8CC910CE-CE36-DDF7-26EC-713BFD8D5F47}"/>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4194016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B6579C96-EA43-D8BE-BE0A-AB9D61958C54}"/>
              </a:ext>
            </a:extLst>
          </p:cNvPr>
          <p:cNvPicPr>
            <a:picLocks noGrp="1" noChangeAspect="1"/>
          </p:cNvPicPr>
          <p:nvPr>
            <p:ph idx="1"/>
          </p:nvPr>
        </p:nvPicPr>
        <p:blipFill>
          <a:blip r:embed="rId3"/>
          <a:stretch>
            <a:fillRect/>
          </a:stretch>
        </p:blipFill>
        <p:spPr>
          <a:xfrm>
            <a:off x="643467" y="1397931"/>
            <a:ext cx="10905066" cy="4062137"/>
          </a:xfrm>
          <a:prstGeom prst="rect">
            <a:avLst/>
          </a:prstGeom>
        </p:spPr>
      </p:pic>
    </p:spTree>
    <p:extLst>
      <p:ext uri="{BB962C8B-B14F-4D97-AF65-F5344CB8AC3E}">
        <p14:creationId xmlns:p14="http://schemas.microsoft.com/office/powerpoint/2010/main" val="2039431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965CEF10-25BD-33F9-DD68-736725F04689}"/>
              </a:ext>
            </a:extLst>
          </p:cNvPr>
          <p:cNvPicPr>
            <a:picLocks noGrp="1" noChangeAspect="1"/>
          </p:cNvPicPr>
          <p:nvPr>
            <p:ph idx="1"/>
          </p:nvPr>
        </p:nvPicPr>
        <p:blipFill>
          <a:blip r:embed="rId3"/>
          <a:stretch>
            <a:fillRect/>
          </a:stretch>
        </p:blipFill>
        <p:spPr>
          <a:xfrm>
            <a:off x="643467" y="770889"/>
            <a:ext cx="10905066" cy="5316220"/>
          </a:xfrm>
          <a:prstGeom prst="rect">
            <a:avLst/>
          </a:prstGeom>
        </p:spPr>
      </p:pic>
    </p:spTree>
    <p:extLst>
      <p:ext uri="{BB962C8B-B14F-4D97-AF65-F5344CB8AC3E}">
        <p14:creationId xmlns:p14="http://schemas.microsoft.com/office/powerpoint/2010/main" val="4216396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EF24EF8A-852F-5D5D-52FD-5070EA1AB5E9}"/>
              </a:ext>
            </a:extLst>
          </p:cNvPr>
          <p:cNvPicPr>
            <a:picLocks noGrp="1" noChangeAspect="1"/>
          </p:cNvPicPr>
          <p:nvPr>
            <p:ph idx="1"/>
          </p:nvPr>
        </p:nvPicPr>
        <p:blipFill>
          <a:blip r:embed="rId3"/>
          <a:stretch>
            <a:fillRect/>
          </a:stretch>
        </p:blipFill>
        <p:spPr>
          <a:xfrm>
            <a:off x="643467" y="1397931"/>
            <a:ext cx="10905066" cy="4062137"/>
          </a:xfrm>
          <a:prstGeom prst="rect">
            <a:avLst/>
          </a:prstGeom>
        </p:spPr>
      </p:pic>
    </p:spTree>
    <p:extLst>
      <p:ext uri="{BB962C8B-B14F-4D97-AF65-F5344CB8AC3E}">
        <p14:creationId xmlns:p14="http://schemas.microsoft.com/office/powerpoint/2010/main" val="403494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D8496C0A-FA30-D507-CD24-6D853D25FEEB}"/>
              </a:ext>
            </a:extLst>
          </p:cNvPr>
          <p:cNvPicPr>
            <a:picLocks noGrp="1" noChangeAspect="1"/>
          </p:cNvPicPr>
          <p:nvPr>
            <p:ph idx="1"/>
          </p:nvPr>
        </p:nvPicPr>
        <p:blipFill>
          <a:blip r:embed="rId2"/>
          <a:stretch>
            <a:fillRect/>
          </a:stretch>
        </p:blipFill>
        <p:spPr>
          <a:xfrm>
            <a:off x="643467" y="988992"/>
            <a:ext cx="10905066" cy="4880014"/>
          </a:xfrm>
          <a:prstGeom prst="rect">
            <a:avLst/>
          </a:prstGeom>
        </p:spPr>
      </p:pic>
    </p:spTree>
    <p:extLst>
      <p:ext uri="{BB962C8B-B14F-4D97-AF65-F5344CB8AC3E}">
        <p14:creationId xmlns:p14="http://schemas.microsoft.com/office/powerpoint/2010/main" val="550128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descr="Et billede, der indeholder tekst, Font/skrifttype, skærmbillede, hvid&#10;&#10;Indhold genereret af kunstig intelligens kan være forkert.">
            <a:extLst>
              <a:ext uri="{FF2B5EF4-FFF2-40B4-BE49-F238E27FC236}">
                <a16:creationId xmlns:a16="http://schemas.microsoft.com/office/drawing/2014/main" id="{98A8452A-735C-D4E5-F0F2-E4E97BDF53B3}"/>
              </a:ext>
            </a:extLst>
          </p:cNvPr>
          <p:cNvPicPr>
            <a:picLocks noGrp="1" noChangeAspect="1"/>
          </p:cNvPicPr>
          <p:nvPr>
            <p:ph idx="1"/>
          </p:nvPr>
        </p:nvPicPr>
        <p:blipFill>
          <a:blip r:embed="rId2"/>
          <a:stretch>
            <a:fillRect/>
          </a:stretch>
        </p:blipFill>
        <p:spPr>
          <a:xfrm>
            <a:off x="643467" y="1656928"/>
            <a:ext cx="10905066" cy="3544143"/>
          </a:xfrm>
          <a:prstGeom prst="rect">
            <a:avLst/>
          </a:prstGeom>
        </p:spPr>
      </p:pic>
    </p:spTree>
    <p:extLst>
      <p:ext uri="{BB962C8B-B14F-4D97-AF65-F5344CB8AC3E}">
        <p14:creationId xmlns:p14="http://schemas.microsoft.com/office/powerpoint/2010/main" val="2755016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4531E022-F82D-01D7-B291-B1F75ACB3CE2}"/>
              </a:ext>
            </a:extLst>
          </p:cNvPr>
          <p:cNvPicPr>
            <a:picLocks noGrp="1" noChangeAspect="1"/>
          </p:cNvPicPr>
          <p:nvPr>
            <p:ph idx="1"/>
          </p:nvPr>
        </p:nvPicPr>
        <p:blipFill>
          <a:blip r:embed="rId3"/>
          <a:stretch>
            <a:fillRect/>
          </a:stretch>
        </p:blipFill>
        <p:spPr>
          <a:xfrm>
            <a:off x="2603167" y="643466"/>
            <a:ext cx="6985665" cy="5571067"/>
          </a:xfrm>
          <a:prstGeom prst="rect">
            <a:avLst/>
          </a:prstGeom>
        </p:spPr>
      </p:pic>
    </p:spTree>
    <p:extLst>
      <p:ext uri="{BB962C8B-B14F-4D97-AF65-F5344CB8AC3E}">
        <p14:creationId xmlns:p14="http://schemas.microsoft.com/office/powerpoint/2010/main" val="58090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31618BC-B040-19E0-EC0B-F3E9489B4A6E}"/>
              </a:ext>
            </a:extLst>
          </p:cNvPr>
          <p:cNvPicPr>
            <a:picLocks noGrp="1" noChangeAspect="1"/>
          </p:cNvPicPr>
          <p:nvPr>
            <p:ph idx="1"/>
          </p:nvPr>
        </p:nvPicPr>
        <p:blipFill>
          <a:blip r:embed="rId3"/>
          <a:stretch>
            <a:fillRect/>
          </a:stretch>
        </p:blipFill>
        <p:spPr>
          <a:xfrm>
            <a:off x="660812" y="643466"/>
            <a:ext cx="10870375" cy="5571067"/>
          </a:xfrm>
          <a:prstGeom prst="rect">
            <a:avLst/>
          </a:prstGeom>
        </p:spPr>
      </p:pic>
    </p:spTree>
    <p:extLst>
      <p:ext uri="{BB962C8B-B14F-4D97-AF65-F5344CB8AC3E}">
        <p14:creationId xmlns:p14="http://schemas.microsoft.com/office/powerpoint/2010/main" val="3772671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40F781B6-16E7-DFAD-2292-938C8454F3D0}"/>
              </a:ext>
            </a:extLst>
          </p:cNvPr>
          <p:cNvPicPr>
            <a:picLocks noGrp="1" noChangeAspect="1"/>
          </p:cNvPicPr>
          <p:nvPr>
            <p:ph idx="1"/>
          </p:nvPr>
        </p:nvPicPr>
        <p:blipFill>
          <a:blip r:embed="rId3"/>
          <a:stretch>
            <a:fillRect/>
          </a:stretch>
        </p:blipFill>
        <p:spPr>
          <a:xfrm>
            <a:off x="643467" y="852677"/>
            <a:ext cx="10905066" cy="5152644"/>
          </a:xfrm>
          <a:prstGeom prst="rect">
            <a:avLst/>
          </a:prstGeom>
        </p:spPr>
      </p:pic>
    </p:spTree>
    <p:extLst>
      <p:ext uri="{BB962C8B-B14F-4D97-AF65-F5344CB8AC3E}">
        <p14:creationId xmlns:p14="http://schemas.microsoft.com/office/powerpoint/2010/main" val="2702393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AB761EDC-F559-71E7-97E3-16DCF61B6F47}"/>
              </a:ext>
            </a:extLst>
          </p:cNvPr>
          <p:cNvPicPr>
            <a:picLocks noGrp="1" noChangeAspect="1"/>
          </p:cNvPicPr>
          <p:nvPr>
            <p:ph idx="1"/>
          </p:nvPr>
        </p:nvPicPr>
        <p:blipFill>
          <a:blip r:embed="rId2"/>
          <a:stretch>
            <a:fillRect/>
          </a:stretch>
        </p:blipFill>
        <p:spPr>
          <a:xfrm>
            <a:off x="643467" y="975360"/>
            <a:ext cx="10905066" cy="4907279"/>
          </a:xfrm>
          <a:prstGeom prst="rect">
            <a:avLst/>
          </a:prstGeom>
        </p:spPr>
      </p:pic>
    </p:spTree>
    <p:extLst>
      <p:ext uri="{BB962C8B-B14F-4D97-AF65-F5344CB8AC3E}">
        <p14:creationId xmlns:p14="http://schemas.microsoft.com/office/powerpoint/2010/main" val="991952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descr="Et billede, der indeholder tekst, skærmbillede, linje/række, Kurve&#10;&#10;Indhold genereret af kunstig intelligens kan være forkert.">
            <a:extLst>
              <a:ext uri="{FF2B5EF4-FFF2-40B4-BE49-F238E27FC236}">
                <a16:creationId xmlns:a16="http://schemas.microsoft.com/office/drawing/2014/main" id="{7F94D1D4-3F84-F8D5-C9FA-65705E58E36D}"/>
              </a:ext>
            </a:extLst>
          </p:cNvPr>
          <p:cNvPicPr>
            <a:picLocks noGrp="1" noChangeAspect="1"/>
          </p:cNvPicPr>
          <p:nvPr>
            <p:ph idx="1"/>
          </p:nvPr>
        </p:nvPicPr>
        <p:blipFill>
          <a:blip r:embed="rId3"/>
          <a:stretch>
            <a:fillRect/>
          </a:stretch>
        </p:blipFill>
        <p:spPr>
          <a:xfrm>
            <a:off x="643467" y="798153"/>
            <a:ext cx="10905066" cy="5261693"/>
          </a:xfrm>
          <a:prstGeom prst="rect">
            <a:avLst/>
          </a:prstGeom>
        </p:spPr>
      </p:pic>
    </p:spTree>
    <p:extLst>
      <p:ext uri="{BB962C8B-B14F-4D97-AF65-F5344CB8AC3E}">
        <p14:creationId xmlns:p14="http://schemas.microsoft.com/office/powerpoint/2010/main" val="1411103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4D5F8E25-1BD7-FA71-4D3C-63EA56E8D162}"/>
              </a:ext>
            </a:extLst>
          </p:cNvPr>
          <p:cNvPicPr>
            <a:picLocks noGrp="1" noChangeAspect="1"/>
          </p:cNvPicPr>
          <p:nvPr>
            <p:ph idx="1"/>
          </p:nvPr>
        </p:nvPicPr>
        <p:blipFill>
          <a:blip r:embed="rId3"/>
          <a:stretch>
            <a:fillRect/>
          </a:stretch>
        </p:blipFill>
        <p:spPr>
          <a:xfrm>
            <a:off x="1777342" y="643466"/>
            <a:ext cx="8637315" cy="5571067"/>
          </a:xfrm>
          <a:prstGeom prst="rect">
            <a:avLst/>
          </a:prstGeom>
        </p:spPr>
      </p:pic>
    </p:spTree>
    <p:extLst>
      <p:ext uri="{BB962C8B-B14F-4D97-AF65-F5344CB8AC3E}">
        <p14:creationId xmlns:p14="http://schemas.microsoft.com/office/powerpoint/2010/main" val="187963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a:extLst>
              <a:ext uri="{FF2B5EF4-FFF2-40B4-BE49-F238E27FC236}">
                <a16:creationId xmlns:a16="http://schemas.microsoft.com/office/drawing/2014/main" id="{E3A25720-8A22-BA46-6F82-0317BEF4241B}"/>
              </a:ext>
            </a:extLst>
          </p:cNvPr>
          <p:cNvPicPr>
            <a:picLocks noGrp="1" noChangeAspect="1"/>
          </p:cNvPicPr>
          <p:nvPr>
            <p:ph idx="1"/>
          </p:nvPr>
        </p:nvPicPr>
        <p:blipFill>
          <a:blip r:embed="rId3"/>
          <a:srcRect t="1619" b="32205"/>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2298313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2D3DF3FF-4C06-74A6-1311-9F1F12DF8DB3}"/>
              </a:ext>
            </a:extLst>
          </p:cNvPr>
          <p:cNvPicPr>
            <a:picLocks noGrp="1" noChangeAspect="1"/>
          </p:cNvPicPr>
          <p:nvPr>
            <p:ph idx="1"/>
          </p:nvPr>
        </p:nvPicPr>
        <p:blipFill>
          <a:blip r:embed="rId2"/>
          <a:stretch>
            <a:fillRect/>
          </a:stretch>
        </p:blipFill>
        <p:spPr>
          <a:xfrm>
            <a:off x="2699007" y="643466"/>
            <a:ext cx="6793985" cy="5571067"/>
          </a:xfrm>
          <a:prstGeom prst="rect">
            <a:avLst/>
          </a:prstGeom>
        </p:spPr>
      </p:pic>
    </p:spTree>
    <p:extLst>
      <p:ext uri="{BB962C8B-B14F-4D97-AF65-F5344CB8AC3E}">
        <p14:creationId xmlns:p14="http://schemas.microsoft.com/office/powerpoint/2010/main" val="4120795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799624F3-34CC-D427-7FA0-4180B4BA731F}"/>
              </a:ext>
            </a:extLst>
          </p:cNvPr>
          <p:cNvPicPr>
            <a:picLocks noGrp="1" noChangeAspect="1"/>
          </p:cNvPicPr>
          <p:nvPr>
            <p:ph idx="1"/>
          </p:nvPr>
        </p:nvPicPr>
        <p:blipFill>
          <a:blip r:embed="rId3"/>
          <a:stretch>
            <a:fillRect/>
          </a:stretch>
        </p:blipFill>
        <p:spPr>
          <a:xfrm>
            <a:off x="864952" y="643466"/>
            <a:ext cx="10462095" cy="5571067"/>
          </a:xfrm>
          <a:prstGeom prst="rect">
            <a:avLst/>
          </a:prstGeom>
        </p:spPr>
      </p:pic>
    </p:spTree>
    <p:extLst>
      <p:ext uri="{BB962C8B-B14F-4D97-AF65-F5344CB8AC3E}">
        <p14:creationId xmlns:p14="http://schemas.microsoft.com/office/powerpoint/2010/main" val="3145141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881E5C-DCAF-2725-E360-5C202A1088F8}"/>
              </a:ext>
            </a:extLst>
          </p:cNvPr>
          <p:cNvSpPr>
            <a:spLocks noGrp="1"/>
          </p:cNvSpPr>
          <p:nvPr>
            <p:ph type="title"/>
          </p:nvPr>
        </p:nvSpPr>
        <p:spPr/>
        <p:txBody>
          <a:bodyPr/>
          <a:lstStyle/>
          <a:p>
            <a:r>
              <a:rPr lang="da-DK" dirty="0"/>
              <a:t>Opgave om brancheklynger</a:t>
            </a:r>
          </a:p>
        </p:txBody>
      </p:sp>
      <p:sp>
        <p:nvSpPr>
          <p:cNvPr id="3" name="Pladsholder til indhold 2">
            <a:extLst>
              <a:ext uri="{FF2B5EF4-FFF2-40B4-BE49-F238E27FC236}">
                <a16:creationId xmlns:a16="http://schemas.microsoft.com/office/drawing/2014/main" id="{0BBE4AFC-7ADF-D7C1-1088-E84DC86558D3}"/>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256147991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254</TotalTime>
  <Words>1831</Words>
  <Application>Microsoft Office PowerPoint</Application>
  <PresentationFormat>Widescreen</PresentationFormat>
  <Paragraphs>69</Paragraphs>
  <Slides>23</Slides>
  <Notes>14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23</vt:i4>
      </vt:variant>
    </vt:vector>
  </HeadingPairs>
  <TitlesOfParts>
    <vt:vector size="28" baseType="lpstr">
      <vt:lpstr>Aptos</vt:lpstr>
      <vt:lpstr>Aptos Display</vt:lpstr>
      <vt:lpstr>Arial</vt:lpstr>
      <vt:lpstr>Volkhov</vt:lpstr>
      <vt:lpstr>Office-tema</vt:lpstr>
      <vt:lpstr>Innovation i samfundet </vt:lpstr>
      <vt:lpstr>PowerPoint-præsentation</vt:lpstr>
      <vt:lpstr>PowerPoint-præsentation</vt:lpstr>
      <vt:lpstr>PowerPoint-præsentation</vt:lpstr>
      <vt:lpstr>PowerPoint-præsentation</vt:lpstr>
      <vt:lpstr>PowerPoint-præsentation</vt:lpstr>
      <vt:lpstr>PowerPoint-præsentation</vt:lpstr>
      <vt:lpstr>Opgave 15.3: Landes udvikling i BNP</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Opgave om brancheklynger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Nikolaj Bjørnhart Hansen</dc:creator>
  <cp:lastModifiedBy>Nikolaj Bjørnhart Hansen</cp:lastModifiedBy>
  <cp:revision>3</cp:revision>
  <dcterms:created xsi:type="dcterms:W3CDTF">2025-03-30T20:02:54Z</dcterms:created>
  <dcterms:modified xsi:type="dcterms:W3CDTF">2025-03-31T12:13:10Z</dcterms:modified>
</cp:coreProperties>
</file>