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93" r:id="rId3"/>
    <p:sldId id="288" r:id="rId4"/>
    <p:sldId id="289" r:id="rId5"/>
    <p:sldId id="290" r:id="rId6"/>
    <p:sldId id="291" r:id="rId7"/>
    <p:sldId id="292" r:id="rId8"/>
    <p:sldId id="256" r:id="rId9"/>
    <p:sldId id="260" r:id="rId10"/>
    <p:sldId id="257" r:id="rId11"/>
    <p:sldId id="258" r:id="rId12"/>
    <p:sldId id="261" r:id="rId13"/>
    <p:sldId id="262" r:id="rId14"/>
    <p:sldId id="266" r:id="rId15"/>
    <p:sldId id="267" r:id="rId16"/>
    <p:sldId id="268" r:id="rId17"/>
    <p:sldId id="270" r:id="rId18"/>
    <p:sldId id="271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540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81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36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9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88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177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77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721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610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5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367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9A099-0008-4BC4-A054-F8B475FBE379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9D74B-9387-45DE-8411-DAC5FED3E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470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ED71B49-8ED0-4286-39FB-6DE124811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Velkommen til dansk </a:t>
            </a:r>
            <a:r>
              <a:rPr lang="da-DK"/>
              <a:t>efter grundforløbet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FA80174D-E959-727C-D168-144934B74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409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BDB37A-E7BA-3502-5FBF-B7A33911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Planen for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320CDA-EBD9-054D-0D6D-CA0010AFF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Hvad er danskfaget i gymnasiet?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Introduktion til genrer</a:t>
            </a:r>
            <a:br>
              <a:rPr lang="da-DK" b="1" dirty="0"/>
            </a:br>
            <a:r>
              <a:rPr lang="da-DK" dirty="0"/>
              <a:t>- øvelser: tekstlæsning og analyse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Præsentation af nyt forløb om overgange</a:t>
            </a:r>
          </a:p>
        </p:txBody>
      </p:sp>
    </p:spTree>
    <p:extLst>
      <p:ext uri="{BB962C8B-B14F-4D97-AF65-F5344CB8AC3E}">
        <p14:creationId xmlns:p14="http://schemas.microsoft.com/office/powerpoint/2010/main" val="36452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Danskfaget i gymnasiet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97280" y="1845734"/>
            <a:ext cx="9324375" cy="4023360"/>
          </a:xfrm>
        </p:spPr>
        <p:txBody>
          <a:bodyPr>
            <a:normAutofit fontScale="70000" lnSpcReduction="200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Obligatorisk fag på A-niveau (alle tre år) </a:t>
            </a:r>
          </a:p>
          <a:p>
            <a:pPr>
              <a:buFont typeface="Arial" charset="0"/>
              <a:buChar char="•"/>
            </a:pPr>
            <a:r>
              <a:rPr lang="da-DK" dirty="0"/>
              <a:t> Mundtlig og skriftlig dimension </a:t>
            </a:r>
          </a:p>
          <a:p>
            <a:pPr>
              <a:buFont typeface="Arial" charset="0"/>
              <a:buChar char="•"/>
            </a:pPr>
            <a:r>
              <a:rPr lang="da-DK" dirty="0"/>
              <a:t> Fagets kerne: Dansk sprog og litteratur </a:t>
            </a:r>
          </a:p>
          <a:p>
            <a:pPr>
              <a:buFont typeface="Arial" charset="0"/>
              <a:buChar char="•"/>
            </a:pPr>
            <a:r>
              <a:rPr lang="da-DK" dirty="0"/>
              <a:t> Fagets tre søjler: litteratur, sprog, medier (vægtes 2:1:1)</a:t>
            </a:r>
          </a:p>
          <a:p>
            <a:pPr>
              <a:buFont typeface="Arial" charset="0"/>
              <a:buChar char="•"/>
            </a:pPr>
            <a:r>
              <a:rPr lang="da-DK" dirty="0"/>
              <a:t> Undervisningen er organiseret i forløb med hovedvægt på én, men ofte alle søjler </a:t>
            </a:r>
          </a:p>
          <a:p>
            <a:pPr>
              <a:buFont typeface="Arial" charset="0"/>
              <a:buChar char="•"/>
            </a:pPr>
            <a:r>
              <a:rPr lang="da-DK" dirty="0"/>
              <a:t> Centrale begreber: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Intensiv tekstlæsning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Det udvidede tekstbegreb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Udtryksfærdighed og formidlingsbevidsthed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Kritisk-analytisk sans </a:t>
            </a:r>
          </a:p>
          <a:p>
            <a:pPr>
              <a:buFont typeface="Arial" charset="0"/>
              <a:buChar char="•"/>
            </a:pPr>
            <a:r>
              <a:rPr lang="da-DK" dirty="0"/>
              <a:t>Den skriftlige dimension: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Fordybelsestid i grundforløbet: 4 timer</a:t>
            </a:r>
          </a:p>
        </p:txBody>
      </p:sp>
    </p:spTree>
    <p:extLst>
      <p:ext uri="{BB962C8B-B14F-4D97-AF65-F5344CB8AC3E}">
        <p14:creationId xmlns:p14="http://schemas.microsoft.com/office/powerpoint/2010/main" val="285892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144379" y="84221"/>
            <a:ext cx="1888958" cy="1022684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Litteratur</a:t>
            </a:r>
          </a:p>
        </p:txBody>
      </p:sp>
      <p:pic>
        <p:nvPicPr>
          <p:cNvPr id="2050" name="Picture 2" descr="https://litteraturenshuse.systime.dk/fileadmin/_processed_/e/7/csm_illustration_tidlinie06_b5244b80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433" y="1227221"/>
            <a:ext cx="8573135" cy="541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29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144379" y="96253"/>
            <a:ext cx="1888958" cy="1022684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Litteratur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idx="1"/>
          </p:nvPr>
        </p:nvSpPr>
        <p:spPr>
          <a:xfrm>
            <a:off x="313151" y="5461347"/>
            <a:ext cx="11448789" cy="1271961"/>
          </a:xfrm>
        </p:spPr>
        <p:txBody>
          <a:bodyPr>
            <a:normAutofit fontScale="92500" lnSpcReduction="10000"/>
          </a:bodyPr>
          <a:lstStyle/>
          <a:p>
            <a:r>
              <a:rPr lang="da-DK" sz="2800" dirty="0">
                <a:solidFill>
                  <a:schemeClr val="tx1"/>
                </a:solidFill>
              </a:rPr>
              <a:t>14 kanonforfattere - tekster på svensk og norsk - verdenslitteratur i oversættelse</a:t>
            </a:r>
          </a:p>
          <a:p>
            <a:r>
              <a:rPr lang="da-DK" sz="2800" dirty="0">
                <a:solidFill>
                  <a:schemeClr val="tx1"/>
                </a:solidFill>
              </a:rPr>
              <a:t>genrebegreber – litteraturteori og litterær metode – mindst seks værker </a:t>
            </a:r>
            <a:br>
              <a:rPr lang="da-DK" sz="2800" dirty="0">
                <a:solidFill>
                  <a:schemeClr val="tx1"/>
                </a:solidFill>
              </a:rPr>
            </a:br>
            <a:r>
              <a:rPr lang="da-DK" sz="2800" dirty="0">
                <a:solidFill>
                  <a:schemeClr val="tx1"/>
                </a:solidFill>
              </a:rPr>
              <a:t>(roman, digtsamling, drama, dokumentarfilm)</a:t>
            </a:r>
          </a:p>
          <a:p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s://oplystenevaelde.files.wordpress.com/2012/04/cropped-holberg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5" y="1315147"/>
            <a:ext cx="1968042" cy="200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guldalder.dk/Image/oeheleschlaeg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425" y="1315147"/>
            <a:ext cx="1710104" cy="203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denstoredanske.dk/@api/deki/files/11128/=212322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15" y="1315147"/>
            <a:ext cx="1419941" cy="204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media1.britannica.com/eb-media/03/6703-004-A81DF9E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64" y="1310565"/>
            <a:ext cx="1597863" cy="202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forfatterweb.dk/forfatterweb/billeder/andersen-h-c-forfatterwe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40" y="1310565"/>
            <a:ext cx="1474400" cy="201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forfatterweb.dk/forfatterweb/billeder/bang-herman-forfatterwe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079" y="1304669"/>
            <a:ext cx="1460437" cy="201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upload.wikimedia.org/wikipedia/commons/thumb/4/42/Henrik_Pontoppidan_1917.jpg/250px-Henrik_Pontoppidan_191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16" y="1275016"/>
            <a:ext cx="1432152" cy="202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upload.wikimedia.org/wikipedia/commons/thumb/8/85/Johannes_Vilhelm_Jensen_1944.jpg/250px-Johannes_Vilhelm_Jensen_194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33" y="3323121"/>
            <a:ext cx="1447735" cy="204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forfatterweb.dk/forfatterweb/billeder/nexo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356" y="3323121"/>
            <a:ext cx="1631626" cy="204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media.snl.no/system/images/k/kristensen_tom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1"/>
          <a:stretch/>
        </p:blipFill>
        <p:spPr bwMode="auto">
          <a:xfrm>
            <a:off x="3242936" y="3316646"/>
            <a:ext cx="1487347" cy="20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xn--dittekrgholt-1jb.dk/images/karen_blixen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28" y="3323497"/>
            <a:ext cx="1593341" cy="20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s://www.stevnsbib.dk/sites/stevns.ddbcms.dk/files/ding_page_list_image/martin_300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669" y="3323497"/>
            <a:ext cx="2049617" cy="20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ifilserver.gyldendal.dk/portraets/11151_eb01931e2a7a44f49a43ebada155a935_50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286" y="3316646"/>
            <a:ext cx="1639693" cy="20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http://denstoredanske.dk/@api/deki/files/24379/=32372146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979" y="3309795"/>
            <a:ext cx="1369640" cy="205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64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144379" y="96253"/>
            <a:ext cx="1888958" cy="1022684"/>
          </a:xfrm>
          <a:prstGeom prst="ellipse">
            <a:avLst/>
          </a:prstGeom>
          <a:solidFill>
            <a:srgbClr val="43E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Sprog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type="body" idx="1"/>
          </p:nvPr>
        </p:nvSpPr>
        <p:spPr>
          <a:xfrm>
            <a:off x="0" y="5139997"/>
            <a:ext cx="11347451" cy="171800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sz="56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</a:pPr>
            <a:r>
              <a:rPr lang="da-DK" sz="8000" dirty="0">
                <a:solidFill>
                  <a:schemeClr val="tx1"/>
                </a:solidFill>
              </a:rPr>
              <a:t>Sproglig analyse, fortolkning og vurdering. </a:t>
            </a:r>
          </a:p>
          <a:p>
            <a:pPr>
              <a:lnSpc>
                <a:spcPct val="170000"/>
              </a:lnSpc>
            </a:pPr>
            <a:r>
              <a:rPr lang="da-DK" sz="8000" dirty="0">
                <a:solidFill>
                  <a:schemeClr val="tx1"/>
                </a:solidFill>
              </a:rPr>
              <a:t>Retorisk analyse, herunder analyse af kommunikationssituationen, appelformer og argumentation</a:t>
            </a:r>
          </a:p>
        </p:txBody>
      </p:sp>
      <p:pic>
        <p:nvPicPr>
          <p:cNvPr id="1028" name="Picture 4" descr="http://www.sosyolojimektebi.com/wp-content/uploads/2015/04/aristoteles-Retorik-Poetika-felsefe-makaleler-sosyolo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5" r="18073"/>
          <a:stretch/>
        </p:blipFill>
        <p:spPr bwMode="auto">
          <a:xfrm>
            <a:off x="0" y="1249780"/>
            <a:ext cx="1913021" cy="17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ino-coaching.dk/wp-content/uploads/2014/06/Splash_RetoriskForm_2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021" y="1260732"/>
            <a:ext cx="1804737" cy="180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ages.digopaul.com/wp-content/uploads/related_images/2015/09/08/argumentation_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464" y="2991552"/>
            <a:ext cx="2752847" cy="219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thepatriotnation.net/wp-content/uploads/2016/06/160112-obama-1101p_1d16238ca868f5d9b1eb70c950d8f03f.nbcnews-fp-1200-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5399"/>
            <a:ext cx="3149276" cy="209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sprogibrug.systime.dk/fileadmin/_processed_/8/2/csm_z_504_crop_feb04c2fd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66" y="1211367"/>
            <a:ext cx="5805510" cy="188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gordoncastle.co.uk/wp-content/uploads/2011/01/Film-and-TV-locations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02" y="3144158"/>
            <a:ext cx="3043574" cy="202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www.123abc.dk/danskmappen/grammatik/grammatik5_400px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233" y="1348318"/>
            <a:ext cx="2480733" cy="16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://www.emu.dk/sites/default/files/l%C3%A6seforsta%CC%8Aels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708" y="3065469"/>
            <a:ext cx="3285324" cy="22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44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144379" y="96253"/>
            <a:ext cx="1888958" cy="102268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Medier</a:t>
            </a:r>
          </a:p>
        </p:txBody>
      </p:sp>
      <p:sp>
        <p:nvSpPr>
          <p:cNvPr id="9" name="Pladsholder til tekst 8"/>
          <p:cNvSpPr>
            <a:spLocks noGrp="1"/>
          </p:cNvSpPr>
          <p:nvPr>
            <p:ph type="body" idx="1"/>
          </p:nvPr>
        </p:nvSpPr>
        <p:spPr>
          <a:xfrm>
            <a:off x="0" y="4589135"/>
            <a:ext cx="11471563" cy="2116465"/>
          </a:xfrm>
        </p:spPr>
        <p:txBody>
          <a:bodyPr>
            <a:normAutofit lnSpcReduction="10000"/>
          </a:bodyPr>
          <a:lstStyle/>
          <a:p>
            <a:r>
              <a:rPr lang="da-DK" dirty="0">
                <a:solidFill>
                  <a:schemeClr val="tx1"/>
                </a:solidFill>
              </a:rPr>
              <a:t>– kommunikationsanalyse </a:t>
            </a:r>
          </a:p>
          <a:p>
            <a:r>
              <a:rPr lang="da-DK" dirty="0">
                <a:solidFill>
                  <a:schemeClr val="tx1"/>
                </a:solidFill>
              </a:rPr>
              <a:t>– medieanalyse og -fortolkning, herunder basale filmiske virkemidler </a:t>
            </a:r>
          </a:p>
          <a:p>
            <a:r>
              <a:rPr lang="da-DK" dirty="0">
                <a:solidFill>
                  <a:schemeClr val="tx1"/>
                </a:solidFill>
              </a:rPr>
              <a:t>– analyse og vurdering af mediers funktion i sociale, kulturelle og historiske sammenhænge </a:t>
            </a:r>
          </a:p>
          <a:p>
            <a:r>
              <a:rPr lang="da-DK" dirty="0">
                <a:solidFill>
                  <a:schemeClr val="tx1"/>
                </a:solidFill>
              </a:rPr>
              <a:t>– produktivt arbejde med medieudtryk i sociale sammenhænge, herunder kendskab til remediering</a:t>
            </a:r>
          </a:p>
        </p:txBody>
      </p:sp>
      <p:pic>
        <p:nvPicPr>
          <p:cNvPr id="4098" name="Picture 2" descr="https://pixabay.com/static/uploads/photo/2016/01/22/08/20/film-1155439_960_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21" y="2093495"/>
            <a:ext cx="3566460" cy="23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media.elektronik-star.de/images/XXL/10027421_1_oneConcept_NR-12_Retro-Radi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r="5819"/>
          <a:stretch/>
        </p:blipFill>
        <p:spPr bwMode="auto">
          <a:xfrm>
            <a:off x="3750521" y="1556059"/>
            <a:ext cx="2514600" cy="28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myndset.com/wp-content/uploads/2015/10/podcast-ima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6459"/>
          <a:stretch/>
        </p:blipFill>
        <p:spPr bwMode="auto">
          <a:xfrm>
            <a:off x="6326078" y="1560004"/>
            <a:ext cx="246647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multimedia.pol.dk/archive/00779/Vi_l_ser_mindre_-_i_779900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509" y="2093496"/>
            <a:ext cx="3270295" cy="218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53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484119"/>
            <a:ext cx="9144000" cy="102584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da-DK" dirty="0"/>
              <a:t>Introduktion til genrer</a:t>
            </a:r>
          </a:p>
        </p:txBody>
      </p:sp>
    </p:spTree>
    <p:extLst>
      <p:ext uri="{BB962C8B-B14F-4D97-AF65-F5344CB8AC3E}">
        <p14:creationId xmlns:p14="http://schemas.microsoft.com/office/powerpoint/2010/main" val="2532822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Genre (fra fransk = slægt, art, type)</a:t>
            </a:r>
          </a:p>
          <a:p>
            <a:r>
              <a:rPr lang="da-DK" dirty="0"/>
              <a:t>En teksts genre viser, hvilke andre tekster den minder om.</a:t>
            </a:r>
          </a:p>
          <a:p>
            <a:r>
              <a:rPr lang="da-DK" dirty="0"/>
              <a:t>Man kan bestemme en tekst genre ud fra både form og indhold.</a:t>
            </a:r>
          </a:p>
          <a:p>
            <a:r>
              <a:rPr lang="da-DK" dirty="0"/>
              <a:t>Nogle genrer er svære at bestemme, fordi de låner fra andre genrer, eller fordi de er hybridgenrer.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050" name="Picture 2" descr="https://skrivespor.systime.dk/fileadmin/_processed_/d/4/csm_genrergrafik_bfa4933a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365" y="29243"/>
            <a:ext cx="2503403" cy="11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krivespor.systime.dk/fileadmin/_processed_/5/c/csm_fiktion1_186091039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56" y="4404175"/>
            <a:ext cx="5354888" cy="190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krivespor.systime.dk/fileadmin/_processed_/2/d/csm_skrivespor_tv-serier_4084b333d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057" y="5101389"/>
            <a:ext cx="3314648" cy="164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8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 og 2: skriv alle de genrer ned, I kan komme i tanke om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7030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tre hovedgenrer</a:t>
            </a:r>
          </a:p>
        </p:txBody>
      </p:sp>
      <p:pic>
        <p:nvPicPr>
          <p:cNvPr id="3074" name="Picture 2" descr="Billedresultat for genretræk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" t="6353" b="2343"/>
          <a:stretch/>
        </p:blipFill>
        <p:spPr bwMode="auto">
          <a:xfrm>
            <a:off x="296779" y="1395663"/>
            <a:ext cx="6497053" cy="528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7483642" y="1690688"/>
            <a:ext cx="3573379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Aristoteles (græsk videnskabsmand, filosof og litterat)</a:t>
            </a:r>
          </a:p>
          <a:p>
            <a:endParaRPr lang="da-DK" dirty="0"/>
          </a:p>
          <a:p>
            <a:r>
              <a:rPr lang="da-DK" dirty="0"/>
              <a:t>300-tallet f.v.t: </a:t>
            </a:r>
            <a:r>
              <a:rPr lang="da-DK" i="1" dirty="0"/>
              <a:t>Poetik</a:t>
            </a:r>
          </a:p>
          <a:p>
            <a:r>
              <a:rPr lang="da-DK" dirty="0"/>
              <a:t>(første introduktion af de tre hovedgenrer)</a:t>
            </a:r>
          </a:p>
        </p:txBody>
      </p:sp>
    </p:spTree>
    <p:extLst>
      <p:ext uri="{BB962C8B-B14F-4D97-AF65-F5344CB8AC3E}">
        <p14:creationId xmlns:p14="http://schemas.microsoft.com/office/powerpoint/2010/main" val="4220318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Citatmosaik: Hvilken genre er det? Hvorfor?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10515600" cy="1050005"/>
          </a:xfrm>
        </p:spPr>
        <p:txBody>
          <a:bodyPr>
            <a:noAutofit/>
          </a:bodyPr>
          <a:lstStyle/>
          <a:p>
            <a:pPr algn="ctr"/>
            <a:endParaRPr lang="da-DK" sz="4000" dirty="0"/>
          </a:p>
          <a:p>
            <a:pPr algn="ctr"/>
            <a:endParaRPr lang="da-DK" sz="4000" dirty="0"/>
          </a:p>
          <a:p>
            <a:pPr algn="ctr"/>
            <a:endParaRPr lang="da-DK" sz="4000" dirty="0"/>
          </a:p>
          <a:p>
            <a:pPr algn="ctr"/>
            <a:r>
              <a:rPr lang="da-DK" sz="4000" dirty="0"/>
              <a:t>Kig på sproget – argumenter for jeres valg (form + indhold)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839788" y="3248525"/>
            <a:ext cx="5157787" cy="2941137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Fremmedord</a:t>
            </a:r>
          </a:p>
          <a:p>
            <a:r>
              <a:rPr lang="da-DK" dirty="0"/>
              <a:t>Associationer</a:t>
            </a:r>
          </a:p>
          <a:p>
            <a:r>
              <a:rPr lang="da-DK" dirty="0"/>
              <a:t>Neutrale ord</a:t>
            </a:r>
          </a:p>
          <a:p>
            <a:r>
              <a:rPr lang="da-DK" dirty="0"/>
              <a:t>Slang</a:t>
            </a:r>
          </a:p>
          <a:p>
            <a:r>
              <a:rPr lang="da-DK" dirty="0"/>
              <a:t>Positive ord</a:t>
            </a:r>
          </a:p>
          <a:p>
            <a:r>
              <a:rPr lang="da-DK" dirty="0"/>
              <a:t>Modsætninger</a:t>
            </a:r>
          </a:p>
          <a:p>
            <a:r>
              <a:rPr lang="da-DK" dirty="0"/>
              <a:t>Klicheer</a:t>
            </a:r>
          </a:p>
          <a:p>
            <a:r>
              <a:rPr lang="da-DK" dirty="0"/>
              <a:t>Negative ord</a:t>
            </a:r>
          </a:p>
          <a:p>
            <a:r>
              <a:rPr lang="da-DK" dirty="0"/>
              <a:t>Postulater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3248525"/>
            <a:ext cx="5183188" cy="2941138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Beskrivende</a:t>
            </a:r>
          </a:p>
          <a:p>
            <a:r>
              <a:rPr lang="da-DK" dirty="0"/>
              <a:t>Berettende</a:t>
            </a:r>
          </a:p>
          <a:p>
            <a:r>
              <a:rPr lang="da-DK" dirty="0"/>
              <a:t>Handlende</a:t>
            </a:r>
          </a:p>
          <a:p>
            <a:r>
              <a:rPr lang="da-DK" dirty="0"/>
              <a:t>Poetisk</a:t>
            </a:r>
          </a:p>
          <a:p>
            <a:r>
              <a:rPr lang="da-DK" dirty="0"/>
              <a:t>Dramatisk</a:t>
            </a:r>
          </a:p>
          <a:p>
            <a:r>
              <a:rPr lang="da-DK" dirty="0"/>
              <a:t>Konstaterende</a:t>
            </a:r>
          </a:p>
          <a:p>
            <a:r>
              <a:rPr lang="da-DK" dirty="0"/>
              <a:t>Reflekterende </a:t>
            </a:r>
          </a:p>
          <a:p>
            <a:r>
              <a:rPr lang="da-DK" dirty="0"/>
              <a:t>Argumenterende </a:t>
            </a:r>
          </a:p>
        </p:txBody>
      </p:sp>
    </p:spTree>
    <p:extLst>
      <p:ext uri="{BB962C8B-B14F-4D97-AF65-F5344CB8AC3E}">
        <p14:creationId xmlns:p14="http://schemas.microsoft.com/office/powerpoint/2010/main" val="102335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analyserer man fiktionstekster?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Brainstorm: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1. Hvad ville I kigge på i en tekst?</a:t>
            </a:r>
          </a:p>
          <a:p>
            <a:pPr marL="0" indent="0">
              <a:buNone/>
            </a:pPr>
            <a:r>
              <a:rPr lang="da-DK" dirty="0"/>
              <a:t>2. Hvilke analysebegreber kender I?</a:t>
            </a:r>
          </a:p>
        </p:txBody>
      </p:sp>
    </p:spTree>
    <p:extLst>
      <p:ext uri="{BB962C8B-B14F-4D97-AF65-F5344CB8AC3E}">
        <p14:creationId xmlns:p14="http://schemas.microsoft.com/office/powerpoint/2010/main" val="256588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Litterær analyse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831850" y="6340642"/>
            <a:ext cx="933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Kilde: http://gymdansk.weebly.com/litteraeligr-analyse---model-og-begreber.html</a:t>
            </a:r>
          </a:p>
        </p:txBody>
      </p:sp>
    </p:spTree>
    <p:extLst>
      <p:ext uri="{BB962C8B-B14F-4D97-AF65-F5344CB8AC3E}">
        <p14:creationId xmlns:p14="http://schemas.microsoft.com/office/powerpoint/2010/main" val="3243795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</a:t>
            </a:r>
          </a:p>
        </p:txBody>
      </p:sp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327035"/>
              </p:ext>
            </p:extLst>
          </p:nvPr>
        </p:nvGraphicFramePr>
        <p:xfrm>
          <a:off x="838200" y="2026444"/>
          <a:ext cx="9591675" cy="4900930"/>
        </p:xfrm>
        <a:graphic>
          <a:graphicData uri="http://schemas.openxmlformats.org/drawingml/2006/table">
            <a:tbl>
              <a:tblPr/>
              <a:tblGrid>
                <a:gridCol w="694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9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0930">
                <a:tc>
                  <a:txBody>
                    <a:bodyPr/>
                    <a:lstStyle/>
                    <a:p>
                      <a:pPr algn="l" fontAlgn="t"/>
                      <a:r>
                        <a:rPr lang="da-DK" dirty="0">
                          <a:effectLst/>
                        </a:rPr>
                        <a:t>Analyse betyder egentligt 'opløse‘</a:t>
                      </a:r>
                      <a:r>
                        <a:rPr lang="da-DK" baseline="0" dirty="0">
                          <a:effectLst/>
                        </a:rPr>
                        <a:t> (fra græsk).</a:t>
                      </a:r>
                    </a:p>
                    <a:p>
                      <a:pPr algn="l" fontAlgn="t"/>
                      <a:endParaRPr lang="da-DK" dirty="0">
                        <a:effectLst/>
                      </a:endParaRPr>
                    </a:p>
                    <a:p>
                      <a:pPr algn="l" fontAlgn="t"/>
                      <a:r>
                        <a:rPr lang="da-DK" dirty="0">
                          <a:effectLst/>
                        </a:rPr>
                        <a:t>Når man analyserer en tekst, ”opløser” man den i mindre dele</a:t>
                      </a:r>
                      <a:r>
                        <a:rPr lang="da-DK" baseline="0" dirty="0">
                          <a:effectLst/>
                        </a:rPr>
                        <a:t> - men</a:t>
                      </a:r>
                      <a:r>
                        <a:rPr lang="da-DK" dirty="0">
                          <a:effectLst/>
                        </a:rPr>
                        <a:t> vi sætter også disse mindre dele sammen til en større helhed</a:t>
                      </a:r>
                      <a:r>
                        <a:rPr lang="da-DK" baseline="0" dirty="0">
                          <a:effectLst/>
                        </a:rPr>
                        <a:t> for at få en forståelse af, hvad der er på spil i teksten</a:t>
                      </a:r>
                      <a:r>
                        <a:rPr lang="da-DK" dirty="0">
                          <a:effectLst/>
                        </a:rPr>
                        <a:t>.</a:t>
                      </a:r>
                    </a:p>
                    <a:p>
                      <a:pPr algn="l" fontAlgn="t"/>
                      <a:r>
                        <a:rPr lang="da-DK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skal både se på tekstens indhold - hvad står der i teksten? - og tekstens form - hvordan står det?</a:t>
                      </a:r>
                      <a:br>
                        <a:rPr lang="da-DK" dirty="0">
                          <a:effectLst/>
                        </a:rPr>
                      </a:br>
                      <a:br>
                        <a:rPr lang="da-DK" dirty="0">
                          <a:effectLst/>
                        </a:rPr>
                      </a:br>
                      <a:r>
                        <a:rPr lang="da-DK" dirty="0">
                          <a:effectLst/>
                        </a:rPr>
                        <a:t>Når du analyserer en tekst, er</a:t>
                      </a:r>
                      <a:r>
                        <a:rPr lang="da-DK" baseline="0" dirty="0">
                          <a:effectLst/>
                        </a:rPr>
                        <a:t> det vigtigt at nærlæse teksten (HUSK citater!)</a:t>
                      </a:r>
                      <a:r>
                        <a:rPr lang="da-DK" dirty="0">
                          <a:effectLst/>
                        </a:rPr>
                        <a:t>. Altså,</a:t>
                      </a:r>
                      <a:r>
                        <a:rPr lang="da-DK" baseline="0" dirty="0">
                          <a:effectLst/>
                        </a:rPr>
                        <a:t> d</a:t>
                      </a:r>
                      <a:r>
                        <a:rPr lang="da-DK" dirty="0">
                          <a:effectLst/>
                        </a:rPr>
                        <a:t>okumenter dine analytiske pointer med analyser af konkrete tekstcitater. </a:t>
                      </a:r>
                    </a:p>
                    <a:p>
                      <a:pPr algn="l" fontAlgn="t"/>
                      <a:endParaRPr lang="da-DK" dirty="0">
                        <a:effectLst/>
                      </a:endParaRPr>
                    </a:p>
                    <a:p>
                      <a:pPr algn="l" fontAlgn="t"/>
                      <a:r>
                        <a:rPr lang="da-DK" dirty="0">
                          <a:effectLst/>
                        </a:rPr>
                        <a:t>Desuden er det væsentligt kun at arbejde med de dele, der er relevante for tekstens udsagn - helheden (skab ALTID en rød tråd i din analyse). </a:t>
                      </a:r>
                    </a:p>
                    <a:p>
                      <a:pPr algn="l" fontAlgn="t"/>
                      <a:endParaRPr lang="da-DK" dirty="0">
                        <a:effectLst/>
                      </a:endParaRPr>
                    </a:p>
                    <a:p>
                      <a:pPr algn="l" fontAlgn="t"/>
                      <a:r>
                        <a:rPr lang="da-DK" dirty="0">
                          <a:effectLst/>
                        </a:rPr>
                        <a:t>Udsagnet kan forstås som det livsbillede eller den tematik, teksten etablerer. </a:t>
                      </a:r>
                    </a:p>
                  </a:txBody>
                  <a:tcPr marL="142875" marR="1428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da-DK" dirty="0">
                        <a:effectLst/>
                      </a:endParaRPr>
                    </a:p>
                  </a:txBody>
                  <a:tcPr marL="142875" marR="1428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Billedresultat for analy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293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726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232"/>
            <a:ext cx="12192000" cy="617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Billedresultat for analy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293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76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Analysen leder frem mod en </a:t>
            </a:r>
            <a:r>
              <a:rPr lang="da-DK" i="1" dirty="0"/>
              <a:t>fortolkning</a:t>
            </a:r>
            <a:r>
              <a:rPr lang="da-DK" dirty="0"/>
              <a:t> - (en samlet og dybere forståelse af teksten, hvor du skal sammenfatte det særlige for netop den tekst, du har arbejdet med).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En fortolkning er altså en begrundet forklaring og udlægning af, hvordan tekstens enkelte elementer og teksten som helhed spiller sammen og kan forstås.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b="1" dirty="0"/>
              <a:t>At perspektivere </a:t>
            </a:r>
          </a:p>
          <a:p>
            <a:pPr marL="0" indent="0">
              <a:buNone/>
            </a:pPr>
            <a:r>
              <a:rPr lang="da-DK" dirty="0"/>
              <a:t>Tekster indgår altid i en sammenhæng eller kontekst. Det er derfor relevant at undersøge baggrunden for teksten og beskrive den sammenhæng, den indgår i.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3" descr="Billedresultat for analy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293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258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Blooms taksonomi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1. Præsentation af tekst, genre og handling</a:t>
            </a:r>
          </a:p>
          <a:p>
            <a:pPr marL="0" indent="0">
              <a:buNone/>
            </a:pPr>
            <a:r>
              <a:rPr lang="da-DK" dirty="0"/>
              <a:t>2. Analyse og fortolkning</a:t>
            </a:r>
          </a:p>
          <a:p>
            <a:pPr marL="0" indent="0">
              <a:buNone/>
            </a:pPr>
            <a:r>
              <a:rPr lang="da-DK" dirty="0"/>
              <a:t>3. Diskussion, vurdering og perspektivering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3" descr="Billedresultat for analy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293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323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14159</TotalTime>
  <Words>648</Words>
  <Application>Microsoft Macintosh PowerPoint</Application>
  <PresentationFormat>Widescreen</PresentationFormat>
  <Paragraphs>97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Velkommen til dansk efter grundforløbet</vt:lpstr>
      <vt:lpstr>Planen for i dag</vt:lpstr>
      <vt:lpstr>Danskfaget i gymnasiet</vt:lpstr>
      <vt:lpstr>PowerPoint-præsentation</vt:lpstr>
      <vt:lpstr>PowerPoint-præsentation</vt:lpstr>
      <vt:lpstr>PowerPoint-præsentation</vt:lpstr>
      <vt:lpstr>PowerPoint-præsentation</vt:lpstr>
      <vt:lpstr>Introduktion til genrer</vt:lpstr>
      <vt:lpstr>Genre</vt:lpstr>
      <vt:lpstr>2 og 2: skriv alle de genrer ned, I kan komme i tanke om</vt:lpstr>
      <vt:lpstr>De tre hovedgenrer</vt:lpstr>
      <vt:lpstr>Citatmosaik: Hvilken genre er det? Hvorfor?</vt:lpstr>
      <vt:lpstr>Hvordan analyserer man fiktionstekster?</vt:lpstr>
      <vt:lpstr>Litterær analyse</vt:lpstr>
      <vt:lpstr>Analyse</vt:lpstr>
      <vt:lpstr>PowerPoint-præsentation</vt:lpstr>
      <vt:lpstr>PowerPoint-præsentation</vt:lpstr>
      <vt:lpstr>Blooms taksonomi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genrer</dc:title>
  <dc:creator>Emilie Harsder Rasmussen</dc:creator>
  <cp:lastModifiedBy>Emilie Harsder Rasmussen</cp:lastModifiedBy>
  <cp:revision>71</cp:revision>
  <dcterms:created xsi:type="dcterms:W3CDTF">2016-09-05T19:25:52Z</dcterms:created>
  <dcterms:modified xsi:type="dcterms:W3CDTF">2022-11-08T11:33:34Z</dcterms:modified>
</cp:coreProperties>
</file>