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7" r:id="rId1"/>
  </p:sldMasterIdLst>
  <p:notesMasterIdLst>
    <p:notesMasterId r:id="rId56"/>
  </p:notesMasterIdLst>
  <p:sldIdLst>
    <p:sldId id="353" r:id="rId2"/>
    <p:sldId id="294" r:id="rId3"/>
    <p:sldId id="354" r:id="rId4"/>
    <p:sldId id="356" r:id="rId5"/>
    <p:sldId id="293" r:id="rId6"/>
    <p:sldId id="257" r:id="rId7"/>
    <p:sldId id="265" r:id="rId8"/>
    <p:sldId id="266" r:id="rId9"/>
    <p:sldId id="267" r:id="rId10"/>
    <p:sldId id="355" r:id="rId11"/>
    <p:sldId id="259" r:id="rId12"/>
    <p:sldId id="262" r:id="rId13"/>
    <p:sldId id="298" r:id="rId14"/>
    <p:sldId id="272" r:id="rId15"/>
    <p:sldId id="341" r:id="rId16"/>
    <p:sldId id="291" r:id="rId17"/>
    <p:sldId id="296" r:id="rId18"/>
    <p:sldId id="351" r:id="rId19"/>
    <p:sldId id="302" r:id="rId20"/>
    <p:sldId id="300" r:id="rId21"/>
    <p:sldId id="301" r:id="rId22"/>
    <p:sldId id="317" r:id="rId23"/>
    <p:sldId id="333" r:id="rId24"/>
    <p:sldId id="303" r:id="rId25"/>
    <p:sldId id="326" r:id="rId26"/>
    <p:sldId id="327" r:id="rId27"/>
    <p:sldId id="328" r:id="rId28"/>
    <p:sldId id="329" r:id="rId29"/>
    <p:sldId id="330" r:id="rId30"/>
    <p:sldId id="331" r:id="rId31"/>
    <p:sldId id="332" r:id="rId32"/>
    <p:sldId id="318" r:id="rId33"/>
    <p:sldId id="342" r:id="rId34"/>
    <p:sldId id="321" r:id="rId35"/>
    <p:sldId id="322" r:id="rId36"/>
    <p:sldId id="323" r:id="rId37"/>
    <p:sldId id="307" r:id="rId38"/>
    <p:sldId id="289" r:id="rId39"/>
    <p:sldId id="310" r:id="rId40"/>
    <p:sldId id="308" r:id="rId41"/>
    <p:sldId id="309" r:id="rId42"/>
    <p:sldId id="287" r:id="rId43"/>
    <p:sldId id="311" r:id="rId44"/>
    <p:sldId id="312" r:id="rId45"/>
    <p:sldId id="285" r:id="rId46"/>
    <p:sldId id="261" r:id="rId47"/>
    <p:sldId id="338" r:id="rId48"/>
    <p:sldId id="339" r:id="rId49"/>
    <p:sldId id="313" r:id="rId50"/>
    <p:sldId id="314" r:id="rId51"/>
    <p:sldId id="315" r:id="rId52"/>
    <p:sldId id="316" r:id="rId53"/>
    <p:sldId id="286" r:id="rId54"/>
    <p:sldId id="288" r:id="rId5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2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0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DDA38-32F0-4044-AB55-B6FC1A9E9FA2}" type="datetimeFigureOut">
              <a:rPr lang="da-DK" smtClean="0"/>
              <a:t>17.11.2022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5FE35-2909-488D-B881-A38DCE00DE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9493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65FE35-2909-488D-B881-A38DCE00DEAC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773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5FE35-2909-488D-B881-A38DCE00DEAC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6088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1pPr>
            <a:lvl2pPr marL="742950" indent="-28575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2pPr>
            <a:lvl3pPr marL="11430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3pPr>
            <a:lvl4pPr marL="16002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4pPr>
            <a:lvl5pPr marL="20574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9pPr>
          </a:lstStyle>
          <a:p>
            <a:pPr eaLnBrk="1"/>
            <a:fld id="{233CD160-E96B-4229-A7EE-C302E9675624}" type="slidenum">
              <a:rPr lang="en-GB" altLang="da-DK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40</a:t>
            </a:fld>
            <a:endParaRPr lang="en-GB" altLang="da-DK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7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10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517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1pPr>
            <a:lvl2pPr marL="742950" indent="-28575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2pPr>
            <a:lvl3pPr marL="11430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3pPr>
            <a:lvl4pPr marL="16002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4pPr>
            <a:lvl5pPr marL="20574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9pPr>
          </a:lstStyle>
          <a:p>
            <a:pPr eaLnBrk="1"/>
            <a:fld id="{D8723F54-C9A4-4C27-A2BE-A28B31656335}" type="slidenum">
              <a:rPr lang="en-GB" altLang="da-DK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41</a:t>
            </a:fld>
            <a:endParaRPr lang="en-GB" altLang="da-DK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10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488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1pPr>
            <a:lvl2pPr marL="742950" indent="-28575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2pPr>
            <a:lvl3pPr marL="11430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3pPr>
            <a:lvl4pPr marL="16002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4pPr>
            <a:lvl5pPr marL="20574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9pPr>
          </a:lstStyle>
          <a:p>
            <a:pPr eaLnBrk="1"/>
            <a:fld id="{64EEF80D-0BC7-4212-8755-52A8CFBD1639}" type="slidenum">
              <a:rPr lang="en-GB" altLang="da-DK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44</a:t>
            </a:fld>
            <a:endParaRPr lang="en-GB" altLang="da-DK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10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97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1pPr>
            <a:lvl2pPr marL="742950" indent="-28575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2pPr>
            <a:lvl3pPr marL="11430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3pPr>
            <a:lvl4pPr marL="16002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4pPr>
            <a:lvl5pPr marL="20574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9pPr>
          </a:lstStyle>
          <a:p>
            <a:pPr eaLnBrk="1"/>
            <a:fld id="{0D218BC3-A686-4FA3-8CC9-D1797CCEC023}" type="slidenum">
              <a:rPr lang="en-GB" altLang="da-DK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50</a:t>
            </a:fld>
            <a:endParaRPr lang="en-GB" altLang="da-DK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10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681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1pPr>
            <a:lvl2pPr marL="742950" indent="-28575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2pPr>
            <a:lvl3pPr marL="11430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3pPr>
            <a:lvl4pPr marL="16002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4pPr>
            <a:lvl5pPr marL="20574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9pPr>
          </a:lstStyle>
          <a:p>
            <a:pPr eaLnBrk="1"/>
            <a:fld id="{634EB9D8-2431-4630-BE9C-F158086AB493}" type="slidenum">
              <a:rPr lang="en-GB" altLang="da-DK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51</a:t>
            </a:fld>
            <a:endParaRPr lang="en-GB" altLang="da-DK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10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298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1pPr>
            <a:lvl2pPr marL="742950" indent="-28575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2pPr>
            <a:lvl3pPr marL="11430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3pPr>
            <a:lvl4pPr marL="16002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4pPr>
            <a:lvl5pPr marL="2057400" indent="-228600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9pPr>
          </a:lstStyle>
          <a:p>
            <a:pPr eaLnBrk="1"/>
            <a:fld id="{D3B18F50-2AE0-4D7B-B17B-FE9F1D70FACE}" type="slidenum">
              <a:rPr lang="en-GB" altLang="da-DK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52</a:t>
            </a:fld>
            <a:endParaRPr lang="en-GB" altLang="da-DK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10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880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9038-613B-4D2D-AA12-3975BFD4427F}" type="datetimeFigureOut">
              <a:rPr lang="da-DK" smtClean="0"/>
              <a:t>17.11.2022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FCF89-2AD1-45AF-AE11-BBDE4CEF03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9038-613B-4D2D-AA12-3975BFD4427F}" type="datetimeFigureOut">
              <a:rPr lang="da-DK" smtClean="0"/>
              <a:t>17.11.2022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FCF89-2AD1-45AF-AE11-BBDE4CEF03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9038-613B-4D2D-AA12-3975BFD4427F}" type="datetimeFigureOut">
              <a:rPr lang="da-DK" smtClean="0"/>
              <a:t>17.11.2022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FCF89-2AD1-45AF-AE11-BBDE4CEF03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9038-613B-4D2D-AA12-3975BFD4427F}" type="datetimeFigureOut">
              <a:rPr lang="da-DK" smtClean="0"/>
              <a:t>17.11.2022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FCF89-2AD1-45AF-AE11-BBDE4CEF03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9038-613B-4D2D-AA12-3975BFD4427F}" type="datetimeFigureOut">
              <a:rPr lang="da-DK" smtClean="0"/>
              <a:t>17.11.2022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FCF89-2AD1-45AF-AE11-BBDE4CEF03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9038-613B-4D2D-AA12-3975BFD4427F}" type="datetimeFigureOut">
              <a:rPr lang="da-DK" smtClean="0"/>
              <a:t>17.11.2022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FCF89-2AD1-45AF-AE11-BBDE4CEF03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9038-613B-4D2D-AA12-3975BFD4427F}" type="datetimeFigureOut">
              <a:rPr lang="da-DK" smtClean="0"/>
              <a:t>17.11.2022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FCF89-2AD1-45AF-AE11-BBDE4CEF03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9038-613B-4D2D-AA12-3975BFD4427F}" type="datetimeFigureOut">
              <a:rPr lang="da-DK" smtClean="0"/>
              <a:t>17.11.2022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FCF89-2AD1-45AF-AE11-BBDE4CEF03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9038-613B-4D2D-AA12-3975BFD4427F}" type="datetimeFigureOut">
              <a:rPr lang="da-DK" smtClean="0"/>
              <a:t>17.11.2022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FCF89-2AD1-45AF-AE11-BBDE4CEF03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9038-613B-4D2D-AA12-3975BFD4427F}" type="datetimeFigureOut">
              <a:rPr lang="da-DK" smtClean="0"/>
              <a:t>17.11.2022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FCF89-2AD1-45AF-AE11-BBDE4CEF03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9038-613B-4D2D-AA12-3975BFD4427F}" type="datetimeFigureOut">
              <a:rPr lang="da-DK" smtClean="0"/>
              <a:t>17.11.2022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FCF89-2AD1-45AF-AE11-BBDE4CEF0345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19038-613B-4D2D-AA12-3975BFD4427F}" type="datetimeFigureOut">
              <a:rPr lang="da-DK" smtClean="0"/>
              <a:t>17.11.2022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FCF89-2AD1-45AF-AE11-BBDE4CEF034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9374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RNrfobPQAI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B3655-7790-B6C1-9C5A-46D8CFF41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bg1">
              <a:alpha val="50000"/>
            </a:schemeClr>
          </a:solidFill>
        </p:spPr>
        <p:txBody>
          <a:bodyPr/>
          <a:lstStyle/>
          <a:p>
            <a:r>
              <a:rPr lang="da-DK" dirty="0"/>
              <a:t>Nyt forløb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E04DEBF-3286-0481-201E-0344215266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bg1">
              <a:alpha val="50000"/>
            </a:schemeClr>
          </a:solidFill>
        </p:spPr>
        <p:txBody>
          <a:bodyPr/>
          <a:lstStyle/>
          <a:p>
            <a:r>
              <a:rPr lang="da-DK" dirty="0"/>
              <a:t>Tekster om overgange: folkeviser, folkeeventyr, magisk realisme</a:t>
            </a:r>
          </a:p>
        </p:txBody>
      </p:sp>
    </p:spTree>
    <p:extLst>
      <p:ext uri="{BB962C8B-B14F-4D97-AF65-F5344CB8AC3E}">
        <p14:creationId xmlns:p14="http://schemas.microsoft.com/office/powerpoint/2010/main" val="3587099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739" y="1"/>
            <a:ext cx="10658061" cy="1152938"/>
          </a:xfrm>
        </p:spPr>
        <p:txBody>
          <a:bodyPr>
            <a:normAutofit fontScale="90000"/>
          </a:bodyPr>
          <a:lstStyle/>
          <a:p>
            <a:pPr algn="ctr"/>
            <a:r>
              <a:rPr lang="da-DK" b="1" dirty="0"/>
              <a:t>Planen for forløbet: </a:t>
            </a:r>
            <a:br>
              <a:rPr lang="da-DK" b="1" dirty="0"/>
            </a:br>
            <a:r>
              <a:rPr lang="da-DK" b="1" dirty="0"/>
              <a:t>folkeviser, folkeeventyr og magisk realisme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295401" y="1414130"/>
            <a:ext cx="10058399" cy="5443870"/>
          </a:xfrm>
          <a:solidFill>
            <a:schemeClr val="bg1">
              <a:alpha val="54000"/>
            </a:schemeClr>
          </a:solidFill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Middelalder, folkeviser</a:t>
            </a:r>
            <a:br>
              <a:rPr lang="da-DK" b="1" dirty="0"/>
            </a:br>
            <a:br>
              <a:rPr lang="da-DK" b="1" dirty="0"/>
            </a:br>
            <a:r>
              <a:rPr lang="da-DK" b="1" dirty="0"/>
              <a:t>		</a:t>
            </a:r>
            <a:r>
              <a:rPr lang="da-DK" dirty="0"/>
              <a:t>Middelalder</a:t>
            </a:r>
            <a:br>
              <a:rPr lang="da-DK" i="1" dirty="0"/>
            </a:br>
            <a:r>
              <a:rPr lang="da-DK" i="1" dirty="0"/>
              <a:t>		</a:t>
            </a:r>
            <a:r>
              <a:rPr lang="da-DK" dirty="0"/>
              <a:t>Tryllevise: </a:t>
            </a:r>
            <a:r>
              <a:rPr lang="da-DK" i="1" dirty="0"/>
              <a:t>Harpens kraft</a:t>
            </a:r>
            <a:br>
              <a:rPr lang="da-DK" i="1" dirty="0"/>
            </a:br>
            <a:r>
              <a:rPr lang="da-DK" i="1" dirty="0"/>
              <a:t>		</a:t>
            </a:r>
            <a:r>
              <a:rPr lang="da-DK" dirty="0"/>
              <a:t>Fokus på genretræk (stilistisk analyse)</a:t>
            </a:r>
            <a:br>
              <a:rPr lang="da-DK" dirty="0"/>
            </a:br>
            <a:r>
              <a:rPr lang="da-DK" dirty="0"/>
              <a:t>		Remedieringsopgave: tegneserie</a:t>
            </a:r>
            <a:br>
              <a:rPr lang="da-DK" dirty="0"/>
            </a:br>
            <a:br>
              <a:rPr lang="da-DK" i="1" dirty="0"/>
            </a:br>
            <a:endParaRPr lang="da-DK" i="1" dirty="0"/>
          </a:p>
          <a:p>
            <a:pPr marL="0" indent="0">
              <a:buNone/>
            </a:pPr>
            <a:r>
              <a:rPr lang="da-DK" b="1" dirty="0"/>
              <a:t>Folkeviser (fortsat)</a:t>
            </a:r>
            <a:br>
              <a:rPr lang="da-DK" b="1" dirty="0"/>
            </a:br>
            <a:r>
              <a:rPr lang="da-DK" b="1" dirty="0"/>
              <a:t>		</a:t>
            </a:r>
            <a:r>
              <a:rPr lang="da-DK" dirty="0"/>
              <a:t>Metodebevidsthed (DHO, SRO, SRP) – 3 forskellige læsninger</a:t>
            </a:r>
            <a:br>
              <a:rPr lang="da-DK" dirty="0"/>
            </a:br>
            <a:r>
              <a:rPr lang="da-DK" dirty="0"/>
              <a:t>		(socialhistorisk – psykoanalytisk – strukturalistisk)</a:t>
            </a:r>
            <a:br>
              <a:rPr lang="da-DK" dirty="0"/>
            </a:br>
            <a:r>
              <a:rPr lang="da-DK" dirty="0"/>
              <a:t>		Perspektivering til nyere tid</a:t>
            </a:r>
            <a:br>
              <a:rPr lang="da-DK" b="1" dirty="0"/>
            </a:br>
            <a:r>
              <a:rPr lang="da-DK" b="1" dirty="0"/>
              <a:t>		</a:t>
            </a:r>
            <a:endParaRPr lang="da-DK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br>
              <a:rPr lang="da-DK" b="1" dirty="0"/>
            </a:br>
            <a:r>
              <a:rPr lang="da-DK" b="1" dirty="0"/>
              <a:t>Folkeeventyr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da-DK" dirty="0"/>
              <a:t>		Kreativ skriveøvelse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da-DK" dirty="0"/>
              <a:t>		Analyse af folkeeventyr: ”Prins Hvidbjørn”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da-DK" dirty="0"/>
              <a:t>		Fokus: forskellige analysemodeller (primært strukturalisme)</a:t>
            </a:r>
          </a:p>
          <a:p>
            <a:pPr marL="0" indent="0">
              <a:buNone/>
            </a:pPr>
            <a:br>
              <a:rPr lang="da-DK" dirty="0"/>
            </a:br>
            <a:br>
              <a:rPr lang="da-DK" b="1" dirty="0"/>
            </a:br>
            <a:r>
              <a:rPr lang="da-DK" b="1" dirty="0"/>
              <a:t>Magisk realisme</a:t>
            </a:r>
            <a:br>
              <a:rPr lang="da-DK" b="1" dirty="0"/>
            </a:br>
            <a:r>
              <a:rPr lang="da-DK" b="1" dirty="0"/>
              <a:t>		</a:t>
            </a:r>
            <a:r>
              <a:rPr lang="da-DK" dirty="0"/>
              <a:t>Charlotte </a:t>
            </a:r>
            <a:r>
              <a:rPr lang="da-DK" dirty="0" err="1"/>
              <a:t>Weitze</a:t>
            </a:r>
            <a:r>
              <a:rPr lang="da-DK" dirty="0"/>
              <a:t> (1999): ”Flammer” fra </a:t>
            </a:r>
            <a:r>
              <a:rPr lang="da-DK" i="1" dirty="0"/>
              <a:t>Bjergtaget </a:t>
            </a:r>
            <a:r>
              <a:rPr lang="da-DK" dirty="0"/>
              <a:t>(novellesamling)</a:t>
            </a:r>
          </a:p>
          <a:p>
            <a:pPr marL="0" indent="0">
              <a:buNone/>
            </a:pPr>
            <a:r>
              <a:rPr lang="da-DK" dirty="0"/>
              <a:t>		- gruppefremlæggelser</a:t>
            </a:r>
            <a:br>
              <a:rPr lang="da-DK" dirty="0"/>
            </a:br>
            <a:r>
              <a:rPr lang="da-DK" dirty="0"/>
              <a:t>                                   - skriftlig opgave</a:t>
            </a:r>
            <a:br>
              <a:rPr lang="da-DK" dirty="0"/>
            </a:br>
            <a:br>
              <a:rPr lang="da-DK" dirty="0"/>
            </a:br>
            <a:r>
              <a:rPr lang="da-DK" b="1" dirty="0"/>
              <a:t>(Måske ”Ringen” af  Karen Blixen)</a:t>
            </a:r>
            <a:endParaRPr lang="da-DK" dirty="0"/>
          </a:p>
          <a:p>
            <a:pPr marL="0" indent="0">
              <a:buNone/>
            </a:pP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4070466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5BA6740-7052-9A5A-39A7-BD5EE65CC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”Opvarmning”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5990B34F-F2E6-B6A3-E924-350EE8639C11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40000"/>
            </a:schemeClr>
          </a:solidFill>
        </p:spPr>
        <p:txBody>
          <a:bodyPr/>
          <a:lstStyle/>
          <a:p>
            <a:endParaRPr lang="da-DK" dirty="0"/>
          </a:p>
          <a:p>
            <a:endParaRPr lang="da-DK" dirty="0"/>
          </a:p>
          <a:p>
            <a:pPr marL="0" indent="0" algn="ctr">
              <a:buNone/>
            </a:pPr>
            <a:r>
              <a:rPr lang="da-DK" dirty="0"/>
              <a:t>Hvilke litteraturhistoriske perioder kender I?</a:t>
            </a:r>
          </a:p>
          <a:p>
            <a:pPr marL="0" indent="0" algn="ctr">
              <a:buNone/>
            </a:pPr>
            <a:r>
              <a:rPr lang="da-DK" dirty="0"/>
              <a:t>Skriv dem ned i rækkefølge</a:t>
            </a:r>
          </a:p>
        </p:txBody>
      </p:sp>
    </p:spTree>
    <p:extLst>
      <p:ext uri="{BB962C8B-B14F-4D97-AF65-F5344CB8AC3E}">
        <p14:creationId xmlns:p14="http://schemas.microsoft.com/office/powerpoint/2010/main" val="484234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8B8716-EACF-0255-9616-B3DF86784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icture 2" descr="https://litteraturenshuse.systime.dk/fileadmin/_processed_/e/7/csm_illustration_tidlinie06_b5244b8091.jpg">
            <a:extLst>
              <a:ext uri="{FF2B5EF4-FFF2-40B4-BE49-F238E27FC236}">
                <a16:creationId xmlns:a16="http://schemas.microsoft.com/office/drawing/2014/main" id="{BF1CFC00-A2A6-A359-C01B-734E47FAE4D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1994694"/>
            <a:ext cx="6350000" cy="401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731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1524000" y="1993899"/>
            <a:ext cx="9144000" cy="2908301"/>
          </a:xfrm>
        </p:spPr>
        <p:txBody>
          <a:bodyPr>
            <a:noAutofit/>
          </a:bodyPr>
          <a:lstStyle/>
          <a:p>
            <a:br>
              <a:rPr lang="da-DK" sz="8000" b="1" dirty="0">
                <a:latin typeface="Zapfino" charset="0"/>
                <a:ea typeface="Zapfino" charset="0"/>
                <a:cs typeface="Zapfino" charset="0"/>
              </a:rPr>
            </a:br>
            <a:br>
              <a:rPr lang="da-DK" sz="8000" b="1" dirty="0">
                <a:latin typeface="Zapfino" charset="0"/>
                <a:ea typeface="Zapfino" charset="0"/>
                <a:cs typeface="Zapfino" charset="0"/>
              </a:rPr>
            </a:br>
            <a:r>
              <a:rPr lang="da-DK" sz="8000" b="1" dirty="0">
                <a:latin typeface="Zapfino" charset="0"/>
                <a:ea typeface="Zapfino" charset="0"/>
                <a:cs typeface="Zapfino" charset="0"/>
              </a:rPr>
              <a:t>Folkeviser</a:t>
            </a:r>
          </a:p>
        </p:txBody>
      </p:sp>
      <p:sp>
        <p:nvSpPr>
          <p:cNvPr id="5" name="U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00985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  <a:alpha val="83000"/>
            </a:schemeClr>
          </a:solidFill>
        </p:spPr>
        <p:txBody>
          <a:bodyPr/>
          <a:lstStyle/>
          <a:p>
            <a:pPr algn="ctr"/>
            <a:r>
              <a:rPr lang="da-DK" b="1" dirty="0"/>
              <a:t>Litterær periode: Middelalder (ca. 500-1500)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75657" y="2126973"/>
            <a:ext cx="10178143" cy="3240157"/>
          </a:xfrm>
          <a:blipFill>
            <a:blip r:embed="rId2">
              <a:alphaModFix amt="79000"/>
            </a:blip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da-DK" dirty="0"/>
              <a:t>”Middelalder” er et skældsord, som 1700-tallets oplysningsfilosoffer benyttede til at nedgøre den ”mørke” mellem-periode mellem antikken og renæssancen. </a:t>
            </a:r>
          </a:p>
          <a:p>
            <a:pPr marL="0" lvl="0" indent="0">
              <a:buNone/>
            </a:pPr>
            <a:endParaRPr lang="da-DK" dirty="0"/>
          </a:p>
          <a:p>
            <a:pPr marL="0" lvl="0" indent="0">
              <a:buNone/>
            </a:pPr>
            <a:r>
              <a:rPr lang="da-DK" dirty="0"/>
              <a:t>(Ny interesse for middelalderen i romantikken – Kan I komme på eksempler?)</a:t>
            </a:r>
          </a:p>
          <a:p>
            <a:pPr marL="0" lv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18105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Middelalderen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719470" y="1825625"/>
            <a:ext cx="9273208" cy="4127914"/>
          </a:xfrm>
          <a:blipFill>
            <a:blip r:embed="rId3">
              <a:alphaModFix amt="79000"/>
            </a:blip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da-DK" dirty="0"/>
              <a:t>Europæisk middelalder - ca. 500-1540</a:t>
            </a:r>
          </a:p>
          <a:p>
            <a:r>
              <a:rPr lang="da-DK" dirty="0"/>
              <a:t>Dansk middelalderen - ca. 1050 -1500 (fra vikingetid til reformation)</a:t>
            </a:r>
          </a:p>
          <a:p>
            <a:pPr>
              <a:buFontTx/>
              <a:buChar char="-"/>
            </a:pPr>
            <a:r>
              <a:rPr lang="da-DK" sz="2000" i="1" u="sng" dirty="0"/>
              <a:t>Den tidlige middelalder </a:t>
            </a:r>
            <a:r>
              <a:rPr lang="da-DK" sz="2000" u="sng" dirty="0"/>
              <a:t>fra 500 til 1050:</a:t>
            </a:r>
            <a:r>
              <a:rPr lang="da-DK" sz="2000" dirty="0"/>
              <a:t> </a:t>
            </a:r>
          </a:p>
          <a:p>
            <a:pPr marL="0" indent="0">
              <a:buNone/>
            </a:pPr>
            <a:r>
              <a:rPr lang="da-DK" sz="2000" dirty="0"/>
              <a:t>	Folkevandringer	</a:t>
            </a:r>
          </a:p>
          <a:p>
            <a:pPr>
              <a:buFontTx/>
              <a:buChar char="-"/>
            </a:pPr>
            <a:r>
              <a:rPr lang="da-DK" sz="2000" i="1" u="sng" dirty="0"/>
              <a:t>Højmiddelalderen </a:t>
            </a:r>
            <a:r>
              <a:rPr lang="da-DK" sz="2000" u="sng" dirty="0"/>
              <a:t>fra 1050 til 1300:</a:t>
            </a:r>
          </a:p>
          <a:p>
            <a:pPr marL="0" indent="0">
              <a:buNone/>
            </a:pPr>
            <a:r>
              <a:rPr lang="da-DK" sz="2000" dirty="0"/>
              <a:t>Blomstrende klostervæsen, den katolske kirke bliver samlet under paven, fælles europæisk skriftsprog (latin), Danmark bliver kristnet, riget samles under én konge, Danmark omdannes til et feudalt landbrugssamfund.</a:t>
            </a:r>
          </a:p>
          <a:p>
            <a:pPr>
              <a:buFontTx/>
              <a:buChar char="-"/>
            </a:pPr>
            <a:r>
              <a:rPr lang="da-DK" sz="2000" i="1" u="sng" dirty="0"/>
              <a:t>Senmiddelalderen </a:t>
            </a:r>
            <a:r>
              <a:rPr lang="da-DK" sz="2000" u="sng" dirty="0"/>
              <a:t>fra 1300-1500: </a:t>
            </a:r>
          </a:p>
          <a:p>
            <a:pPr marL="0" indent="0">
              <a:buNone/>
            </a:pPr>
            <a:r>
              <a:rPr lang="da-DK" sz="2000" dirty="0"/>
              <a:t>	Pest, hungersnød, bondeoprør, magtkampe mellem kirke, adel og kongemagt.</a:t>
            </a:r>
            <a:r>
              <a:rPr lang="da-DK" sz="2000" i="1" u="sng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9707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2505" y="365125"/>
            <a:ext cx="11161295" cy="1325563"/>
          </a:xfrm>
        </p:spPr>
        <p:txBody>
          <a:bodyPr/>
          <a:lstStyle/>
          <a:p>
            <a:pPr algn="ctr"/>
            <a:r>
              <a:rPr lang="da-DK" b="1" dirty="0"/>
              <a:t>Samfundsstrukturen </a:t>
            </a:r>
            <a:br>
              <a:rPr lang="da-DK" b="1" dirty="0"/>
            </a:br>
            <a:r>
              <a:rPr lang="da-DK" b="1" dirty="0"/>
              <a:t>(feudalsamfund)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447800" y="1981199"/>
            <a:ext cx="9715499" cy="4547937"/>
          </a:xfrm>
          <a:blipFill>
            <a:blip r:embed="rId2">
              <a:alphaModFix amt="79000"/>
            </a:blip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da-DK" dirty="0"/>
              <a:t>Hierarkisk opbygning – pyramideformet magtstruktur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Feudalisme: </a:t>
            </a:r>
          </a:p>
          <a:p>
            <a:pPr marL="0" indent="0">
              <a:buNone/>
            </a:pPr>
            <a:r>
              <a:rPr lang="da-DK" dirty="0"/>
              <a:t>Samfundsorden, hvor kongen ejer jorden og udlåner land til herremænd mod skatter og militær støtte. </a:t>
            </a:r>
          </a:p>
          <a:p>
            <a:pPr marL="0" indent="0">
              <a:buNone/>
            </a:pPr>
            <a:r>
              <a:rPr lang="da-DK" dirty="0"/>
              <a:t>Feudal kommer af det latinske ord ”</a:t>
            </a:r>
            <a:r>
              <a:rPr lang="da-DK" dirty="0" err="1"/>
              <a:t>feudum</a:t>
            </a:r>
            <a:r>
              <a:rPr lang="da-DK" dirty="0"/>
              <a:t>”, der betyder pant eller lån. </a:t>
            </a:r>
          </a:p>
          <a:p>
            <a:pPr marL="0" indent="0">
              <a:buNone/>
            </a:pPr>
            <a:r>
              <a:rPr lang="da-DK" dirty="0"/>
              <a:t>Krigsførelse i middelalderen var dyrt og feudalismen var et system, der kunne opretholde kongens militærmagt.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1026" name="Picture 2" descr="https://historie3z.files.wordpress.com/2012/05/feudal-samfundsstruktur.pn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9574280" y="-116555"/>
            <a:ext cx="2617720" cy="1942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629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Litteratur i middelalderen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dirty="0"/>
              <a:t>Periodens litteratur kan inddeles i tre hovedkategorier, der knytter sig til en af de tre bærende institutioner i samfundet: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Kirken: 		Ærkebiskop Anders Sunesen ”</a:t>
            </a:r>
            <a:r>
              <a:rPr lang="da-DK" dirty="0" err="1"/>
              <a:t>Hexaëmeron</a:t>
            </a:r>
            <a:r>
              <a:rPr lang="da-DK" dirty="0"/>
              <a:t>” (6 dage)</a:t>
            </a:r>
          </a:p>
          <a:p>
            <a:pPr marL="0" indent="0">
              <a:buNone/>
            </a:pPr>
            <a:r>
              <a:rPr lang="da-DK" dirty="0"/>
              <a:t>		Maria-viserne – salmer</a:t>
            </a:r>
          </a:p>
          <a:p>
            <a:pPr marL="0" indent="0">
              <a:buNone/>
            </a:pPr>
            <a:r>
              <a:rPr lang="da-DK" dirty="0"/>
              <a:t>		Helgenlegender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Kongen: 	lovtekster</a:t>
            </a:r>
          </a:p>
          <a:p>
            <a:pPr marL="0" indent="0">
              <a:buNone/>
            </a:pPr>
            <a:r>
              <a:rPr lang="da-DK" dirty="0"/>
              <a:t>		historieskrivning</a:t>
            </a:r>
          </a:p>
          <a:p>
            <a:pPr marL="0" indent="0">
              <a:buNone/>
            </a:pPr>
            <a:r>
              <a:rPr lang="da-DK" dirty="0"/>
              <a:t>		Saxos: </a:t>
            </a:r>
            <a:r>
              <a:rPr lang="da-DK" i="1" dirty="0" err="1"/>
              <a:t>Gesta</a:t>
            </a:r>
            <a:r>
              <a:rPr lang="da-DK" i="1" dirty="0"/>
              <a:t> Danorum</a:t>
            </a:r>
            <a:r>
              <a:rPr lang="da-DK" dirty="0"/>
              <a:t> – danernes bedrifter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Adelen: 	Folkeviser (det er i det adelige miljø, folkevisernes handling udspiller sig)</a:t>
            </a:r>
          </a:p>
        </p:txBody>
      </p:sp>
    </p:spTree>
    <p:extLst>
      <p:ext uri="{BB962C8B-B14F-4D97-AF65-F5344CB8AC3E}">
        <p14:creationId xmlns:p14="http://schemas.microsoft.com/office/powerpoint/2010/main" val="2059508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7095" y="365125"/>
            <a:ext cx="10936705" cy="1325563"/>
          </a:xfrm>
          <a:solidFill>
            <a:schemeClr val="bg1">
              <a:alpha val="70000"/>
            </a:schemeClr>
          </a:solidFill>
        </p:spPr>
        <p:txBody>
          <a:bodyPr/>
          <a:lstStyle/>
          <a:p>
            <a:r>
              <a:rPr lang="da-DK" dirty="0"/>
              <a:t>Ridderviser og trylleviser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17095" y="1825624"/>
            <a:ext cx="11534273" cy="5032375"/>
          </a:xfrm>
          <a:solidFill>
            <a:schemeClr val="bg1">
              <a:alpha val="7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b="1" dirty="0"/>
              <a:t>Ridderviser:</a:t>
            </a:r>
            <a:r>
              <a:rPr lang="da-DK" dirty="0"/>
              <a:t> </a:t>
            </a:r>
            <a:br>
              <a:rPr lang="da-DK" dirty="0"/>
            </a:br>
            <a:r>
              <a:rPr lang="da-DK" dirty="0"/>
              <a:t>- foregår i et adeligt miljø</a:t>
            </a:r>
            <a:br>
              <a:rPr lang="da-DK" dirty="0"/>
            </a:br>
            <a:r>
              <a:rPr lang="da-DK" dirty="0"/>
              <a:t>- konflikterne er ofte modstridende kræfter i forholdet mellem den enkelte kvinde og mand og slægten </a:t>
            </a:r>
            <a:br>
              <a:rPr lang="da-DK" dirty="0"/>
            </a:br>
            <a:r>
              <a:rPr lang="da-DK" dirty="0"/>
              <a:t>- kærlighed og had optræder som anarkistiske og destruktive kræfter, der truer slægtens position, jordbesiddelser og magt</a:t>
            </a:r>
            <a:br>
              <a:rPr lang="da-DK" dirty="0"/>
            </a:br>
            <a:r>
              <a:rPr lang="da-DK" dirty="0"/>
              <a:t>-viserne skildrer gerne tragiske handlingsforløb, der kommer som konsekvens af normbrud</a:t>
            </a:r>
          </a:p>
          <a:p>
            <a:pPr marL="0" indent="0">
              <a:buNone/>
            </a:pPr>
            <a:r>
              <a:rPr lang="da-DK" dirty="0"/>
              <a:t>(socialhistorisk læsning)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Trylleviser: </a:t>
            </a:r>
            <a:br>
              <a:rPr lang="da-DK" b="1" dirty="0"/>
            </a:br>
            <a:r>
              <a:rPr lang="da-DK" b="1" dirty="0"/>
              <a:t>- </a:t>
            </a:r>
            <a:r>
              <a:rPr lang="da-DK" dirty="0"/>
              <a:t>her er de voldsomme kræfter fremstillet som overnaturlige væsner</a:t>
            </a:r>
            <a:br>
              <a:rPr lang="da-DK" dirty="0"/>
            </a:br>
            <a:r>
              <a:rPr lang="da-DK" dirty="0"/>
              <a:t>- mennesket kommer ofte til kort over for dværge, nymfer, </a:t>
            </a:r>
            <a:r>
              <a:rPr lang="da-DK" dirty="0" err="1"/>
              <a:t>elvere</a:t>
            </a:r>
            <a:r>
              <a:rPr lang="da-DK" dirty="0"/>
              <a:t> og magi, men kan også selv bruge magien som forløser og ”omformer”</a:t>
            </a:r>
            <a:br>
              <a:rPr lang="da-DK" dirty="0"/>
            </a:br>
            <a:r>
              <a:rPr lang="da-DK" dirty="0"/>
              <a:t>(I analyser kan man diskutere, hvad magien er billede på, men i samtiden har man formodentlig anset de overnaturlige fænomener som virkelige)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 med et eksempel på andre genrer, der har samme univers som henholdsvis tryllevisen og riddervisen?</a:t>
            </a:r>
            <a:endParaRPr lang="da-D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625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        Folkevisen </a:t>
            </a:r>
            <a:br>
              <a:rPr lang="da-DK" b="1" dirty="0"/>
            </a:br>
            <a:r>
              <a:rPr lang="da-DK" b="1" dirty="0"/>
              <a:t>– en omdiskuteret genre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587500" y="2146299"/>
            <a:ext cx="9067800" cy="4030663"/>
          </a:xfrm>
          <a:blipFill>
            <a:blip r:embed="rId2">
              <a:alphaModFix amt="79000"/>
            </a:blip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da-DK" dirty="0"/>
          </a:p>
          <a:p>
            <a:r>
              <a:rPr lang="da-DK" dirty="0"/>
              <a:t>Folkevisegenren er sandsynligvis opstået omkring 1200-tallet.</a:t>
            </a:r>
          </a:p>
          <a:p>
            <a:r>
              <a:rPr lang="da-DK" dirty="0"/>
              <a:t>Har sit udspring i den franske troubadourdigtning.</a:t>
            </a:r>
          </a:p>
          <a:p>
            <a:pPr marL="0" indent="0">
              <a:buNone/>
            </a:pPr>
            <a:r>
              <a:rPr lang="da-DK" dirty="0"/>
              <a:t>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 algn="r">
              <a:buNone/>
            </a:pPr>
            <a:endParaRPr lang="da-DK" sz="1400" i="1" dirty="0"/>
          </a:p>
          <a:p>
            <a:pPr marL="0" indent="0" algn="r">
              <a:buNone/>
            </a:pPr>
            <a:r>
              <a:rPr lang="da-DK" sz="1400" i="1" dirty="0"/>
              <a:t>Kalkmaleri fra Ørslev Kirke ved Skælskør (ca. 1325)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930" y="3864391"/>
            <a:ext cx="7670140" cy="1802483"/>
          </a:xfrm>
          <a:prstGeom prst="rect">
            <a:avLst/>
          </a:prstGeom>
        </p:spPr>
      </p:pic>
      <p:sp>
        <p:nvSpPr>
          <p:cNvPr id="8" name="Tekstfelt 7"/>
          <p:cNvSpPr txBox="1"/>
          <p:nvPr/>
        </p:nvSpPr>
        <p:spPr>
          <a:xfrm>
            <a:off x="19304507" y="4012365"/>
            <a:ext cx="2009520" cy="516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pic>
        <p:nvPicPr>
          <p:cNvPr id="9" name="Picture 4" descr="http://versindaba.co.za/wp-content/uploads/2009/10/assurancetourix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75" y="0"/>
            <a:ext cx="1952625" cy="2009776"/>
          </a:xfrm>
          <a:prstGeom prst="rect">
            <a:avLst/>
          </a:prstGeom>
          <a:blipFill>
            <a:blip r:embed="rId2">
              <a:alphaModFix amt="79000"/>
            </a:blip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2501684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To teorier om folkeviser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2336799"/>
            <a:ext cx="10515600" cy="3840163"/>
          </a:xfrm>
          <a:blipFill>
            <a:blip r:embed="rId2">
              <a:alphaModFix amt="79000"/>
            </a:blip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da-DK" dirty="0"/>
              <a:t>- </a:t>
            </a:r>
            <a:r>
              <a:rPr lang="da-DK" b="1" dirty="0"/>
              <a:t>Reproduktionsteorien</a:t>
            </a:r>
            <a:r>
              <a:rPr lang="da-DK" dirty="0"/>
              <a:t> bygger på, at viserne ikke har nogen forfatter, men er et udtryk for folkelivet og folkets kollektive bevidsthed (socialhistorisk læsning).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- </a:t>
            </a:r>
            <a:r>
              <a:rPr lang="da-DK" b="1" dirty="0"/>
              <a:t>Receptionsteorien</a:t>
            </a:r>
            <a:r>
              <a:rPr lang="da-DK" dirty="0"/>
              <a:t> bygger på, at hver vise er digtet af en sanger - andre omvandrende kunstnere har taget den på deres repertoire og ændret den.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99260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91448"/>
          </a:xfrm>
          <a:blipFill>
            <a:blip r:embed="rId3">
              <a:alphaModFix amt="79000"/>
            </a:blip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da-DK" b="1" dirty="0"/>
              <a:t>Tilblivelse og nedskrivning</a:t>
            </a:r>
          </a:p>
        </p:txBody>
      </p:sp>
      <p:pic>
        <p:nvPicPr>
          <p:cNvPr id="2052" name="Picture 4" descr="http://denstoredanske.dk/@api/deki/files/91453/=DLH-1-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819" y="2343902"/>
            <a:ext cx="5154362" cy="383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/>
          <p:cNvSpPr txBox="1"/>
          <p:nvPr/>
        </p:nvSpPr>
        <p:spPr>
          <a:xfrm>
            <a:off x="8887326" y="5536535"/>
            <a:ext cx="2983832" cy="646331"/>
          </a:xfrm>
          <a:prstGeom prst="rect">
            <a:avLst/>
          </a:prstGeom>
          <a:blipFill>
            <a:blip r:embed="rId3">
              <a:alphaModFix amt="79000"/>
            </a:blip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da-DK" i="1" dirty="0"/>
              <a:t>Hjertebogen</a:t>
            </a:r>
          </a:p>
          <a:p>
            <a:r>
              <a:rPr lang="da-DK" dirty="0"/>
              <a:t>Fra begyndelsen af 1550’erne</a:t>
            </a:r>
          </a:p>
        </p:txBody>
      </p:sp>
    </p:spTree>
    <p:extLst>
      <p:ext uri="{BB962C8B-B14F-4D97-AF65-F5344CB8AC3E}">
        <p14:creationId xmlns:p14="http://schemas.microsoft.com/office/powerpoint/2010/main" val="2039966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260350"/>
          </a:xfrm>
        </p:spPr>
        <p:txBody>
          <a:bodyPr>
            <a:normAutofit fontScale="90000"/>
          </a:bodyPr>
          <a:lstStyle/>
          <a:p>
            <a:br>
              <a:rPr lang="da-DK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sz="half" idx="4294967295"/>
          </p:nvPr>
        </p:nvSpPr>
        <p:spPr>
          <a:xfrm>
            <a:off x="0" y="365125"/>
            <a:ext cx="4022725" cy="58118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		</a:t>
            </a:r>
            <a:endParaRPr lang="da-DK" dirty="0"/>
          </a:p>
          <a:p>
            <a:endParaRPr lang="da-DK" dirty="0"/>
          </a:p>
        </p:txBody>
      </p:sp>
      <p:sp>
        <p:nvSpPr>
          <p:cNvPr id="7" name="Rektangel 6"/>
          <p:cNvSpPr/>
          <p:nvPr/>
        </p:nvSpPr>
        <p:spPr>
          <a:xfrm>
            <a:off x="3048000" y="-14891"/>
            <a:ext cx="6096000" cy="6479146"/>
          </a:xfrm>
          <a:prstGeom prst="rect">
            <a:avLst/>
          </a:prstGeom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Ca. 400-450 	Guldhornene bliver fremstillet</a:t>
            </a:r>
            <a:endParaRPr lang="da-D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Ca. 935 		Jellingestenene</a:t>
            </a:r>
            <a:endParaRPr lang="da-D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da-DK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1200-tallet	Folkevisen som genre er sandsynligvis 			opstået her.</a:t>
            </a:r>
            <a:endParaRPr lang="da-D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56080" indent="-1656080">
              <a:lnSpc>
                <a:spcPct val="106000"/>
              </a:lnSpc>
              <a:spcAft>
                <a:spcPts val="800"/>
              </a:spcAft>
            </a:pPr>
            <a:r>
              <a:rPr lang="da-DK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1440 	Johann </a:t>
            </a:r>
            <a:r>
              <a:rPr lang="da-DK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Gutenbergs</a:t>
            </a: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trykpresse </a:t>
            </a:r>
            <a:endParaRPr lang="da-D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28040" indent="828040">
              <a:lnSpc>
                <a:spcPct val="106000"/>
              </a:lnSpc>
              <a:spcAft>
                <a:spcPts val="800"/>
              </a:spcAft>
            </a:pP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(opfindelsen af bogtrykkerkunsten i Europa)</a:t>
            </a:r>
            <a:endParaRPr lang="da-D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56080" indent="-1656080">
              <a:lnSpc>
                <a:spcPct val="106000"/>
              </a:lnSpc>
              <a:spcAft>
                <a:spcPts val="800"/>
              </a:spcAft>
            </a:pPr>
            <a:r>
              <a:rPr lang="da-DK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1550-1591 	Den første nedskrivning af folkeviser, især blandt hofadelens mænd og kvinder. </a:t>
            </a:r>
            <a:endParaRPr lang="da-D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56080" indent="-1656080">
              <a:lnSpc>
                <a:spcPct val="106000"/>
              </a:lnSpc>
              <a:spcAft>
                <a:spcPts val="800"/>
              </a:spcAft>
            </a:pPr>
            <a:r>
              <a:rPr lang="da-DK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1600-1699 	Anden nedskrivningsperiode, hovedsagelig landadlen anlægger visebøger.</a:t>
            </a:r>
            <a:endParaRPr lang="da-D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56080" indent="-1656080">
              <a:lnSpc>
                <a:spcPct val="106000"/>
              </a:lnSpc>
              <a:spcAft>
                <a:spcPts val="800"/>
              </a:spcAft>
            </a:pPr>
            <a:r>
              <a:rPr lang="da-DK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1700-tallet 	Den første spæde antikvariske interesse i slutningen af 1700-tallet, inspireret af både engelske og tyske samlinger. På dette tidspunkt er genren formentlig kun levende blandt almuen.</a:t>
            </a:r>
            <a:endParaRPr lang="da-D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56080" indent="-1656080">
              <a:lnSpc>
                <a:spcPct val="106000"/>
              </a:lnSpc>
              <a:spcAft>
                <a:spcPts val="800"/>
              </a:spcAft>
            </a:pPr>
            <a:r>
              <a:rPr lang="da-DK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1800-tallet 	Optegnelse af mundtlig tradition, isæt blandt almuen. Indsamlingen tager yderligere fart, da udgivelse af </a:t>
            </a:r>
            <a:r>
              <a:rPr lang="da-DK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Danmarks gamle folkeviser </a:t>
            </a:r>
            <a:r>
              <a:rPr lang="da-DK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begynder i 1853.</a:t>
            </a:r>
            <a:endParaRPr lang="da-DK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548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96C1B8-C191-F343-9C48-828043367C4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69000"/>
            </a:schemeClr>
          </a:solidFill>
        </p:spPr>
        <p:txBody>
          <a:bodyPr/>
          <a:lstStyle/>
          <a:p>
            <a:pPr algn="ctr"/>
            <a:r>
              <a:rPr lang="da-DK" dirty="0"/>
              <a:t>Kædedans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7F050A-6EB6-EA42-82AB-32C7CD5E2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hlinkClick r:id="rId2"/>
              </a:rPr>
              <a:t>https://www.youtube.com/watch?v=mRNrfobPQAI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Har I danset kædedans? </a:t>
            </a:r>
          </a:p>
          <a:p>
            <a:pPr marL="0" indent="0">
              <a:buNone/>
            </a:pPr>
            <a:r>
              <a:rPr lang="da-DK" dirty="0"/>
              <a:t>Hvordan føles det? Hvilken en virkning har det?</a:t>
            </a:r>
          </a:p>
        </p:txBody>
      </p:sp>
    </p:spTree>
    <p:extLst>
      <p:ext uri="{BB962C8B-B14F-4D97-AF65-F5344CB8AC3E}">
        <p14:creationId xmlns:p14="http://schemas.microsoft.com/office/powerpoint/2010/main" val="931442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blipFill dpi="0" rotWithShape="1">
            <a:blip r:embed="rId2">
              <a:alphaModFix amt="85000"/>
            </a:blip>
            <a:srcRect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da-DK" b="1" dirty="0"/>
              <a:t>Quiz og byt om folkeviser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55506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577516" y="975450"/>
            <a:ext cx="11309684" cy="4239237"/>
          </a:xfrm>
          <a:prstGeom prst="rect">
            <a:avLst/>
          </a:prstGeom>
          <a:blipFill>
            <a:blip r:embed="rId2">
              <a:alphaModFix amt="79000"/>
            </a:blip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a-D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Hvad betyder ordet ”ballade”? Og hvad brugte man folkeviserne til?</a:t>
            </a:r>
            <a:endParaRPr lang="da-DK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da-DK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Hvordan er folkeviserne blevet fremført? (video)</a:t>
            </a:r>
            <a:endParaRPr lang="da-DK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da-DK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Hvilke temaer behandler folkeviserne?</a:t>
            </a:r>
            <a:br>
              <a:rPr lang="da-DK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a-DK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Bonus: Kom med et eksempel på et overgangsritual fra nutidens Danmark.</a:t>
            </a:r>
            <a:endParaRPr lang="da-DK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da-DK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Hvilke tre faser er der i fortællingen i en folkevise?</a:t>
            </a:r>
            <a:br>
              <a:rPr lang="da-DK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Hvem har lavet viserne, og hvem har skrevet dem ned? </a:t>
            </a:r>
            <a:endParaRPr lang="da-DK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212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D4D5B4-CD25-C74B-AAFB-47827CE5D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93950"/>
            <a:ext cx="9144000" cy="1249362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r>
              <a:rPr lang="da-DK" dirty="0"/>
              <a:t>Harpens kraft</a:t>
            </a:r>
          </a:p>
        </p:txBody>
      </p:sp>
    </p:spTree>
    <p:extLst>
      <p:ext uri="{BB962C8B-B14F-4D97-AF65-F5344CB8AC3E}">
        <p14:creationId xmlns:p14="http://schemas.microsoft.com/office/powerpoint/2010/main" val="1582788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  <a:alpha val="72000"/>
            </a:schemeClr>
          </a:solidFill>
        </p:spPr>
        <p:txBody>
          <a:bodyPr/>
          <a:lstStyle/>
          <a:p>
            <a:r>
              <a:rPr lang="da-DK" dirty="0"/>
              <a:t>Opgave: få et overblik over handlingen i versene i ”Harpens klang”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  <a:alpha val="76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/>
              <a:t>Beskriv handlingen i de enkelte vers med stikord:</a:t>
            </a:r>
          </a:p>
          <a:p>
            <a:pPr marL="0" indent="0">
              <a:buNone/>
            </a:pPr>
            <a:endParaRPr lang="da-DK" b="1" dirty="0"/>
          </a:p>
          <a:p>
            <a:r>
              <a:rPr lang="da-DK" dirty="0"/>
              <a:t>Gruppe 1: strofe 1-7 + </a:t>
            </a:r>
            <a:r>
              <a:rPr lang="da-DK" dirty="0" err="1"/>
              <a:t>mellemkvæd</a:t>
            </a:r>
            <a:r>
              <a:rPr lang="da-DK" dirty="0"/>
              <a:t> og omkvæd</a:t>
            </a:r>
          </a:p>
          <a:p>
            <a:r>
              <a:rPr lang="da-DK" dirty="0"/>
              <a:t>Gruppe 2: strofe 8-14</a:t>
            </a:r>
          </a:p>
          <a:p>
            <a:r>
              <a:rPr lang="da-DK" dirty="0"/>
              <a:t>Gruppe 3: strofe 15-21 		</a:t>
            </a:r>
          </a:p>
          <a:p>
            <a:r>
              <a:rPr lang="da-DK" dirty="0"/>
              <a:t>Gruppe 4: strofe 22-28</a:t>
            </a:r>
          </a:p>
          <a:p>
            <a:r>
              <a:rPr lang="da-DK" dirty="0"/>
              <a:t>Gruppe 5: strofe 29-34</a:t>
            </a:r>
          </a:p>
          <a:p>
            <a:r>
              <a:rPr lang="da-DK" dirty="0"/>
              <a:t>Alle grupperne skriver stikordene i googledokumentet</a:t>
            </a:r>
          </a:p>
        </p:txBody>
      </p:sp>
    </p:spTree>
    <p:extLst>
      <p:ext uri="{BB962C8B-B14F-4D97-AF65-F5344CB8AC3E}">
        <p14:creationId xmlns:p14="http://schemas.microsoft.com/office/powerpoint/2010/main" val="1091918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  <a:alpha val="69000"/>
            </a:schemeClr>
          </a:solidFill>
        </p:spPr>
        <p:txBody>
          <a:bodyPr/>
          <a:lstStyle/>
          <a:p>
            <a:r>
              <a:rPr lang="da-DK" dirty="0"/>
              <a:t>Harpens kraft – fra tekst til tegneserie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24557"/>
          </a:xfrm>
          <a:solidFill>
            <a:schemeClr val="accent4">
              <a:lumMod val="20000"/>
              <a:lumOff val="80000"/>
              <a:alpha val="76000"/>
            </a:schemeClr>
          </a:solidFill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da-DK" sz="3600" dirty="0"/>
              <a:t>Det sværeste ved folkeviserne, kan være at forstå handlingen.</a:t>
            </a:r>
          </a:p>
          <a:p>
            <a:pPr marL="0" indent="0">
              <a:buNone/>
            </a:pPr>
            <a:endParaRPr lang="da-DK" sz="3600" dirty="0"/>
          </a:p>
          <a:p>
            <a:pPr marL="0" indent="0">
              <a:buNone/>
            </a:pPr>
            <a:r>
              <a:rPr lang="da-DK" sz="3600" dirty="0"/>
              <a:t>Opgave:</a:t>
            </a:r>
          </a:p>
          <a:p>
            <a:pPr marL="0" indent="0">
              <a:buNone/>
            </a:pPr>
            <a:endParaRPr lang="da-DK" sz="3600" dirty="0"/>
          </a:p>
          <a:p>
            <a:pPr marL="0" indent="0">
              <a:buNone/>
            </a:pPr>
            <a:r>
              <a:rPr lang="da-DK" sz="3600" dirty="0"/>
              <a:t>		1. Genfortæl handlingen i </a:t>
            </a:r>
            <a:r>
              <a:rPr lang="da-DK" sz="3600" i="1" dirty="0"/>
              <a:t>Harpens kraft</a:t>
            </a:r>
            <a:br>
              <a:rPr lang="da-DK" sz="3600" i="1" dirty="0"/>
            </a:br>
            <a:endParaRPr lang="da-DK" sz="3600" dirty="0"/>
          </a:p>
          <a:p>
            <a:pPr marL="0" indent="0">
              <a:buNone/>
            </a:pPr>
            <a:r>
              <a:rPr lang="da-DK" sz="3600" dirty="0"/>
              <a:t>		2. Læg en plan for, hvilke billeder I vil have med i 				</a:t>
            </a:r>
            <a:r>
              <a:rPr lang="da-DK" sz="3600"/>
              <a:t>	tegneserien </a:t>
            </a:r>
            <a:r>
              <a:rPr lang="da-DK" sz="3600" dirty="0"/>
              <a:t>– hvad er de vigtigste begivenheder i handlingen? </a:t>
            </a:r>
            <a:br>
              <a:rPr lang="da-DK" sz="3600" dirty="0"/>
            </a:br>
            <a:r>
              <a:rPr lang="da-DK" sz="3600" dirty="0"/>
              <a:t>		- I skal tegne 6 billeder.</a:t>
            </a:r>
            <a:br>
              <a:rPr lang="da-DK" sz="3600" dirty="0"/>
            </a:br>
            <a:endParaRPr lang="da-DK" sz="3600" dirty="0"/>
          </a:p>
          <a:p>
            <a:pPr marL="0" indent="0">
              <a:buNone/>
            </a:pPr>
            <a:r>
              <a:rPr lang="da-DK" sz="3600" dirty="0"/>
              <a:t>		3. Tegn amok!</a:t>
            </a:r>
            <a:br>
              <a:rPr lang="da-DK" sz="3600" dirty="0"/>
            </a:br>
            <a:endParaRPr lang="da-DK" sz="3600" dirty="0"/>
          </a:p>
          <a:p>
            <a:pPr marL="0" indent="0">
              <a:buNone/>
            </a:pPr>
            <a:r>
              <a:rPr lang="da-DK" sz="3600" dirty="0"/>
              <a:t>		4. Fremlæg for to andre grupper</a:t>
            </a:r>
            <a:br>
              <a:rPr lang="da-DK" sz="3600" dirty="0"/>
            </a:br>
            <a:endParaRPr lang="da-DK" sz="3600" dirty="0"/>
          </a:p>
          <a:p>
            <a:pPr marL="0" indent="0">
              <a:buNone/>
            </a:pPr>
            <a:r>
              <a:rPr lang="da-DK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59620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  <a:alpha val="78000"/>
            </a:schemeClr>
          </a:solidFill>
        </p:spPr>
        <p:txBody>
          <a:bodyPr>
            <a:normAutofit fontScale="90000"/>
          </a:bodyPr>
          <a:lstStyle/>
          <a:p>
            <a:br>
              <a:rPr lang="da-DK" dirty="0"/>
            </a:br>
            <a:r>
              <a:rPr lang="da-DK" dirty="0"/>
              <a:t>Handlingsforløbet i en folkevise kan inddeles i tre faser: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9000" cy="4351338"/>
          </a:xfrm>
          <a:solidFill>
            <a:schemeClr val="accent4">
              <a:lumMod val="20000"/>
              <a:lumOff val="80000"/>
              <a:alpha val="61000"/>
            </a:schemeClr>
          </a:solidFill>
        </p:spPr>
        <p:txBody>
          <a:bodyPr/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	1. En udgangssituation, hvor konflikten varsles. </a:t>
            </a:r>
          </a:p>
          <a:p>
            <a:pPr marL="0" indent="0">
              <a:buNone/>
            </a:pPr>
            <a:r>
              <a:rPr lang="da-DK" dirty="0"/>
              <a:t>	</a:t>
            </a:r>
            <a:br>
              <a:rPr lang="da-DK" dirty="0"/>
            </a:br>
            <a:r>
              <a:rPr lang="da-DK" dirty="0"/>
              <a:t>	2. En lang konfliktfase (de dæmoniske kræfter viser sig i tryllevisen).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	3. En afslutning (ofte med en tragisk udgang). 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81883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da-DK" altLang="da-DK"/>
          </a:p>
        </p:txBody>
      </p:sp>
      <p:sp>
        <p:nvSpPr>
          <p:cNvPr id="13315" name="Rectangle 2"/>
          <p:cNvSpPr>
            <a:spLocks noGrp="1" noChangeArrowheads="1"/>
          </p:cNvSpPr>
          <p:nvPr>
            <p:ph idx="1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pPr eaLnBrk="1" hangingPunct="1">
              <a:buFontTx/>
              <a:buBlip>
                <a:blip r:embed="rId3"/>
              </a:buBlip>
            </a:pPr>
            <a:r>
              <a:rPr lang="en-US" altLang="da-DK" sz="1969" dirty="0" err="1"/>
              <a:t>Behandler</a:t>
            </a:r>
            <a:r>
              <a:rPr lang="en-US" altLang="da-DK" sz="1969" dirty="0"/>
              <a:t> </a:t>
            </a:r>
            <a:r>
              <a:rPr lang="en-US" altLang="da-DK" sz="1969" dirty="0" err="1"/>
              <a:t>temaer</a:t>
            </a:r>
            <a:r>
              <a:rPr lang="en-US" altLang="da-DK" sz="1969" dirty="0"/>
              <a:t>, der </a:t>
            </a:r>
            <a:r>
              <a:rPr lang="en-US" altLang="da-DK" sz="1969" dirty="0" err="1"/>
              <a:t>svarer</a:t>
            </a:r>
            <a:r>
              <a:rPr lang="en-US" altLang="da-DK" sz="1969" dirty="0"/>
              <a:t> </a:t>
            </a:r>
            <a:r>
              <a:rPr lang="en-US" altLang="da-DK" sz="1969" dirty="0" err="1"/>
              <a:t>til</a:t>
            </a:r>
            <a:r>
              <a:rPr lang="en-US" altLang="da-DK" sz="1969" dirty="0"/>
              <a:t> </a:t>
            </a:r>
            <a:r>
              <a:rPr lang="en-US" altLang="da-DK" sz="1969" dirty="0" err="1"/>
              <a:t>kernen</a:t>
            </a:r>
            <a:r>
              <a:rPr lang="en-US" altLang="da-DK" sz="1969" dirty="0"/>
              <a:t> </a:t>
            </a:r>
            <a:r>
              <a:rPr lang="en-US" altLang="da-DK" sz="1969" dirty="0" err="1"/>
              <a:t>i</a:t>
            </a:r>
            <a:r>
              <a:rPr lang="en-US" altLang="da-DK" sz="1969" dirty="0"/>
              <a:t> de </a:t>
            </a:r>
            <a:r>
              <a:rPr lang="en-US" altLang="da-DK" sz="1969" dirty="0" err="1"/>
              <a:t>fleste</a:t>
            </a:r>
            <a:r>
              <a:rPr lang="en-US" altLang="da-DK" sz="1969" dirty="0"/>
              <a:t> </a:t>
            </a:r>
            <a:r>
              <a:rPr lang="en-US" altLang="da-DK" sz="1969" dirty="0" err="1"/>
              <a:t>overgangsriter</a:t>
            </a:r>
            <a:endParaRPr lang="en-US" altLang="da-DK" sz="1969" dirty="0"/>
          </a:p>
          <a:p>
            <a:pPr eaLnBrk="1" hangingPunct="1">
              <a:buFontTx/>
              <a:buBlip>
                <a:blip r:embed="rId3"/>
              </a:buBlip>
            </a:pPr>
            <a:r>
              <a:rPr lang="en-US" altLang="da-DK" sz="1969" dirty="0" err="1"/>
              <a:t>Forløber</a:t>
            </a:r>
            <a:r>
              <a:rPr lang="en-US" altLang="da-DK" sz="1969" dirty="0"/>
              <a:t> </a:t>
            </a:r>
            <a:r>
              <a:rPr lang="en-US" altLang="da-DK" sz="1969" dirty="0" err="1"/>
              <a:t>typisk</a:t>
            </a:r>
            <a:r>
              <a:rPr lang="en-US" altLang="da-DK" sz="1969" dirty="0"/>
              <a:t> </a:t>
            </a:r>
            <a:r>
              <a:rPr lang="en-US" altLang="da-DK" sz="1969" dirty="0" err="1"/>
              <a:t>i</a:t>
            </a:r>
            <a:r>
              <a:rPr lang="en-US" altLang="da-DK" sz="1969" dirty="0"/>
              <a:t> </a:t>
            </a:r>
            <a:r>
              <a:rPr lang="en-US" altLang="da-DK" sz="1969" dirty="0" err="1"/>
              <a:t>tre</a:t>
            </a:r>
            <a:r>
              <a:rPr lang="en-US" altLang="da-DK" sz="1969" dirty="0"/>
              <a:t> </a:t>
            </a:r>
            <a:r>
              <a:rPr lang="en-US" altLang="da-DK" sz="1969" dirty="0" err="1"/>
              <a:t>faser</a:t>
            </a:r>
            <a:r>
              <a:rPr lang="en-US" altLang="da-DK" sz="1969" dirty="0"/>
              <a:t>: </a:t>
            </a:r>
          </a:p>
          <a:p>
            <a:pPr marL="714350" lvl="1">
              <a:buBlip>
                <a:blip r:embed="rId3"/>
              </a:buBlip>
            </a:pPr>
            <a:r>
              <a:rPr lang="en-US" altLang="da-DK" sz="1969" dirty="0" err="1"/>
              <a:t>Udgangssituation</a:t>
            </a:r>
            <a:r>
              <a:rPr lang="en-US" altLang="da-DK" sz="1969" dirty="0"/>
              <a:t>, </a:t>
            </a:r>
            <a:r>
              <a:rPr lang="en-US" altLang="da-DK" sz="1969" dirty="0" err="1"/>
              <a:t>hvor</a:t>
            </a:r>
            <a:r>
              <a:rPr lang="en-US" altLang="da-DK" sz="1969" dirty="0"/>
              <a:t> </a:t>
            </a:r>
            <a:r>
              <a:rPr lang="en-US" altLang="da-DK" sz="1969" dirty="0" err="1"/>
              <a:t>konflikten</a:t>
            </a:r>
            <a:r>
              <a:rPr lang="en-US" altLang="da-DK" sz="1969" dirty="0"/>
              <a:t> </a:t>
            </a:r>
            <a:r>
              <a:rPr lang="en-US" altLang="da-DK" sz="1969" dirty="0" err="1"/>
              <a:t>varsles</a:t>
            </a:r>
            <a:endParaRPr lang="en-US" altLang="da-DK" sz="1969" dirty="0"/>
          </a:p>
          <a:p>
            <a:pPr marL="714350" lvl="1">
              <a:buBlip>
                <a:blip r:embed="rId3"/>
              </a:buBlip>
            </a:pPr>
            <a:r>
              <a:rPr lang="en-US" altLang="da-DK" sz="1969" dirty="0"/>
              <a:t>Lang </a:t>
            </a:r>
            <a:r>
              <a:rPr lang="en-US" altLang="da-DK" sz="1969" dirty="0" err="1"/>
              <a:t>konfliktfase</a:t>
            </a:r>
            <a:r>
              <a:rPr lang="en-US" altLang="da-DK" sz="1969" dirty="0"/>
              <a:t>, </a:t>
            </a:r>
            <a:r>
              <a:rPr lang="en-US" altLang="da-DK" sz="1969" dirty="0" err="1"/>
              <a:t>hvor</a:t>
            </a:r>
            <a:r>
              <a:rPr lang="en-US" altLang="da-DK" sz="1969" dirty="0"/>
              <a:t> </a:t>
            </a:r>
            <a:r>
              <a:rPr lang="en-US" altLang="da-DK" sz="1969" dirty="0" err="1"/>
              <a:t>modsætninger</a:t>
            </a:r>
            <a:r>
              <a:rPr lang="en-US" altLang="da-DK" sz="1969" dirty="0"/>
              <a:t> </a:t>
            </a:r>
            <a:r>
              <a:rPr lang="en-US" altLang="da-DK" sz="1969" dirty="0" err="1"/>
              <a:t>optrappes</a:t>
            </a:r>
            <a:endParaRPr lang="en-US" altLang="da-DK" sz="1969" dirty="0"/>
          </a:p>
          <a:p>
            <a:pPr marL="714350" lvl="1">
              <a:buBlip>
                <a:blip r:embed="rId3"/>
              </a:buBlip>
            </a:pPr>
            <a:r>
              <a:rPr lang="en-US" altLang="da-DK" sz="1969" dirty="0" err="1"/>
              <a:t>Afslutning</a:t>
            </a:r>
            <a:r>
              <a:rPr lang="en-US" altLang="da-DK" sz="1969" dirty="0"/>
              <a:t>, </a:t>
            </a:r>
            <a:r>
              <a:rPr lang="en-US" altLang="da-DK" sz="1969" dirty="0" err="1"/>
              <a:t>hvor</a:t>
            </a:r>
            <a:r>
              <a:rPr lang="en-US" altLang="da-DK" sz="1969" dirty="0"/>
              <a:t> </a:t>
            </a:r>
            <a:r>
              <a:rPr lang="en-US" altLang="da-DK" sz="1969" dirty="0" err="1"/>
              <a:t>historien</a:t>
            </a:r>
            <a:r>
              <a:rPr lang="en-US" altLang="da-DK" sz="1969" dirty="0"/>
              <a:t> </a:t>
            </a:r>
            <a:r>
              <a:rPr lang="en-US" altLang="da-DK" sz="1969" dirty="0" err="1"/>
              <a:t>afklares</a:t>
            </a:r>
            <a:r>
              <a:rPr lang="en-US" altLang="da-DK" sz="1969" dirty="0"/>
              <a:t>, </a:t>
            </a:r>
            <a:r>
              <a:rPr lang="en-US" altLang="da-DK" sz="1969" dirty="0" err="1"/>
              <a:t>ofte</a:t>
            </a:r>
            <a:r>
              <a:rPr lang="en-US" altLang="da-DK" sz="1969" dirty="0"/>
              <a:t> med </a:t>
            </a:r>
            <a:r>
              <a:rPr lang="en-US" altLang="da-DK" sz="1969" dirty="0" err="1"/>
              <a:t>en</a:t>
            </a:r>
            <a:r>
              <a:rPr lang="en-US" altLang="da-DK" sz="1969" dirty="0"/>
              <a:t> </a:t>
            </a:r>
            <a:r>
              <a:rPr lang="en-US" altLang="da-DK" sz="1969" dirty="0" err="1"/>
              <a:t>tragisk</a:t>
            </a:r>
            <a:r>
              <a:rPr lang="en-US" altLang="da-DK" sz="1969" dirty="0"/>
              <a:t> </a:t>
            </a:r>
            <a:r>
              <a:rPr lang="en-US" altLang="da-DK" sz="1969" dirty="0" err="1"/>
              <a:t>udgang</a:t>
            </a:r>
            <a:endParaRPr lang="en-US" altLang="da-DK" sz="1969" dirty="0"/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100" y="1369418"/>
            <a:ext cx="3670102" cy="414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5411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368968" y="593559"/>
          <a:ext cx="11309685" cy="57819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186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5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5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48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400" kern="50" dirty="0">
                          <a:effectLst/>
                        </a:rPr>
                        <a:t>Eksposition</a:t>
                      </a:r>
                      <a:endParaRPr lang="da-DK" sz="2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400" kern="50" dirty="0">
                          <a:effectLst/>
                        </a:rPr>
                        <a:t>Transformation</a:t>
                      </a:r>
                      <a:endParaRPr lang="da-DK" sz="2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400" kern="50">
                          <a:effectLst/>
                        </a:rPr>
                        <a:t>Konsekvens </a:t>
                      </a:r>
                      <a:endParaRPr lang="da-DK" sz="2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7113">
                <a:tc>
                  <a:txBody>
                    <a:bodyPr/>
                    <a:lstStyle/>
                    <a:p>
                      <a:pPr>
                        <a:spcAft>
                          <a:spcPts val="1300"/>
                        </a:spcAft>
                      </a:pPr>
                      <a:r>
                        <a:rPr lang="da-DK" sz="2400" kern="50" dirty="0">
                          <a:effectLst/>
                        </a:rPr>
                        <a:t>Første hjem</a:t>
                      </a:r>
                      <a:endParaRPr lang="da-DK" sz="2400" dirty="0">
                        <a:effectLst/>
                      </a:endParaRPr>
                    </a:p>
                    <a:p>
                      <a:pPr>
                        <a:spcAft>
                          <a:spcPts val="1300"/>
                        </a:spcAft>
                      </a:pPr>
                      <a:r>
                        <a:rPr lang="da-DK" sz="2400" kern="50" dirty="0">
                          <a:effectLst/>
                        </a:rPr>
                        <a:t>Præsentation af personerne</a:t>
                      </a:r>
                      <a:endParaRPr lang="da-DK" sz="2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2400" kern="50" dirty="0">
                          <a:effectLst/>
                        </a:rPr>
                        <a:t>Konflikten lurer lige om hjørnet.</a:t>
                      </a:r>
                      <a:endParaRPr lang="da-DK" sz="2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1300"/>
                        </a:spcAft>
                      </a:pPr>
                      <a:r>
                        <a:rPr lang="da-DK" sz="2400" kern="50" dirty="0">
                          <a:effectLst/>
                        </a:rPr>
                        <a:t>Overgang</a:t>
                      </a:r>
                      <a:endParaRPr lang="da-DK" sz="2400" dirty="0">
                        <a:effectLst/>
                      </a:endParaRPr>
                    </a:p>
                    <a:p>
                      <a:pPr>
                        <a:spcAft>
                          <a:spcPts val="1300"/>
                        </a:spcAft>
                      </a:pPr>
                      <a:r>
                        <a:rPr lang="da-DK" sz="2400" kern="50" dirty="0">
                          <a:effectLst/>
                        </a:rPr>
                        <a:t>Forlovelsessituation</a:t>
                      </a:r>
                      <a:endParaRPr lang="da-DK" sz="2400" dirty="0">
                        <a:effectLst/>
                      </a:endParaRPr>
                    </a:p>
                    <a:p>
                      <a:pPr>
                        <a:spcAft>
                          <a:spcPts val="1300"/>
                        </a:spcAft>
                      </a:pPr>
                      <a:r>
                        <a:rPr lang="da-DK" sz="2400" kern="50" dirty="0">
                          <a:effectLst/>
                        </a:rPr>
                        <a:t>Konflikten når et klimaks.</a:t>
                      </a:r>
                      <a:endParaRPr lang="da-DK" sz="2400" dirty="0">
                        <a:effectLst/>
                      </a:endParaRPr>
                    </a:p>
                    <a:p>
                      <a:pPr>
                        <a:spcAft>
                          <a:spcPts val="1300"/>
                        </a:spcAft>
                      </a:pPr>
                      <a:r>
                        <a:rPr lang="da-DK" sz="2400" kern="50" dirty="0">
                          <a:effectLst/>
                        </a:rPr>
                        <a:t>Hovedpersonen må kæmpe mod en modstander eller mod sin egen lyst (seksualitet).</a:t>
                      </a:r>
                      <a:endParaRPr lang="da-DK" sz="2400" dirty="0">
                        <a:effectLst/>
                      </a:endParaRPr>
                    </a:p>
                    <a:p>
                      <a:pPr>
                        <a:spcAft>
                          <a:spcPts val="1300"/>
                        </a:spcAft>
                      </a:pPr>
                      <a:r>
                        <a:rPr lang="da-DK" sz="2400" kern="50" dirty="0">
                          <a:effectLst/>
                        </a:rPr>
                        <a:t>En dæmonisk kraft sætter konflikten i gang.</a:t>
                      </a:r>
                      <a:endParaRPr lang="da-DK" sz="2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2400" kern="50" dirty="0">
                          <a:effectLst/>
                        </a:rPr>
                        <a:t>Hovedpersonen møder en overnaturlig skikkelse eller den person, han skal hævne sig på.</a:t>
                      </a:r>
                      <a:endParaRPr lang="da-DK" sz="2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1300"/>
                        </a:spcAft>
                      </a:pPr>
                      <a:r>
                        <a:rPr lang="da-DK" sz="2400" kern="50" dirty="0">
                          <a:effectLst/>
                        </a:rPr>
                        <a:t>Andet hjem</a:t>
                      </a:r>
                      <a:endParaRPr lang="da-DK" sz="2400" dirty="0">
                        <a:effectLst/>
                      </a:endParaRPr>
                    </a:p>
                    <a:p>
                      <a:pPr>
                        <a:spcAft>
                          <a:spcPts val="1300"/>
                        </a:spcAft>
                      </a:pPr>
                      <a:r>
                        <a:rPr lang="da-DK" sz="2400" kern="50" dirty="0">
                          <a:effectLst/>
                        </a:rPr>
                        <a:t>Den onde eller den gode lykke</a:t>
                      </a:r>
                      <a:endParaRPr lang="da-DK" sz="2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2400" kern="50" dirty="0">
                          <a:effectLst/>
                        </a:rPr>
                        <a:t>Bryllup eller død</a:t>
                      </a:r>
                      <a:endParaRPr lang="da-DK" sz="2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534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  <a:alpha val="81000"/>
            </a:schemeClr>
          </a:solidFill>
        </p:spPr>
        <p:txBody>
          <a:bodyPr/>
          <a:lstStyle/>
          <a:p>
            <a:r>
              <a:rPr lang="da-DK" dirty="0"/>
              <a:t>Inddel versene i ”Harpens klang” i de tre faser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199" y="1825625"/>
            <a:ext cx="11121189" cy="4351338"/>
          </a:xfrm>
          <a:solidFill>
            <a:schemeClr val="accent4">
              <a:lumMod val="20000"/>
              <a:lumOff val="80000"/>
              <a:alpha val="61000"/>
            </a:schemeClr>
          </a:solidFill>
        </p:spPr>
        <p:txBody>
          <a:bodyPr/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	1. En udgangssituation, hvor konflikten varsles. </a:t>
            </a:r>
          </a:p>
          <a:p>
            <a:pPr marL="0" indent="0">
              <a:buNone/>
            </a:pPr>
            <a:r>
              <a:rPr lang="da-DK" dirty="0"/>
              <a:t>	</a:t>
            </a:r>
            <a:br>
              <a:rPr lang="da-DK" dirty="0"/>
            </a:br>
            <a:r>
              <a:rPr lang="da-DK" dirty="0"/>
              <a:t>	2. En lang konfliktfase (de dæmoniske kræfter viser sig i tryllevisen).</a:t>
            </a:r>
          </a:p>
          <a:p>
            <a:pPr marL="0" indent="0">
              <a:buNone/>
            </a:pPr>
            <a:r>
              <a:rPr lang="da-DK" dirty="0"/>
              <a:t>	</a:t>
            </a:r>
            <a:br>
              <a:rPr lang="da-DK" dirty="0"/>
            </a:br>
            <a:r>
              <a:rPr lang="da-DK" dirty="0"/>
              <a:t>	3. En afslutning (ofte med en tragisk udgang).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Hvilken slags analyse er det?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49926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b="1" dirty="0"/>
              <a:t>Stilistiske træk i folkeviser</a:t>
            </a:r>
          </a:p>
        </p:txBody>
      </p:sp>
      <p:sp>
        <p:nvSpPr>
          <p:cNvPr id="5" name="U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Genretræk</a:t>
            </a:r>
          </a:p>
        </p:txBody>
      </p:sp>
    </p:spTree>
    <p:extLst>
      <p:ext uri="{BB962C8B-B14F-4D97-AF65-F5344CB8AC3E}">
        <p14:creationId xmlns:p14="http://schemas.microsoft.com/office/powerpoint/2010/main" val="6599426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r>
              <a:rPr lang="da-DK" dirty="0"/>
              <a:t>Stilistiske træk i folkeviser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half" idx="1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r>
              <a:rPr lang="da-DK" dirty="0"/>
              <a:t>Opbygning: 2- eller 4-strofede.</a:t>
            </a:r>
          </a:p>
          <a:p>
            <a:r>
              <a:rPr lang="da-DK" dirty="0"/>
              <a:t>Omkvæd og eventuelt </a:t>
            </a:r>
            <a:r>
              <a:rPr lang="da-DK" dirty="0" err="1"/>
              <a:t>mellemkvæd</a:t>
            </a:r>
            <a:r>
              <a:rPr lang="da-DK" dirty="0"/>
              <a:t>.</a:t>
            </a:r>
          </a:p>
          <a:p>
            <a:r>
              <a:rPr lang="da-DK" dirty="0"/>
              <a:t>Metrik (rytmiske virkemidler og rim i vers) </a:t>
            </a:r>
          </a:p>
          <a:p>
            <a:r>
              <a:rPr lang="da-DK" dirty="0"/>
              <a:t>Knittelvers: a-b-c-b (tryk på 4-3-4-3)</a:t>
            </a:r>
          </a:p>
          <a:p>
            <a:r>
              <a:rPr lang="da-DK" dirty="0"/>
              <a:t>To liner: a-a (tryk på 4-4)</a:t>
            </a:r>
          </a:p>
          <a:p>
            <a:r>
              <a:rPr lang="da-DK" dirty="0"/>
              <a:t>Gentagelser</a:t>
            </a:r>
          </a:p>
          <a:p>
            <a:r>
              <a:rPr lang="da-DK" dirty="0"/>
              <a:t>Spejlscener (handlingselement gentages med små variationer)</a:t>
            </a:r>
          </a:p>
          <a:p>
            <a:r>
              <a:rPr lang="da-DK" dirty="0"/>
              <a:t> Symboler</a:t>
            </a:r>
          </a:p>
          <a:p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r>
              <a:rPr lang="da-DK" dirty="0"/>
              <a:t>Syrebadsteknik </a:t>
            </a:r>
          </a:p>
          <a:p>
            <a:r>
              <a:rPr lang="da-DK" dirty="0"/>
              <a:t>Formelsprog</a:t>
            </a:r>
          </a:p>
          <a:p>
            <a:r>
              <a:rPr lang="da-DK" dirty="0"/>
              <a:t>Ekspansionsteknikker</a:t>
            </a:r>
          </a:p>
          <a:p>
            <a:r>
              <a:rPr lang="da-DK" dirty="0" err="1"/>
              <a:t>Epanastrofen</a:t>
            </a:r>
            <a:endParaRPr lang="da-DK" dirty="0"/>
          </a:p>
          <a:p>
            <a:r>
              <a:rPr lang="da-DK" dirty="0" err="1"/>
              <a:t>Isocolon</a:t>
            </a:r>
            <a:endParaRPr lang="da-DK" dirty="0"/>
          </a:p>
          <a:p>
            <a:r>
              <a:rPr lang="da-DK" dirty="0"/>
              <a:t>Udvidet eller begrænset fortællerinstans</a:t>
            </a:r>
          </a:p>
          <a:p>
            <a:r>
              <a:rPr lang="da-DK" dirty="0"/>
              <a:t>Den reducerede fortællerinstans eller den adfærdsbeskrivende stil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50094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r>
              <a:rPr lang="da-DK" dirty="0"/>
              <a:t>Omkvæd og </a:t>
            </a:r>
            <a:r>
              <a:rPr lang="da-DK" dirty="0" err="1"/>
              <a:t>mellemkvæd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endParaRPr lang="da-DK" dirty="0"/>
          </a:p>
          <a:p>
            <a:r>
              <a:rPr lang="da-DK" dirty="0"/>
              <a:t>Folkevisen som genre er en episk-lyrisk tekst</a:t>
            </a:r>
            <a:br>
              <a:rPr lang="da-DK" dirty="0"/>
            </a:br>
            <a:endParaRPr lang="da-DK" dirty="0"/>
          </a:p>
          <a:p>
            <a:r>
              <a:rPr lang="da-DK" dirty="0"/>
              <a:t>Indlagt om- og </a:t>
            </a:r>
            <a:r>
              <a:rPr lang="da-DK" dirty="0" err="1"/>
              <a:t>mellemkvæd</a:t>
            </a:r>
            <a:r>
              <a:rPr lang="da-DK" dirty="0"/>
              <a:t> giver den episke tekst et lyrisk modspil.</a:t>
            </a:r>
            <a:br>
              <a:rPr lang="da-DK" dirty="0"/>
            </a:br>
            <a:endParaRPr lang="da-DK" dirty="0"/>
          </a:p>
          <a:p>
            <a:r>
              <a:rPr lang="da-DK" dirty="0"/>
              <a:t>Anslå ofte visens tematiske indhold eller stemning.</a:t>
            </a:r>
          </a:p>
        </p:txBody>
      </p:sp>
    </p:spTree>
    <p:extLst>
      <p:ext uri="{BB962C8B-B14F-4D97-AF65-F5344CB8AC3E}">
        <p14:creationId xmlns:p14="http://schemas.microsoft.com/office/powerpoint/2010/main" val="171644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r>
              <a:rPr lang="da-DK" dirty="0"/>
              <a:t>Ekspansionsteknik (gentagelser)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-1" y="1825624"/>
            <a:ext cx="12047621" cy="4896017"/>
          </a:xfrm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r>
              <a:rPr lang="da-DK" sz="4000" b="1" dirty="0" err="1"/>
              <a:t>Epanastrofe</a:t>
            </a:r>
            <a:endParaRPr lang="da-DK" b="1" dirty="0"/>
          </a:p>
          <a:p>
            <a:pPr marL="0" indent="0">
              <a:buNone/>
            </a:pPr>
            <a:r>
              <a:rPr lang="da-DK" sz="7200" dirty="0"/>
              <a:t>	</a:t>
            </a:r>
            <a:r>
              <a:rPr lang="da-DK" i="1" dirty="0"/>
              <a:t>”Jomfruen ind ad bjerget tren,		”Dværgen rækker hende hviden hånd:</a:t>
            </a:r>
            <a:br>
              <a:rPr lang="da-DK" i="1" dirty="0"/>
            </a:br>
            <a:r>
              <a:rPr lang="da-DK" i="1" dirty="0"/>
              <a:t>	dværgen rækker hende hånden igen”		‘Hvor er I kommen i disse fremmede land”	</a:t>
            </a:r>
            <a:r>
              <a:rPr lang="da-DK" sz="7200" dirty="0"/>
              <a:t>	</a:t>
            </a:r>
          </a:p>
          <a:p>
            <a:r>
              <a:rPr lang="da-DK" sz="4000" b="1" dirty="0" err="1"/>
              <a:t>Isocolon</a:t>
            </a:r>
            <a:endParaRPr lang="da-DK" sz="4000" dirty="0"/>
          </a:p>
          <a:p>
            <a:pPr marL="0" indent="0">
              <a:buNone/>
            </a:pPr>
            <a:r>
              <a:rPr lang="da-DK" dirty="0"/>
              <a:t>	</a:t>
            </a:r>
            <a:r>
              <a:rPr lang="da-DK" i="1" dirty="0"/>
              <a:t>”Og han slog hende med elvertræ:		”Og han slog hende med elverrod:</a:t>
            </a:r>
          </a:p>
          <a:p>
            <a:pPr marL="0" indent="0">
              <a:buNone/>
            </a:pPr>
            <a:r>
              <a:rPr lang="da-DK" i="1" dirty="0"/>
              <a:t>	‘Du skynd dig til bjerget efter mig”		‘Du skynd dig til mit eget bur” </a:t>
            </a:r>
          </a:p>
          <a:p>
            <a:pPr marL="0" indent="0">
              <a:buNone/>
            </a:pPr>
            <a:endParaRPr lang="da-DK" i="1" dirty="0"/>
          </a:p>
          <a:p>
            <a:pPr marL="0" indent="0" algn="r">
              <a:buNone/>
            </a:pPr>
            <a:r>
              <a:rPr lang="da-DK" i="1" dirty="0"/>
              <a:t>(Citater fra ”Jomfruen og dværgekongen” – nedskrevet ca. 1580)</a:t>
            </a:r>
          </a:p>
          <a:p>
            <a:pPr marL="0" indent="0" algn="r">
              <a:buNone/>
            </a:pPr>
            <a:r>
              <a:rPr lang="da-DK" i="1" dirty="0"/>
              <a:t>	</a:t>
            </a:r>
            <a:endParaRPr lang="da-DK" dirty="0"/>
          </a:p>
          <a:p>
            <a:pPr marL="0" indent="0">
              <a:buNone/>
            </a:pPr>
            <a:r>
              <a:rPr lang="da-DK" b="1" dirty="0"/>
              <a:t>Ekspansionsteknikken</a:t>
            </a:r>
            <a:r>
              <a:rPr lang="da-DK" dirty="0"/>
              <a:t> skaber hvile før de dramatiske højdepunkter. Hvilen sker ved bevidst brug af gentagelser, som skaber poetisk uddybning og stilisering af en detalje. Og så bliver visen lettere at huske!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3074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r>
              <a:rPr lang="da-DK" dirty="0"/>
              <a:t>Syrebadsteknik (reduktionsteknik)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r>
              <a:rPr lang="da-DK" b="1" dirty="0"/>
              <a:t>De mange fraklip </a:t>
            </a:r>
            <a:br>
              <a:rPr lang="da-DK" b="1" dirty="0"/>
            </a:br>
            <a:r>
              <a:rPr lang="da-DK" dirty="0"/>
              <a:t>– selve syrebadsteknikken gør, at historien træder tydeligt frem. </a:t>
            </a:r>
          </a:p>
          <a:p>
            <a:r>
              <a:rPr lang="da-DK" b="1" dirty="0"/>
              <a:t>Miljøbeskrivelser</a:t>
            </a:r>
            <a:r>
              <a:rPr lang="da-DK" dirty="0"/>
              <a:t> </a:t>
            </a:r>
            <a:br>
              <a:rPr lang="da-DK" dirty="0"/>
            </a:br>
            <a:r>
              <a:rPr lang="da-DK" dirty="0"/>
              <a:t>- begrænset til stereotype bestemmelser. Fx i ”kongens gård”.</a:t>
            </a:r>
          </a:p>
          <a:p>
            <a:r>
              <a:rPr lang="da-DK" b="1" dirty="0"/>
              <a:t>Aktører</a:t>
            </a:r>
            <a:br>
              <a:rPr lang="da-DK" dirty="0"/>
            </a:br>
            <a:r>
              <a:rPr lang="da-DK" dirty="0"/>
              <a:t>- Få</a:t>
            </a:r>
          </a:p>
          <a:p>
            <a:r>
              <a:rPr lang="da-DK" b="1" dirty="0"/>
              <a:t>Handlingsforløb</a:t>
            </a:r>
            <a:br>
              <a:rPr lang="da-DK" b="1" dirty="0"/>
            </a:br>
            <a:r>
              <a:rPr lang="da-DK" b="1" dirty="0"/>
              <a:t>- </a:t>
            </a:r>
            <a:r>
              <a:rPr lang="da-DK" dirty="0"/>
              <a:t>Begrænset til få scener.</a:t>
            </a:r>
          </a:p>
          <a:p>
            <a:r>
              <a:rPr lang="da-DK" b="1" dirty="0"/>
              <a:t>Tidsforløb: klippet som en film. </a:t>
            </a:r>
          </a:p>
          <a:p>
            <a:endParaRPr lang="da-DK" dirty="0"/>
          </a:p>
          <a:p>
            <a:r>
              <a:rPr lang="da-DK" dirty="0"/>
              <a:t>Kaldes også Morsekodeteknik (Syrebadsteknik) </a:t>
            </a:r>
          </a:p>
          <a:p>
            <a:r>
              <a:rPr lang="da-DK" dirty="0"/>
              <a:t>De dramatiske højdepunkter fortælles i punktform. Modtageren skal selv udfylde ”hullerne” mellem punkterne. </a:t>
            </a: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7912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r>
              <a:rPr lang="da-DK" dirty="0"/>
              <a:t>Fortællestilen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da-DK" b="1" dirty="0"/>
              <a:t>Den reducerede fortællerinstans/ En begrænset fortælleinstans eller den adfærdsbeskrivende stil.</a:t>
            </a:r>
          </a:p>
          <a:p>
            <a:pPr marL="0" indent="0">
              <a:buNone/>
            </a:pPr>
            <a:r>
              <a:rPr lang="da-DK" dirty="0"/>
              <a:t>(fortolkning: personernes indre liv beskrives med ydre handlinger)</a:t>
            </a:r>
          </a:p>
          <a:p>
            <a:pPr marL="0" indent="0">
              <a:buNone/>
            </a:pPr>
            <a:r>
              <a:rPr lang="da-DK" dirty="0"/>
              <a:t>Der berettes kun om hændelserne i tredje person og formidles kun dialog mellem to personer. </a:t>
            </a:r>
          </a:p>
          <a:p>
            <a:pPr marL="0" indent="0">
              <a:buNone/>
            </a:pPr>
            <a:r>
              <a:rPr lang="da-DK" dirty="0"/>
              <a:t>(Hvad minder det jer om?)</a:t>
            </a:r>
          </a:p>
          <a:p>
            <a:r>
              <a:rPr lang="da-DK" b="1" dirty="0"/>
              <a:t>En udvidet fortællerinstans:</a:t>
            </a:r>
          </a:p>
          <a:p>
            <a:pPr marL="0" indent="0">
              <a:buNone/>
            </a:pPr>
            <a:r>
              <a:rPr lang="da-DK" dirty="0"/>
              <a:t>Hvor visernes handling berettes i 3. Person, så introduceres der ofte en jeg-fortæller i sidste strofe, der forholder sig moralsk til handlingerne: ”Skam få hr. Peders guldharpe så rød / der lokker så </a:t>
            </a:r>
            <a:r>
              <a:rPr lang="da-DK" dirty="0" err="1"/>
              <a:t>ange</a:t>
            </a:r>
            <a:r>
              <a:rPr lang="da-DK" dirty="0"/>
              <a:t> ærlig mø”.</a:t>
            </a:r>
          </a:p>
        </p:txBody>
      </p:sp>
    </p:spTree>
    <p:extLst>
      <p:ext uri="{BB962C8B-B14F-4D97-AF65-F5344CB8AC3E}">
        <p14:creationId xmlns:p14="http://schemas.microsoft.com/office/powerpoint/2010/main" val="123154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r>
              <a:rPr lang="da-DK" dirty="0"/>
              <a:t>Formelsprog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>
            <a:normAutofit fontScale="62500" lnSpcReduction="20000"/>
          </a:bodyPr>
          <a:lstStyle/>
          <a:p>
            <a:r>
              <a:rPr lang="da-DK" dirty="0"/>
              <a:t>Faste poetiske sætninger eller sætningsdele, der har en klar betydning. </a:t>
            </a:r>
          </a:p>
          <a:p>
            <a:r>
              <a:rPr lang="da-DK" b="1" dirty="0"/>
              <a:t>Formelsprog</a:t>
            </a:r>
            <a:r>
              <a:rPr lang="da-DK" dirty="0"/>
              <a:t> svarer til samtidens kendte klichéer.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Det er ofte metaforiske vendinger som:</a:t>
            </a:r>
          </a:p>
          <a:p>
            <a:pPr marL="0" indent="0">
              <a:buNone/>
            </a:pPr>
            <a:r>
              <a:rPr lang="da-DK" dirty="0"/>
              <a:t>”så væn en mø” (så smuk en kvinde)</a:t>
            </a:r>
          </a:p>
          <a:p>
            <a:pPr marL="0" indent="0">
              <a:buNone/>
            </a:pPr>
            <a:r>
              <a:rPr lang="da-DK" dirty="0"/>
              <a:t>”at </a:t>
            </a:r>
            <a:r>
              <a:rPr lang="da-DK" dirty="0" err="1"/>
              <a:t>ridde</a:t>
            </a:r>
            <a:r>
              <a:rPr lang="da-DK" dirty="0"/>
              <a:t> under ø” (at tage af sted)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Det faste formelsprog / faste vendinger blev brugt til at ubestemte stedsangivelser, fx at ride under ø (at ride af sted). Også tidsangivelser fx ”årle morgen”, ”sildig aften”.</a:t>
            </a:r>
          </a:p>
          <a:p>
            <a:r>
              <a:rPr lang="da-DK" b="1" dirty="0"/>
              <a:t>Personerne</a:t>
            </a:r>
            <a:r>
              <a:rPr lang="da-DK" dirty="0"/>
              <a:t>: Er typer uden individuelle træk (hører ind under formelsprog). Der fortælles intet om deres psyke. Den må vi slutte os til via deres handlinger. </a:t>
            </a:r>
          </a:p>
          <a:p>
            <a:r>
              <a:rPr lang="da-DK" b="1" dirty="0"/>
              <a:t>Høviskhed</a:t>
            </a:r>
            <a:r>
              <a:rPr lang="da-DK" dirty="0"/>
              <a:t>. tilkendegivelse af høviskhed (dannet, ærbar), fx ”haver godnat stolte mø”. </a:t>
            </a:r>
          </a:p>
          <a:p>
            <a:r>
              <a:rPr lang="da-DK" b="1" dirty="0"/>
              <a:t>Eufemismer</a:t>
            </a:r>
            <a:r>
              <a:rPr lang="da-DK" dirty="0"/>
              <a:t>. Brug af eufemismer også brugt i folkeviserne. Døden – ”hun lå under sorten muld”.</a:t>
            </a:r>
          </a:p>
          <a:p>
            <a:r>
              <a:rPr lang="da-DK" dirty="0"/>
              <a:t>Slangudtryk. ”så væn en mår” (en lækker sild).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517953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da-DK" altLang="da-DK"/>
          </a:p>
        </p:txBody>
      </p:sp>
      <p:sp>
        <p:nvSpPr>
          <p:cNvPr id="14339" name="Rectangle 2"/>
          <p:cNvSpPr>
            <a:spLocks noGrp="1" noChangeArrowheads="1"/>
          </p:cNvSpPr>
          <p:nvPr>
            <p:ph idx="1"/>
          </p:nvPr>
        </p:nvSpPr>
        <p:spPr>
          <a:xfrm>
            <a:off x="2197075" y="1909837"/>
            <a:ext cx="7898309" cy="4402336"/>
          </a:xfrm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pPr eaLnBrk="1" hangingPunct="1">
              <a:buFontTx/>
              <a:buBlip>
                <a:blip r:embed="rId3"/>
              </a:buBlip>
            </a:pPr>
            <a:r>
              <a:rPr lang="en-US" altLang="da-DK" sz="2250" dirty="0"/>
              <a:t>2 </a:t>
            </a:r>
            <a:r>
              <a:rPr lang="en-US" altLang="da-DK" sz="2250" dirty="0" err="1"/>
              <a:t>eller</a:t>
            </a:r>
            <a:r>
              <a:rPr lang="en-US" altLang="da-DK" sz="2250" dirty="0"/>
              <a:t> 4 </a:t>
            </a:r>
            <a:r>
              <a:rPr lang="en-US" altLang="da-DK" sz="2250" dirty="0" err="1"/>
              <a:t>linjet</a:t>
            </a:r>
            <a:r>
              <a:rPr lang="en-US" altLang="da-DK" sz="2250" dirty="0"/>
              <a:t> + </a:t>
            </a:r>
            <a:r>
              <a:rPr lang="en-US" altLang="da-DK" sz="2250" dirty="0" err="1"/>
              <a:t>omkvæd</a:t>
            </a:r>
            <a:endParaRPr lang="en-US" altLang="da-DK" sz="2250" dirty="0"/>
          </a:p>
          <a:p>
            <a:pPr eaLnBrk="1" hangingPunct="1">
              <a:buFontTx/>
              <a:buBlip>
                <a:blip r:embed="rId3"/>
              </a:buBlip>
            </a:pPr>
            <a:r>
              <a:rPr lang="en-US" altLang="da-DK" sz="2250" dirty="0" err="1"/>
              <a:t>Omkvæd</a:t>
            </a:r>
            <a:r>
              <a:rPr lang="en-US" altLang="da-DK" sz="2250" dirty="0"/>
              <a:t> </a:t>
            </a:r>
            <a:r>
              <a:rPr lang="en-US" altLang="da-DK" sz="2250" dirty="0" err="1"/>
              <a:t>og</a:t>
            </a:r>
            <a:r>
              <a:rPr lang="en-US" altLang="da-DK" sz="2250" dirty="0"/>
              <a:t> </a:t>
            </a:r>
            <a:r>
              <a:rPr lang="en-US" altLang="da-DK" sz="2250" dirty="0" err="1"/>
              <a:t>evt</a:t>
            </a:r>
            <a:r>
              <a:rPr lang="en-US" altLang="da-DK" sz="2250" dirty="0"/>
              <a:t>. </a:t>
            </a:r>
            <a:r>
              <a:rPr lang="en-US" altLang="da-DK" sz="2250" dirty="0" err="1"/>
              <a:t>mellemkvæd</a:t>
            </a:r>
            <a:r>
              <a:rPr lang="en-US" altLang="da-DK" sz="2250" dirty="0"/>
              <a:t> </a:t>
            </a:r>
            <a:r>
              <a:rPr lang="en-US" altLang="da-DK" sz="2250" dirty="0" err="1"/>
              <a:t>anslår</a:t>
            </a:r>
            <a:r>
              <a:rPr lang="en-US" altLang="da-DK" sz="2250" dirty="0"/>
              <a:t> </a:t>
            </a:r>
            <a:r>
              <a:rPr lang="en-US" altLang="da-DK" sz="2250" dirty="0" err="1"/>
              <a:t>en</a:t>
            </a:r>
            <a:r>
              <a:rPr lang="en-US" altLang="da-DK" sz="2250" dirty="0"/>
              <a:t> </a:t>
            </a:r>
            <a:r>
              <a:rPr lang="en-US" altLang="da-DK" sz="2250" dirty="0" err="1"/>
              <a:t>lyrisk</a:t>
            </a:r>
            <a:r>
              <a:rPr lang="en-US" altLang="da-DK" sz="2250" dirty="0"/>
              <a:t>, </a:t>
            </a:r>
            <a:r>
              <a:rPr lang="en-US" altLang="da-DK" sz="2250" dirty="0" err="1"/>
              <a:t>ofte</a:t>
            </a:r>
            <a:r>
              <a:rPr lang="en-US" altLang="da-DK" sz="2250" dirty="0"/>
              <a:t> </a:t>
            </a:r>
            <a:r>
              <a:rPr lang="en-US" altLang="da-DK" sz="2250" dirty="0" err="1"/>
              <a:t>vemodig</a:t>
            </a:r>
            <a:r>
              <a:rPr lang="en-US" altLang="da-DK" sz="2250" dirty="0"/>
              <a:t> tone, der </a:t>
            </a:r>
            <a:r>
              <a:rPr lang="en-US" altLang="da-DK" sz="2250" dirty="0" err="1"/>
              <a:t>samtidig</a:t>
            </a:r>
            <a:r>
              <a:rPr lang="en-US" altLang="da-DK" sz="2250" dirty="0"/>
              <a:t> </a:t>
            </a:r>
            <a:r>
              <a:rPr lang="en-US" altLang="da-DK" sz="2250" dirty="0" err="1"/>
              <a:t>kan</a:t>
            </a:r>
            <a:r>
              <a:rPr lang="en-US" altLang="da-DK" sz="2250" dirty="0"/>
              <a:t> </a:t>
            </a:r>
            <a:r>
              <a:rPr lang="en-US" altLang="da-DK" sz="2250" dirty="0" err="1"/>
              <a:t>indeholde</a:t>
            </a:r>
            <a:r>
              <a:rPr lang="en-US" altLang="da-DK" sz="2250" dirty="0"/>
              <a:t> </a:t>
            </a:r>
            <a:r>
              <a:rPr lang="en-US" altLang="da-DK" sz="2250" dirty="0" err="1"/>
              <a:t>en</a:t>
            </a:r>
            <a:r>
              <a:rPr lang="en-US" altLang="da-DK" sz="2250" dirty="0"/>
              <a:t> morale</a:t>
            </a:r>
          </a:p>
          <a:p>
            <a:pPr eaLnBrk="1" hangingPunct="1"/>
            <a:r>
              <a:rPr lang="da-DK" altLang="da-DK" sz="2250" dirty="0"/>
              <a:t>3 elementer: </a:t>
            </a:r>
          </a:p>
          <a:p>
            <a:pPr lvl="2" eaLnBrk="1" hangingPunct="1"/>
            <a:r>
              <a:rPr lang="da-DK" altLang="da-DK" sz="2250" dirty="0"/>
              <a:t>Lyrisk (opbygget i strofer, har rim, omkvæd)</a:t>
            </a:r>
          </a:p>
          <a:p>
            <a:pPr lvl="2" eaLnBrk="1" hangingPunct="1"/>
            <a:r>
              <a:rPr lang="da-DK" altLang="da-DK" sz="2250" dirty="0"/>
              <a:t>Episk (handling)</a:t>
            </a:r>
          </a:p>
          <a:p>
            <a:pPr lvl="2" eaLnBrk="1" hangingPunct="1"/>
            <a:r>
              <a:rPr lang="da-DK" altLang="da-DK" sz="2250" dirty="0"/>
              <a:t>Dramatisk (brugen af replikker)</a:t>
            </a:r>
            <a:endParaRPr lang="en-US" altLang="da-DK" sz="2250" dirty="0"/>
          </a:p>
          <a:p>
            <a:pPr eaLnBrk="1" hangingPunct="1">
              <a:buFontTx/>
              <a:buBlip>
                <a:blip r:embed="rId3"/>
              </a:buBlip>
            </a:pPr>
            <a:r>
              <a:rPr lang="en-US" altLang="da-DK" sz="2250" dirty="0" err="1"/>
              <a:t>Skelner</a:t>
            </a:r>
            <a:r>
              <a:rPr lang="en-US" altLang="da-DK" sz="2250" dirty="0"/>
              <a:t> </a:t>
            </a:r>
            <a:r>
              <a:rPr lang="en-US" altLang="da-DK" sz="2250" dirty="0" err="1"/>
              <a:t>mellem</a:t>
            </a:r>
            <a:r>
              <a:rPr lang="en-US" altLang="da-DK" sz="2250" dirty="0"/>
              <a:t> </a:t>
            </a:r>
            <a:r>
              <a:rPr lang="en-US" altLang="da-DK" sz="2250" dirty="0" err="1"/>
              <a:t>tryllevise</a:t>
            </a:r>
            <a:r>
              <a:rPr lang="en-US" altLang="da-DK" sz="2250" dirty="0"/>
              <a:t> </a:t>
            </a:r>
            <a:r>
              <a:rPr lang="en-US" altLang="da-DK" sz="2250" dirty="0" err="1"/>
              <a:t>og</a:t>
            </a:r>
            <a:r>
              <a:rPr lang="en-US" altLang="da-DK" sz="2250" dirty="0"/>
              <a:t> </a:t>
            </a:r>
            <a:r>
              <a:rPr lang="en-US" altLang="da-DK" sz="2250" dirty="0" err="1"/>
              <a:t>riddervise</a:t>
            </a:r>
            <a:r>
              <a:rPr lang="en-US" altLang="da-DK" sz="225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01057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F63F88-2A3B-D747-92EB-9BC6B0184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692"/>
            <a:ext cx="10515600" cy="6762307"/>
          </a:xfrm>
          <a:solidFill>
            <a:schemeClr val="bg1">
              <a:alpha val="74000"/>
            </a:schemeClr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da-DK" sz="8000" dirty="0"/>
              <a:t> </a:t>
            </a:r>
          </a:p>
          <a:p>
            <a:pPr marL="0" lvl="0" indent="0">
              <a:buNone/>
            </a:pPr>
            <a:r>
              <a:rPr lang="da-DK" sz="8000" dirty="0"/>
              <a:t>1. Hvilken undergenre tilhører Harpens kraft? Begrund.</a:t>
            </a:r>
          </a:p>
          <a:p>
            <a:pPr marL="0" indent="0">
              <a:buNone/>
            </a:pPr>
            <a:r>
              <a:rPr lang="da-DK" sz="8000" dirty="0"/>
              <a:t>  </a:t>
            </a:r>
          </a:p>
          <a:p>
            <a:pPr marL="0" lvl="0" indent="0">
              <a:buNone/>
            </a:pPr>
            <a:r>
              <a:rPr lang="da-DK" sz="8000" dirty="0"/>
              <a:t>2. Hvad får vi at vide om miljø og personer? Giv teksteksempler.</a:t>
            </a:r>
          </a:p>
          <a:p>
            <a:pPr marL="0" indent="0">
              <a:buNone/>
            </a:pPr>
            <a:r>
              <a:rPr lang="da-DK" sz="8000" dirty="0"/>
              <a:t> </a:t>
            </a:r>
          </a:p>
          <a:p>
            <a:pPr marL="0" lvl="0" indent="0">
              <a:buNone/>
            </a:pPr>
            <a:r>
              <a:rPr lang="da-DK" sz="8000" dirty="0"/>
              <a:t>3. Find eksempler på reduktions teknikker (reduceret fortæller, dialog og klip) </a:t>
            </a:r>
          </a:p>
          <a:p>
            <a:pPr marL="0" indent="0">
              <a:buNone/>
            </a:pPr>
            <a:r>
              <a:rPr lang="da-DK" sz="8000" dirty="0"/>
              <a:t> </a:t>
            </a:r>
          </a:p>
          <a:p>
            <a:pPr marL="0" lvl="0" indent="0">
              <a:buNone/>
            </a:pPr>
            <a:r>
              <a:rPr lang="da-DK" sz="8000" dirty="0"/>
              <a:t>4. Find eksempler på  ekspansionsteknikker, fx gentagelser. Er der brugt:</a:t>
            </a:r>
          </a:p>
          <a:p>
            <a:pPr marL="457200" lvl="1" indent="0">
              <a:buNone/>
            </a:pPr>
            <a:r>
              <a:rPr lang="da-DK" sz="8000" u="sng" dirty="0" err="1"/>
              <a:t>Epanastrofen</a:t>
            </a:r>
            <a:r>
              <a:rPr lang="da-DK" sz="8000" u="sng" dirty="0"/>
              <a:t>? (</a:t>
            </a:r>
            <a:r>
              <a:rPr lang="da-DK" sz="8000" dirty="0"/>
              <a:t>den sidste verselinje i en strofe bliver den første i den næste strofe) </a:t>
            </a:r>
          </a:p>
          <a:p>
            <a:pPr marL="0" indent="0">
              <a:buNone/>
            </a:pPr>
            <a:r>
              <a:rPr lang="da-DK" sz="8000" dirty="0"/>
              <a:t> </a:t>
            </a:r>
          </a:p>
          <a:p>
            <a:pPr marL="457200" lvl="1" indent="0">
              <a:buNone/>
            </a:pPr>
            <a:r>
              <a:rPr lang="da-DK" sz="8000" u="sng" dirty="0" err="1"/>
              <a:t>Isocolon</a:t>
            </a:r>
            <a:r>
              <a:rPr lang="da-DK" sz="8000" u="sng" dirty="0"/>
              <a:t>? (</a:t>
            </a:r>
            <a:r>
              <a:rPr lang="da-DK" sz="8000" dirty="0"/>
              <a:t>hele sætninger gentages med variation, gerne i de følgende strofer)</a:t>
            </a:r>
          </a:p>
          <a:p>
            <a:pPr marL="0" indent="0">
              <a:buNone/>
            </a:pPr>
            <a:endParaRPr lang="da-DK" sz="5500" dirty="0"/>
          </a:p>
          <a:p>
            <a:pPr marL="0" indent="0">
              <a:buNone/>
            </a:pPr>
            <a:r>
              <a:rPr lang="da-DK" sz="8000" dirty="0"/>
              <a:t>5. Hvilken betydning har omkvædet og mellemkvædet?</a:t>
            </a:r>
          </a:p>
          <a:p>
            <a:pPr marL="0" indent="0">
              <a:buNone/>
            </a:pPr>
            <a:endParaRPr lang="da-DK" sz="8000" dirty="0"/>
          </a:p>
          <a:p>
            <a:pPr marL="0" indent="0">
              <a:buNone/>
            </a:pPr>
            <a:r>
              <a:rPr lang="da-DK" sz="8000" dirty="0"/>
              <a:t>6. Lav en kort personkarakteristik af møen og Hr. </a:t>
            </a:r>
            <a:r>
              <a:rPr lang="da-DK" sz="8000" dirty="0" err="1"/>
              <a:t>Vellemand</a:t>
            </a:r>
            <a:endParaRPr lang="da-DK" sz="8000" dirty="0"/>
          </a:p>
          <a:p>
            <a:pPr marL="0" indent="0">
              <a:buNone/>
            </a:pPr>
            <a:endParaRPr lang="da-DK" sz="8000" dirty="0"/>
          </a:p>
          <a:p>
            <a:pPr marL="0" indent="0">
              <a:buNone/>
            </a:pPr>
            <a:r>
              <a:rPr lang="da-DK" sz="8000" dirty="0"/>
              <a:t>7. Hvilken betydning har det, at begge søstrene faldt i åen, og at selv ikke en hel ‘hær’ af mænd kan redde bruden fra åen?</a:t>
            </a:r>
          </a:p>
          <a:p>
            <a:pPr marL="0" indent="0">
              <a:buNone/>
            </a:pPr>
            <a:endParaRPr lang="da-DK" sz="8000" dirty="0"/>
          </a:p>
          <a:p>
            <a:pPr marL="0" indent="0">
              <a:buNone/>
            </a:pPr>
            <a:endParaRPr lang="da-DK" sz="8000" dirty="0"/>
          </a:p>
          <a:p>
            <a:pPr marL="0" indent="0">
              <a:buNone/>
            </a:pPr>
            <a:endParaRPr lang="da-DK" sz="8000" dirty="0"/>
          </a:p>
        </p:txBody>
      </p:sp>
    </p:spTree>
    <p:extLst>
      <p:ext uri="{BB962C8B-B14F-4D97-AF65-F5344CB8AC3E}">
        <p14:creationId xmlns:p14="http://schemas.microsoft.com/office/powerpoint/2010/main" val="35976702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da-DK" altLang="da-DK" b="1" dirty="0"/>
              <a:t>Tryllevisen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327672" y="1859608"/>
            <a:ext cx="7413873" cy="4417963"/>
          </a:xfrm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da-DK" altLang="da-DK" sz="2250" dirty="0"/>
              <a:t>Overnaturlige kræfter/dæmon spiller en central rolle:</a:t>
            </a:r>
          </a:p>
          <a:p>
            <a:pPr eaLnBrk="1" hangingPunct="1"/>
            <a:r>
              <a:rPr lang="da-DK" altLang="da-DK" sz="2250" dirty="0"/>
              <a:t>De har magiske evner og behersker naturen</a:t>
            </a:r>
          </a:p>
          <a:p>
            <a:pPr eaLnBrk="1" hangingPunct="1"/>
            <a:r>
              <a:rPr lang="da-DK" altLang="da-DK" sz="2250" dirty="0"/>
              <a:t>De kan kun nå mennesket, når dette er i en særlig tilstand (overgangssituation)</a:t>
            </a:r>
          </a:p>
          <a:p>
            <a:pPr eaLnBrk="1" hangingPunct="1"/>
            <a:r>
              <a:rPr lang="da-DK" altLang="da-DK" sz="2250" dirty="0"/>
              <a:t>De kan straffe mennesket (fx med døden)</a:t>
            </a:r>
          </a:p>
          <a:p>
            <a:pPr eaLnBrk="1" hangingPunct="1"/>
            <a:r>
              <a:rPr lang="da-DK" altLang="da-DK" sz="2250" dirty="0"/>
              <a:t>De kan belønne mennesket med magiske gaver</a:t>
            </a:r>
          </a:p>
          <a:p>
            <a:pPr eaLnBrk="1" hangingPunct="1"/>
            <a:r>
              <a:rPr lang="da-DK" altLang="da-DK" sz="2250" dirty="0"/>
              <a:t>De kan bekæmpes med kristne midler og menneskelig snarrådighed</a:t>
            </a:r>
          </a:p>
        </p:txBody>
      </p:sp>
    </p:spTree>
    <p:extLst>
      <p:ext uri="{BB962C8B-B14F-4D97-AF65-F5344CB8AC3E}">
        <p14:creationId xmlns:p14="http://schemas.microsoft.com/office/powerpoint/2010/main" val="6359780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da-DK" altLang="da-DK" sz="4640" b="1" dirty="0"/>
              <a:t>Mere om tryllevisen: </a:t>
            </a:r>
            <a:br>
              <a:rPr lang="da-DK" altLang="da-DK" sz="4640" b="1" dirty="0"/>
            </a:br>
            <a:r>
              <a:rPr lang="da-DK" altLang="da-DK" sz="4640" b="1" dirty="0"/>
              <a:t>Forlovelsessituationen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327672" y="1909838"/>
            <a:ext cx="7717482" cy="4367733"/>
          </a:xfrm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da-DK" altLang="da-DK" sz="1687" dirty="0"/>
              <a:t>Villy Sørensen </a:t>
            </a:r>
            <a:r>
              <a:rPr lang="da-DK" altLang="da-DK" sz="1125" dirty="0"/>
              <a:t>(</a:t>
            </a:r>
            <a:r>
              <a:rPr lang="da-DK" altLang="da-DK" sz="1125" i="1" dirty="0"/>
              <a:t>Digtere og dæmoner </a:t>
            </a:r>
            <a:r>
              <a:rPr lang="da-DK" altLang="da-DK" sz="1125" dirty="0"/>
              <a:t>1959)</a:t>
            </a:r>
            <a:r>
              <a:rPr lang="da-DK" altLang="da-DK" sz="1687" dirty="0"/>
              <a:t> ser visernes overnaturlige dæmoner som projektioner, udspaltninger, af psykiske grundkonflikter:</a:t>
            </a:r>
          </a:p>
          <a:p>
            <a:pPr eaLnBrk="1" hangingPunct="1">
              <a:lnSpc>
                <a:spcPct val="80000"/>
              </a:lnSpc>
            </a:pPr>
            <a:r>
              <a:rPr lang="da-DK" altLang="da-DK" sz="1687" dirty="0"/>
              <a:t>De fleste foregår i den faretruende </a:t>
            </a:r>
            <a:r>
              <a:rPr lang="da-DK" altLang="da-DK" sz="1687" i="1" dirty="0"/>
              <a:t>forlovelsessituation</a:t>
            </a:r>
            <a:r>
              <a:rPr lang="da-DK" altLang="da-DK" sz="1687" dirty="0"/>
              <a:t>, hvor et individ skal overføres fra et hjem til et andet. </a:t>
            </a:r>
          </a:p>
          <a:p>
            <a:pPr eaLnBrk="1" hangingPunct="1">
              <a:lnSpc>
                <a:spcPct val="80000"/>
              </a:lnSpc>
            </a:pPr>
            <a:r>
              <a:rPr lang="da-DK" altLang="da-DK" sz="1687" dirty="0"/>
              <a:t>Forlovelsen: Opfattes som farlig fordi man befinder sig mellem to slægter. Blandingen af angst og lyst fremkalder dæmonien -&gt; fører mennesket i krise</a:t>
            </a:r>
          </a:p>
          <a:p>
            <a:pPr eaLnBrk="1" hangingPunct="1">
              <a:lnSpc>
                <a:spcPct val="80000"/>
              </a:lnSpc>
            </a:pPr>
            <a:r>
              <a:rPr lang="da-DK" altLang="da-DK" sz="1687" dirty="0"/>
              <a:t>Krisen opstår ofte i menneskets møde med en dæmon (elverfolk fx). Man har altså antaget, at den konflikt dæmonerne igangsætter er et billede på en indre psykologisk konflikt i personen selv -&gt;</a:t>
            </a:r>
          </a:p>
          <a:p>
            <a:pPr eaLnBrk="1" hangingPunct="1">
              <a:lnSpc>
                <a:spcPct val="80000"/>
              </a:lnSpc>
            </a:pPr>
            <a:r>
              <a:rPr lang="da-DK" altLang="da-DK" sz="1687" dirty="0"/>
              <a:t>Dvs. dæmonen skal forstås psykologisk, er et billede på drivkræfter i psyken Folkevisen skal altså forstås psykologisk. </a:t>
            </a:r>
          </a:p>
          <a:p>
            <a:pPr eaLnBrk="1" hangingPunct="1">
              <a:lnSpc>
                <a:spcPct val="80000"/>
              </a:lnSpc>
            </a:pPr>
            <a:r>
              <a:rPr lang="da-DK" altLang="da-DK" sz="1687" dirty="0"/>
              <a:t>Kritik -&gt; Nogle forskere mener, det er problematisk at tolke dybdepsykologiske teorier fra det 19. århundrede ind i middelalderviser. </a:t>
            </a:r>
          </a:p>
        </p:txBody>
      </p:sp>
    </p:spTree>
    <p:extLst>
      <p:ext uri="{BB962C8B-B14F-4D97-AF65-F5344CB8AC3E}">
        <p14:creationId xmlns:p14="http://schemas.microsoft.com/office/powerpoint/2010/main" val="8565550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da-DK" dirty="0" err="1"/>
              <a:t>Stilistik</a:t>
            </a:r>
            <a:endParaRPr lang="en-US" altLang="da-DK" dirty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idx="1"/>
          </p:nvPr>
        </p:nvSpPr>
        <p:spPr>
          <a:xfrm>
            <a:off x="2327672" y="2027039"/>
            <a:ext cx="7099102" cy="4250531"/>
          </a:xfrm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eaLnBrk="1" hangingPunct="1">
              <a:buFontTx/>
              <a:buBlip>
                <a:blip r:embed="rId3"/>
              </a:buBlip>
            </a:pPr>
            <a:r>
              <a:rPr lang="en-US" altLang="da-DK" dirty="0" err="1"/>
              <a:t>Formelsprog</a:t>
            </a:r>
            <a:r>
              <a:rPr lang="en-US" altLang="da-DK" dirty="0"/>
              <a:t> - den </a:t>
            </a:r>
            <a:r>
              <a:rPr lang="en-US" altLang="da-DK" dirty="0" err="1"/>
              <a:t>tids</a:t>
            </a:r>
            <a:r>
              <a:rPr lang="en-US" altLang="da-DK" dirty="0"/>
              <a:t> </a:t>
            </a:r>
            <a:r>
              <a:rPr lang="en-US" altLang="da-DK" dirty="0" err="1"/>
              <a:t>kendte</a:t>
            </a:r>
            <a:r>
              <a:rPr lang="en-US" altLang="da-DK" dirty="0"/>
              <a:t> </a:t>
            </a:r>
            <a:r>
              <a:rPr lang="en-US" altLang="da-DK" dirty="0" err="1"/>
              <a:t>klichéer</a:t>
            </a:r>
            <a:r>
              <a:rPr lang="en-US" altLang="da-DK" dirty="0"/>
              <a:t>; </a:t>
            </a:r>
            <a:r>
              <a:rPr lang="en-US" altLang="da-DK" dirty="0" err="1"/>
              <a:t>fx</a:t>
            </a:r>
            <a:r>
              <a:rPr lang="en-US" altLang="da-DK" dirty="0"/>
              <a:t> at ride under </a:t>
            </a:r>
            <a:r>
              <a:rPr lang="en-US" altLang="da-DK" dirty="0" err="1"/>
              <a:t>ø</a:t>
            </a:r>
            <a:r>
              <a:rPr lang="en-US" altLang="da-DK" dirty="0"/>
              <a:t> (at ride </a:t>
            </a:r>
            <a:r>
              <a:rPr lang="en-US" altLang="da-DK" dirty="0" err="1"/>
              <a:t>afsted</a:t>
            </a:r>
            <a:r>
              <a:rPr lang="en-US" altLang="da-DK" dirty="0"/>
              <a:t>)</a:t>
            </a:r>
          </a:p>
          <a:p>
            <a:pPr eaLnBrk="1" hangingPunct="1">
              <a:buFontTx/>
              <a:buBlip>
                <a:blip r:embed="rId3"/>
              </a:buBlip>
            </a:pPr>
            <a:r>
              <a:rPr lang="en-US" altLang="da-DK" dirty="0" err="1"/>
              <a:t>Syrebadsteknik</a:t>
            </a:r>
            <a:r>
              <a:rPr lang="en-US" altLang="da-DK" dirty="0"/>
              <a:t>: </a:t>
            </a:r>
            <a:r>
              <a:rPr lang="en-US" altLang="da-DK" dirty="0" err="1"/>
              <a:t>Miljøbeskrivelserne</a:t>
            </a:r>
            <a:r>
              <a:rPr lang="en-US" altLang="da-DK" dirty="0"/>
              <a:t> </a:t>
            </a:r>
            <a:r>
              <a:rPr lang="en-US" altLang="da-DK" dirty="0" err="1"/>
              <a:t>er</a:t>
            </a:r>
            <a:r>
              <a:rPr lang="en-US" altLang="da-DK" dirty="0"/>
              <a:t> </a:t>
            </a:r>
            <a:r>
              <a:rPr lang="en-US" altLang="da-DK" dirty="0" err="1"/>
              <a:t>begrænset</a:t>
            </a:r>
            <a:r>
              <a:rPr lang="en-US" altLang="da-DK" dirty="0"/>
              <a:t> </a:t>
            </a:r>
            <a:r>
              <a:rPr lang="en-US" altLang="da-DK" dirty="0" err="1"/>
              <a:t>til</a:t>
            </a:r>
            <a:r>
              <a:rPr lang="en-US" altLang="da-DK" dirty="0"/>
              <a:t> stereotype </a:t>
            </a:r>
            <a:r>
              <a:rPr lang="en-US" altLang="da-DK" dirty="0" err="1"/>
              <a:t>bestemmelser</a:t>
            </a:r>
            <a:r>
              <a:rPr lang="en-US" altLang="da-DK" dirty="0"/>
              <a:t> </a:t>
            </a:r>
            <a:r>
              <a:rPr lang="en-US" altLang="da-DK" dirty="0" err="1"/>
              <a:t>som</a:t>
            </a:r>
            <a:r>
              <a:rPr lang="en-US" altLang="da-DK" dirty="0"/>
              <a:t> “</a:t>
            </a:r>
            <a:r>
              <a:rPr lang="en-US" altLang="da-DK" dirty="0" err="1"/>
              <a:t>i</a:t>
            </a:r>
            <a:r>
              <a:rPr lang="en-US" altLang="da-DK" dirty="0"/>
              <a:t> </a:t>
            </a:r>
            <a:r>
              <a:rPr lang="en-US" altLang="da-DK" dirty="0" err="1"/>
              <a:t>kongens</a:t>
            </a:r>
            <a:r>
              <a:rPr lang="en-US" altLang="da-DK" dirty="0"/>
              <a:t> </a:t>
            </a:r>
            <a:r>
              <a:rPr lang="en-US" altLang="da-DK" dirty="0" err="1"/>
              <a:t>gård</a:t>
            </a:r>
            <a:r>
              <a:rPr lang="en-US" altLang="da-DK" dirty="0"/>
              <a:t>” </a:t>
            </a:r>
            <a:r>
              <a:rPr lang="en-US" altLang="da-DK" dirty="0" err="1"/>
              <a:t>og</a:t>
            </a:r>
            <a:r>
              <a:rPr lang="en-US" altLang="da-DK" dirty="0"/>
              <a:t> “for </a:t>
            </a:r>
            <a:r>
              <a:rPr lang="en-US" altLang="da-DK" dirty="0" err="1"/>
              <a:t>norden</a:t>
            </a:r>
            <a:r>
              <a:rPr lang="en-US" altLang="da-DK" dirty="0"/>
              <a:t> </a:t>
            </a:r>
            <a:r>
              <a:rPr lang="en-US" altLang="da-DK" dirty="0" err="1"/>
              <a:t>skov</a:t>
            </a:r>
            <a:r>
              <a:rPr lang="en-US" altLang="da-DK" dirty="0"/>
              <a:t>”</a:t>
            </a:r>
          </a:p>
          <a:p>
            <a:pPr eaLnBrk="1" hangingPunct="1">
              <a:buFontTx/>
              <a:buBlip>
                <a:blip r:embed="rId3"/>
              </a:buBlip>
            </a:pPr>
            <a:r>
              <a:rPr lang="en-US" altLang="da-DK" dirty="0" err="1"/>
              <a:t>Stereotyp</a:t>
            </a:r>
            <a:r>
              <a:rPr lang="en-US" altLang="da-DK" dirty="0"/>
              <a:t> </a:t>
            </a:r>
            <a:r>
              <a:rPr lang="en-US" altLang="da-DK" dirty="0" err="1"/>
              <a:t>personkarakteristik</a:t>
            </a:r>
            <a:r>
              <a:rPr lang="en-US" altLang="da-DK" dirty="0"/>
              <a:t> - </a:t>
            </a:r>
            <a:r>
              <a:rPr lang="en-US" altLang="da-DK" dirty="0" err="1"/>
              <a:t>ingen</a:t>
            </a:r>
            <a:r>
              <a:rPr lang="en-US" altLang="da-DK" dirty="0"/>
              <a:t> </a:t>
            </a:r>
            <a:r>
              <a:rPr lang="en-US" altLang="da-DK" dirty="0" err="1"/>
              <a:t>individuelle</a:t>
            </a:r>
            <a:r>
              <a:rPr lang="en-US" altLang="da-DK" dirty="0"/>
              <a:t> </a:t>
            </a:r>
            <a:r>
              <a:rPr lang="en-US" altLang="da-DK" dirty="0" err="1"/>
              <a:t>træk</a:t>
            </a:r>
            <a:r>
              <a:rPr lang="en-US" altLang="da-DK" dirty="0"/>
              <a:t> (“</a:t>
            </a:r>
            <a:r>
              <a:rPr lang="en-US" altLang="da-DK" dirty="0" err="1"/>
              <a:t>så</a:t>
            </a:r>
            <a:r>
              <a:rPr lang="en-US" altLang="da-DK" dirty="0"/>
              <a:t> </a:t>
            </a:r>
            <a:r>
              <a:rPr lang="en-US" altLang="da-DK" dirty="0" err="1"/>
              <a:t>væn</a:t>
            </a:r>
            <a:r>
              <a:rPr lang="en-US" altLang="da-DK" dirty="0"/>
              <a:t> </a:t>
            </a:r>
            <a:r>
              <a:rPr lang="en-US" altLang="da-DK" dirty="0" err="1"/>
              <a:t>en</a:t>
            </a:r>
            <a:r>
              <a:rPr lang="en-US" altLang="da-DK" dirty="0"/>
              <a:t> </a:t>
            </a:r>
            <a:r>
              <a:rPr lang="en-US" altLang="da-DK" dirty="0" err="1"/>
              <a:t>mø</a:t>
            </a:r>
            <a:r>
              <a:rPr lang="en-US" altLang="da-DK" dirty="0"/>
              <a:t>”)</a:t>
            </a:r>
          </a:p>
          <a:p>
            <a:pPr eaLnBrk="1" hangingPunct="1">
              <a:buFontTx/>
              <a:buBlip>
                <a:blip r:embed="rId3"/>
              </a:buBlip>
            </a:pPr>
            <a:r>
              <a:rPr lang="en-US" altLang="da-DK" dirty="0" err="1"/>
              <a:t>Ekspansionsteknik</a:t>
            </a:r>
            <a:r>
              <a:rPr lang="en-US" altLang="da-DK" dirty="0"/>
              <a:t>: </a:t>
            </a:r>
            <a:r>
              <a:rPr lang="en-US" altLang="da-DK" dirty="0" err="1"/>
              <a:t>Hvile</a:t>
            </a:r>
            <a:r>
              <a:rPr lang="en-US" altLang="da-DK" dirty="0"/>
              <a:t> </a:t>
            </a:r>
            <a:r>
              <a:rPr lang="en-US" altLang="da-DK" dirty="0" err="1"/>
              <a:t>og</a:t>
            </a:r>
            <a:r>
              <a:rPr lang="en-US" altLang="da-DK" dirty="0"/>
              <a:t> </a:t>
            </a:r>
            <a:r>
              <a:rPr lang="en-US" altLang="da-DK" dirty="0" err="1"/>
              <a:t>opbygning</a:t>
            </a:r>
            <a:r>
              <a:rPr lang="en-US" altLang="da-DK" dirty="0"/>
              <a:t> </a:t>
            </a:r>
            <a:r>
              <a:rPr lang="en-US" altLang="da-DK" dirty="0" err="1"/>
              <a:t>af</a:t>
            </a:r>
            <a:r>
              <a:rPr lang="en-US" altLang="da-DK" dirty="0"/>
              <a:t> </a:t>
            </a:r>
            <a:r>
              <a:rPr lang="en-US" altLang="da-DK" dirty="0" err="1"/>
              <a:t>spænding</a:t>
            </a:r>
            <a:r>
              <a:rPr lang="en-US" altLang="da-DK" dirty="0"/>
              <a:t> </a:t>
            </a:r>
            <a:r>
              <a:rPr lang="en-US" altLang="da-DK" dirty="0" err="1"/>
              <a:t>før</a:t>
            </a:r>
            <a:r>
              <a:rPr lang="en-US" altLang="da-DK" dirty="0"/>
              <a:t> de </a:t>
            </a:r>
            <a:r>
              <a:rPr lang="en-US" altLang="da-DK" dirty="0" err="1"/>
              <a:t>dramatiske</a:t>
            </a:r>
            <a:r>
              <a:rPr lang="en-US" altLang="da-DK" dirty="0"/>
              <a:t> </a:t>
            </a:r>
            <a:r>
              <a:rPr lang="en-US" altLang="da-DK" dirty="0" err="1"/>
              <a:t>begivenheder</a:t>
            </a:r>
            <a:r>
              <a:rPr lang="en-US" altLang="da-DK" dirty="0"/>
              <a:t>; </a:t>
            </a:r>
            <a:r>
              <a:rPr lang="en-US" altLang="da-DK" dirty="0" err="1"/>
              <a:t>opstår</a:t>
            </a:r>
            <a:r>
              <a:rPr lang="en-US" altLang="da-DK" dirty="0"/>
              <a:t> </a:t>
            </a:r>
            <a:r>
              <a:rPr lang="en-US" altLang="da-DK" dirty="0" err="1"/>
              <a:t>ved</a:t>
            </a:r>
            <a:r>
              <a:rPr lang="en-US" altLang="da-DK" dirty="0"/>
              <a:t> </a:t>
            </a:r>
            <a:r>
              <a:rPr lang="en-US" altLang="da-DK" dirty="0" err="1"/>
              <a:t>bevidst</a:t>
            </a:r>
            <a:r>
              <a:rPr lang="en-US" altLang="da-DK" dirty="0"/>
              <a:t> </a:t>
            </a:r>
            <a:r>
              <a:rPr lang="en-US" altLang="da-DK" dirty="0" err="1"/>
              <a:t>brug</a:t>
            </a:r>
            <a:r>
              <a:rPr lang="en-US" altLang="da-DK" dirty="0"/>
              <a:t> </a:t>
            </a:r>
            <a:r>
              <a:rPr lang="en-US" altLang="da-DK" dirty="0" err="1"/>
              <a:t>af</a:t>
            </a:r>
            <a:r>
              <a:rPr lang="en-US" altLang="da-DK" dirty="0"/>
              <a:t> </a:t>
            </a:r>
            <a:r>
              <a:rPr lang="en-US" altLang="da-DK" dirty="0" err="1"/>
              <a:t>gentagelser</a:t>
            </a:r>
            <a:endParaRPr lang="en-US" altLang="da-DK" dirty="0"/>
          </a:p>
        </p:txBody>
      </p:sp>
    </p:spTree>
    <p:extLst>
      <p:ext uri="{BB962C8B-B14F-4D97-AF65-F5344CB8AC3E}">
        <p14:creationId xmlns:p14="http://schemas.microsoft.com/office/powerpoint/2010/main" val="15379403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Metode: tre læsninger</a:t>
            </a:r>
          </a:p>
        </p:txBody>
      </p:sp>
      <p:sp>
        <p:nvSpPr>
          <p:cNvPr id="5" name="U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14128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Forskellige metoder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blipFill>
            <a:blip r:embed="rId2">
              <a:alphaModFix amt="50000"/>
            </a:blip>
            <a:tile tx="0" ty="0" sx="100000" sy="100000" flip="none" algn="tl"/>
          </a:blipFill>
        </p:spPr>
        <p:txBody>
          <a:bodyPr/>
          <a:lstStyle/>
          <a:p>
            <a:r>
              <a:rPr lang="da-DK" dirty="0"/>
              <a:t>Socialhistorisk læsning</a:t>
            </a:r>
          </a:p>
          <a:p>
            <a:endParaRPr lang="da-DK" dirty="0"/>
          </a:p>
          <a:p>
            <a:r>
              <a:rPr lang="da-DK" dirty="0"/>
              <a:t>Psykoanalytisk læsning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Strukturalistisk læsning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078510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Socialhistorisk læsning</a:t>
            </a:r>
          </a:p>
        </p:txBody>
      </p:sp>
      <p:sp>
        <p:nvSpPr>
          <p:cNvPr id="5" name="U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51016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30464" cy="1146360"/>
          </a:xfrm>
        </p:spPr>
        <p:txBody>
          <a:bodyPr/>
          <a:lstStyle/>
          <a:p>
            <a:pPr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dirty="0">
                <a:latin typeface="Times New Roman" panose="02020603050405020304" pitchFamily="18" charset="0"/>
              </a:rPr>
              <a:t>Den </a:t>
            </a:r>
            <a:r>
              <a:rPr lang="en-GB" altLang="da-DK" dirty="0" err="1">
                <a:latin typeface="Times New Roman" panose="02020603050405020304" pitchFamily="18" charset="0"/>
              </a:rPr>
              <a:t>socialhistoriske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læsning</a:t>
            </a:r>
            <a:endParaRPr lang="en-GB" altLang="da-DK" dirty="0">
              <a:latin typeface="Times New Roman" panose="02020603050405020304" pitchFamily="18" charset="0"/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idx="1"/>
          </p:nvPr>
        </p:nvSpPr>
        <p:spPr>
          <a:xfrm>
            <a:off x="1287624" y="1604329"/>
            <a:ext cx="9591870" cy="4526396"/>
          </a:xfrm>
          <a:blipFill>
            <a:blip r:embed="rId3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pPr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sz="2540" dirty="0" err="1">
                <a:latin typeface="Times New Roman" panose="02020603050405020304" pitchFamily="18" charset="0"/>
              </a:rPr>
              <a:t>Beskæftiger</a:t>
            </a:r>
            <a:r>
              <a:rPr lang="en-GB" altLang="da-DK" sz="2540" dirty="0">
                <a:latin typeface="Times New Roman" panose="02020603050405020304" pitchFamily="18" charset="0"/>
              </a:rPr>
              <a:t> sig med </a:t>
            </a:r>
            <a:r>
              <a:rPr lang="en-GB" altLang="da-DK" sz="2540" dirty="0" err="1">
                <a:latin typeface="Times New Roman" panose="02020603050405020304" pitchFamily="18" charset="0"/>
              </a:rPr>
              <a:t>tekstens</a:t>
            </a:r>
            <a:r>
              <a:rPr lang="en-GB" altLang="da-DK" sz="2540" dirty="0">
                <a:latin typeface="Times New Roman" panose="02020603050405020304" pitchFamily="18" charset="0"/>
              </a:rPr>
              <a:t> relation </a:t>
            </a:r>
            <a:r>
              <a:rPr lang="en-GB" altLang="da-DK" sz="2540" dirty="0" err="1">
                <a:latin typeface="Times New Roman" panose="02020603050405020304" pitchFamily="18" charset="0"/>
              </a:rPr>
              <a:t>til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samfundet</a:t>
            </a:r>
            <a:endParaRPr lang="en-GB" altLang="da-DK" sz="2540" dirty="0">
              <a:latin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sz="2540" dirty="0">
                <a:latin typeface="Times New Roman" panose="02020603050405020304" pitchFamily="18" charset="0"/>
              </a:rPr>
              <a:t>Med </a:t>
            </a:r>
            <a:r>
              <a:rPr lang="en-GB" altLang="da-DK" sz="2540" dirty="0" err="1">
                <a:latin typeface="Times New Roman" panose="02020603050405020304" pitchFamily="18" charset="0"/>
              </a:rPr>
              <a:t>ideologi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menes</a:t>
            </a:r>
            <a:r>
              <a:rPr lang="en-GB" altLang="da-DK" sz="2540" dirty="0">
                <a:latin typeface="Times New Roman" panose="02020603050405020304" pitchFamily="18" charset="0"/>
              </a:rPr>
              <a:t> der den </a:t>
            </a:r>
            <a:r>
              <a:rPr lang="en-GB" altLang="da-DK" sz="2540" dirty="0" err="1">
                <a:latin typeface="Times New Roman" panose="02020603050405020304" pitchFamily="18" charset="0"/>
              </a:rPr>
              <a:t>opfattelse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af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samfundet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som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teksten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udtrykker</a:t>
            </a:r>
            <a:endParaRPr lang="en-GB" altLang="da-DK" sz="2540" dirty="0">
              <a:latin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sz="2540" dirty="0">
                <a:latin typeface="Times New Roman" panose="02020603050405020304" pitchFamily="18" charset="0"/>
              </a:rPr>
              <a:t>I </a:t>
            </a:r>
            <a:r>
              <a:rPr lang="en-GB" altLang="da-DK" sz="2540" dirty="0" err="1">
                <a:latin typeface="Times New Roman" panose="02020603050405020304" pitchFamily="18" charset="0"/>
              </a:rPr>
              <a:t>følge</a:t>
            </a:r>
            <a:r>
              <a:rPr lang="en-GB" altLang="da-DK" sz="2540" dirty="0">
                <a:latin typeface="Times New Roman" panose="02020603050405020304" pitchFamily="18" charset="0"/>
              </a:rPr>
              <a:t> Marx </a:t>
            </a:r>
            <a:r>
              <a:rPr lang="en-GB" altLang="da-DK" sz="2540" dirty="0" err="1">
                <a:latin typeface="Times New Roman" panose="02020603050405020304" pitchFamily="18" charset="0"/>
              </a:rPr>
              <a:t>står</a:t>
            </a:r>
            <a:r>
              <a:rPr lang="en-GB" altLang="da-DK" sz="2540" dirty="0">
                <a:latin typeface="Times New Roman" panose="02020603050405020304" pitchFamily="18" charset="0"/>
              </a:rPr>
              <a:t> den </a:t>
            </a:r>
            <a:r>
              <a:rPr lang="en-GB" altLang="da-DK" sz="2540" dirty="0" err="1">
                <a:latin typeface="Times New Roman" panose="02020603050405020304" pitchFamily="18" charset="0"/>
              </a:rPr>
              <a:t>måde</a:t>
            </a:r>
            <a:r>
              <a:rPr lang="en-GB" altLang="da-DK" sz="2540" dirty="0">
                <a:latin typeface="Times New Roman" panose="02020603050405020304" pitchFamily="18" charset="0"/>
              </a:rPr>
              <a:t>, </a:t>
            </a:r>
            <a:r>
              <a:rPr lang="en-GB" altLang="da-DK" sz="2540" dirty="0" err="1">
                <a:latin typeface="Times New Roman" panose="02020603050405020304" pitchFamily="18" charset="0"/>
              </a:rPr>
              <a:t>som</a:t>
            </a:r>
            <a:r>
              <a:rPr lang="en-GB" altLang="da-DK" sz="2540" dirty="0">
                <a:latin typeface="Times New Roman" panose="02020603050405020304" pitchFamily="18" charset="0"/>
              </a:rPr>
              <a:t> et </a:t>
            </a:r>
            <a:r>
              <a:rPr lang="en-GB" altLang="da-DK" sz="2540" dirty="0" err="1">
                <a:latin typeface="Times New Roman" panose="02020603050405020304" pitchFamily="18" charset="0"/>
              </a:rPr>
              <a:t>samfund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tænker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på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i</a:t>
            </a:r>
            <a:r>
              <a:rPr lang="en-GB" altLang="da-DK" sz="2540" dirty="0">
                <a:latin typeface="Times New Roman" panose="02020603050405020304" pitchFamily="18" charset="0"/>
              </a:rPr>
              <a:t> et </a:t>
            </a:r>
            <a:r>
              <a:rPr lang="en-GB" altLang="da-DK" sz="2540" dirty="0" err="1">
                <a:latin typeface="Times New Roman" panose="02020603050405020304" pitchFamily="18" charset="0"/>
              </a:rPr>
              <a:t>dialektisk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forhold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til</a:t>
            </a:r>
            <a:r>
              <a:rPr lang="en-GB" altLang="da-DK" sz="2540" dirty="0">
                <a:latin typeface="Times New Roman" panose="02020603050405020304" pitchFamily="18" charset="0"/>
              </a:rPr>
              <a:t> den </a:t>
            </a:r>
            <a:r>
              <a:rPr lang="en-GB" altLang="da-DK" sz="2540" dirty="0" err="1">
                <a:latin typeface="Times New Roman" panose="02020603050405020304" pitchFamily="18" charset="0"/>
              </a:rPr>
              <a:t>måde</a:t>
            </a:r>
            <a:r>
              <a:rPr lang="en-GB" altLang="da-DK" sz="2540" dirty="0">
                <a:latin typeface="Times New Roman" panose="02020603050405020304" pitchFamily="18" charset="0"/>
              </a:rPr>
              <a:t>, </a:t>
            </a:r>
            <a:r>
              <a:rPr lang="en-GB" altLang="da-DK" sz="2540" dirty="0" err="1">
                <a:latin typeface="Times New Roman" panose="02020603050405020304" pitchFamily="18" charset="0"/>
              </a:rPr>
              <a:t>som</a:t>
            </a:r>
            <a:r>
              <a:rPr lang="en-GB" altLang="da-DK" sz="2540" dirty="0">
                <a:latin typeface="Times New Roman" panose="02020603050405020304" pitchFamily="18" charset="0"/>
              </a:rPr>
              <a:t> man </a:t>
            </a:r>
            <a:r>
              <a:rPr lang="en-GB" altLang="da-DK" sz="2540" dirty="0" err="1">
                <a:latin typeface="Times New Roman" panose="02020603050405020304" pitchFamily="18" charset="0"/>
              </a:rPr>
              <a:t>producerer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på</a:t>
            </a:r>
            <a:endParaRPr lang="en-GB" altLang="da-DK" sz="2540" dirty="0">
              <a:latin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sz="2540" dirty="0" err="1">
                <a:latin typeface="Times New Roman" panose="02020603050405020304" pitchFamily="18" charset="0"/>
              </a:rPr>
              <a:t>Derfor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afspeljer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en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tekst</a:t>
            </a:r>
            <a:r>
              <a:rPr lang="en-GB" altLang="da-DK" sz="2540" dirty="0">
                <a:latin typeface="Times New Roman" panose="02020603050405020304" pitchFamily="18" charset="0"/>
              </a:rPr>
              <a:t> sin </a:t>
            </a:r>
            <a:r>
              <a:rPr lang="en-GB" altLang="da-DK" sz="2540" dirty="0" err="1">
                <a:latin typeface="Times New Roman" panose="02020603050405020304" pitchFamily="18" charset="0"/>
              </a:rPr>
              <a:t>tid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og</a:t>
            </a:r>
            <a:r>
              <a:rPr lang="en-GB" altLang="da-DK" sz="2540" dirty="0">
                <a:latin typeface="Times New Roman" panose="02020603050405020304" pitchFamily="18" charset="0"/>
              </a:rPr>
              <a:t> sit </a:t>
            </a:r>
            <a:r>
              <a:rPr lang="en-GB" altLang="da-DK" sz="2540" dirty="0" err="1">
                <a:latin typeface="Times New Roman" panose="02020603050405020304" pitchFamily="18" charset="0"/>
              </a:rPr>
              <a:t>samfund</a:t>
            </a:r>
            <a:endParaRPr lang="en-GB" altLang="da-DK" sz="2540" dirty="0">
              <a:latin typeface="Times New Roman" panose="02020603050405020304" pitchFamily="18" charset="0"/>
            </a:endParaRPr>
          </a:p>
        </p:txBody>
      </p:sp>
      <p:sp>
        <p:nvSpPr>
          <p:cNvPr id="13314" name="Pladsholder til sidefod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1pPr>
            <a:lvl2pPr marL="674004" indent="-259232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2pPr>
            <a:lvl3pPr marL="1036930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3pPr>
            <a:lvl4pPr marL="1451701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4pPr>
            <a:lvl5pPr marL="1866473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5pPr>
            <a:lvl6pPr marL="2281245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6pPr>
            <a:lvl7pPr marL="2696017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7pPr>
            <a:lvl8pPr marL="3110789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8pPr>
            <a:lvl9pPr marL="3525561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9pPr>
          </a:lstStyle>
          <a:p>
            <a:pPr eaLnBrk="1"/>
            <a:r>
              <a:rPr lang="en-GB" altLang="da-DK">
                <a:solidFill>
                  <a:srgbClr val="000000"/>
                </a:solidFill>
                <a:latin typeface="Times New Roman" panose="02020603050405020304" pitchFamily="18" charset="0"/>
              </a:rPr>
              <a:t>Susanne Galsøe, sprogfagenes metoder </a:t>
            </a:r>
          </a:p>
        </p:txBody>
      </p:sp>
    </p:spTree>
    <p:extLst>
      <p:ext uri="{BB962C8B-B14F-4D97-AF65-F5344CB8AC3E}">
        <p14:creationId xmlns:p14="http://schemas.microsoft.com/office/powerpoint/2010/main" val="40841719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idx="1"/>
          </p:nvPr>
        </p:nvSpPr>
        <p:spPr>
          <a:xfrm>
            <a:off x="1980049" y="326915"/>
            <a:ext cx="8230464" cy="5805249"/>
          </a:xfrm>
          <a:blipFill>
            <a:blip r:embed="rId3">
              <a:alphaModFix amt="79000"/>
            </a:blip>
            <a:tile tx="0" ty="0" sx="100000" sy="100000" flip="none" algn="tl"/>
          </a:blipFill>
        </p:spPr>
        <p:txBody>
          <a:bodyPr anchor="t">
            <a:normAutofit lnSpcReduction="10000"/>
          </a:bodyPr>
          <a:lstStyle/>
          <a:p>
            <a:pPr marL="391729" indent="-293797">
              <a:lnSpc>
                <a:spcPct val="95000"/>
              </a:lnSpc>
              <a:spcAft>
                <a:spcPts val="1293"/>
              </a:spcAft>
              <a:buFont typeface="StarSymbol" charset="0"/>
              <a:buChar char="●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Målet</a:t>
            </a:r>
            <a:r>
              <a:rPr lang="en-GB" sz="2540" dirty="0">
                <a:latin typeface="Times New Roman" pitchFamily="16" charset="0"/>
              </a:rPr>
              <a:t> med den </a:t>
            </a:r>
            <a:r>
              <a:rPr lang="en-GB" sz="2540" dirty="0" err="1">
                <a:latin typeface="Times New Roman" pitchFamily="16" charset="0"/>
              </a:rPr>
              <a:t>ideologikritiske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læsning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er</a:t>
            </a:r>
            <a:r>
              <a:rPr lang="en-GB" sz="2540" dirty="0">
                <a:latin typeface="Times New Roman" pitchFamily="16" charset="0"/>
              </a:rPr>
              <a:t> </a:t>
            </a:r>
          </a:p>
          <a:p>
            <a:pPr marL="783458" lvl="1" indent="-260673" algn="l">
              <a:lnSpc>
                <a:spcPct val="95000"/>
              </a:lnSpc>
              <a:spcAft>
                <a:spcPts val="1032"/>
              </a:spcAft>
              <a:buSzPct val="75000"/>
              <a:buFont typeface="Symbol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>
                <a:latin typeface="Times New Roman" pitchFamily="16" charset="0"/>
              </a:rPr>
              <a:t>at </a:t>
            </a:r>
            <a:r>
              <a:rPr lang="en-GB" sz="2540" dirty="0" err="1">
                <a:latin typeface="Times New Roman" pitchFamily="16" charset="0"/>
              </a:rPr>
              <a:t>opbygge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en</a:t>
            </a:r>
            <a:r>
              <a:rPr lang="en-GB" sz="2540" dirty="0">
                <a:latin typeface="Times New Roman" pitchFamily="16" charset="0"/>
              </a:rPr>
              <a:t> sand </a:t>
            </a:r>
            <a:r>
              <a:rPr lang="en-GB" sz="2540" dirty="0" err="1">
                <a:latin typeface="Times New Roman" pitchFamily="16" charset="0"/>
              </a:rPr>
              <a:t>klassebevidsthed</a:t>
            </a:r>
            <a:endParaRPr lang="en-GB" sz="2540" dirty="0">
              <a:latin typeface="Times New Roman" pitchFamily="16" charset="0"/>
            </a:endParaRPr>
          </a:p>
          <a:p>
            <a:pPr marL="783458" lvl="1" indent="-260673" algn="l">
              <a:lnSpc>
                <a:spcPct val="95000"/>
              </a:lnSpc>
              <a:spcAft>
                <a:spcPts val="1032"/>
              </a:spcAft>
              <a:buSzPct val="75000"/>
              <a:buFont typeface="Symbol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>
                <a:latin typeface="Times New Roman" pitchFamily="16" charset="0"/>
              </a:rPr>
              <a:t>at </a:t>
            </a:r>
            <a:r>
              <a:rPr lang="en-GB" sz="2540" dirty="0" err="1">
                <a:latin typeface="Times New Roman" pitchFamily="16" charset="0"/>
              </a:rPr>
              <a:t>påpege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falsk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ideologi</a:t>
            </a:r>
            <a:r>
              <a:rPr lang="en-GB" sz="2540" dirty="0">
                <a:latin typeface="Times New Roman" pitchFamily="16" charset="0"/>
              </a:rPr>
              <a:t> </a:t>
            </a:r>
          </a:p>
          <a:p>
            <a:pPr marL="391729" indent="-293797">
              <a:lnSpc>
                <a:spcPct val="95000"/>
              </a:lnSpc>
              <a:spcAft>
                <a:spcPts val="1293"/>
              </a:spcAft>
              <a:buFont typeface="StarSymbol" charset="0"/>
              <a:buChar char="●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Ideologikritisk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læsning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vil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undersøge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samfundet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i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teksten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og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teksten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i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samfundet</a:t>
            </a:r>
            <a:endParaRPr lang="en-GB" sz="2540" dirty="0">
              <a:latin typeface="Times New Roman" pitchFamily="16" charset="0"/>
            </a:endParaRPr>
          </a:p>
          <a:p>
            <a:pPr marL="391729" indent="-293797">
              <a:lnSpc>
                <a:spcPct val="95000"/>
              </a:lnSpc>
              <a:spcAft>
                <a:spcPts val="1293"/>
              </a:spcAft>
              <a:buFont typeface="StarSymbol" charset="0"/>
              <a:buChar char="●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Fordele</a:t>
            </a:r>
            <a:r>
              <a:rPr lang="en-GB" sz="2540" dirty="0">
                <a:latin typeface="Times New Roman" pitchFamily="16" charset="0"/>
              </a:rPr>
              <a:t>:</a:t>
            </a:r>
          </a:p>
          <a:p>
            <a:pPr marL="783458" lvl="1" indent="-260673" algn="l">
              <a:lnSpc>
                <a:spcPct val="95000"/>
              </a:lnSpc>
              <a:spcAft>
                <a:spcPts val="1032"/>
              </a:spcAft>
              <a:buSzPct val="75000"/>
              <a:buFont typeface="Symbol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Kan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synliggøre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samfundsmæssige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problemer</a:t>
            </a:r>
            <a:r>
              <a:rPr lang="en-GB" sz="2540" dirty="0">
                <a:latin typeface="Times New Roman" pitchFamily="16" charset="0"/>
              </a:rPr>
              <a:t>, </a:t>
            </a:r>
            <a:r>
              <a:rPr lang="en-GB" sz="2540" dirty="0" err="1">
                <a:latin typeface="Times New Roman" pitchFamily="16" charset="0"/>
              </a:rPr>
              <a:t>som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optræder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i</a:t>
            </a:r>
            <a:r>
              <a:rPr lang="en-GB" sz="2540" dirty="0">
                <a:latin typeface="Times New Roman" pitchFamily="16" charset="0"/>
              </a:rPr>
              <a:t> et </a:t>
            </a:r>
            <a:r>
              <a:rPr lang="en-GB" sz="2540" dirty="0" err="1">
                <a:latin typeface="Times New Roman" pitchFamily="16" charset="0"/>
              </a:rPr>
              <a:t>tekst</a:t>
            </a:r>
            <a:r>
              <a:rPr lang="en-GB" sz="2540" dirty="0">
                <a:latin typeface="Times New Roman" pitchFamily="16" charset="0"/>
              </a:rPr>
              <a:t>. </a:t>
            </a:r>
            <a:r>
              <a:rPr lang="en-GB" sz="2540" dirty="0" err="1">
                <a:latin typeface="Times New Roman" pitchFamily="16" charset="0"/>
              </a:rPr>
              <a:t>Fx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Sonnergaard</a:t>
            </a:r>
            <a:r>
              <a:rPr lang="en-GB" sz="2540" dirty="0">
                <a:latin typeface="Times New Roman" pitchFamily="16" charset="0"/>
              </a:rPr>
              <a:t> der </a:t>
            </a:r>
            <a:r>
              <a:rPr lang="en-GB" sz="2540" dirty="0" err="1">
                <a:latin typeface="Times New Roman" pitchFamily="16" charset="0"/>
              </a:rPr>
              <a:t>bevidst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arbejder</a:t>
            </a:r>
            <a:r>
              <a:rPr lang="en-GB" sz="2540" dirty="0">
                <a:latin typeface="Times New Roman" pitchFamily="16" charset="0"/>
              </a:rPr>
              <a:t> med den </a:t>
            </a:r>
            <a:r>
              <a:rPr lang="en-GB" sz="2540" dirty="0" err="1">
                <a:latin typeface="Times New Roman" pitchFamily="16" charset="0"/>
              </a:rPr>
              <a:t>sociale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uretfærdighed</a:t>
            </a:r>
            <a:endParaRPr lang="en-GB" sz="2540" dirty="0">
              <a:latin typeface="Times New Roman" pitchFamily="16" charset="0"/>
            </a:endParaRPr>
          </a:p>
          <a:p>
            <a:pPr marL="391729" indent="-293797">
              <a:lnSpc>
                <a:spcPct val="95000"/>
              </a:lnSpc>
              <a:spcAft>
                <a:spcPts val="1293"/>
              </a:spcAft>
              <a:buFont typeface="StarSymbol" charset="0"/>
              <a:buChar char="●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Ulemper</a:t>
            </a:r>
            <a:r>
              <a:rPr lang="en-GB" sz="2540" dirty="0">
                <a:latin typeface="Times New Roman" pitchFamily="16" charset="0"/>
              </a:rPr>
              <a:t>:</a:t>
            </a:r>
          </a:p>
          <a:p>
            <a:pPr marL="783458" lvl="1" indent="-260673" algn="l">
              <a:lnSpc>
                <a:spcPct val="95000"/>
              </a:lnSpc>
              <a:spcAft>
                <a:spcPts val="1032"/>
              </a:spcAft>
              <a:buSzPct val="75000"/>
              <a:buFont typeface="Symbol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Forudsætter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en</a:t>
            </a:r>
            <a:r>
              <a:rPr lang="en-GB" sz="2540" dirty="0">
                <a:latin typeface="Times New Roman" pitchFamily="16" charset="0"/>
              </a:rPr>
              <a:t> (</a:t>
            </a:r>
            <a:r>
              <a:rPr lang="en-GB" sz="2540" dirty="0" err="1">
                <a:latin typeface="Times New Roman" pitchFamily="16" charset="0"/>
              </a:rPr>
              <a:t>marxistisk</a:t>
            </a:r>
            <a:r>
              <a:rPr lang="en-GB" sz="2540" dirty="0">
                <a:latin typeface="Times New Roman" pitchFamily="16" charset="0"/>
              </a:rPr>
              <a:t>) </a:t>
            </a:r>
            <a:r>
              <a:rPr lang="en-GB" sz="2540" dirty="0" err="1">
                <a:latin typeface="Times New Roman" pitchFamily="16" charset="0"/>
              </a:rPr>
              <a:t>historieforståelse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og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en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viden</a:t>
            </a:r>
            <a:r>
              <a:rPr lang="en-GB" sz="2540" dirty="0">
                <a:latin typeface="Times New Roman" pitchFamily="16" charset="0"/>
              </a:rPr>
              <a:t> om </a:t>
            </a:r>
            <a:r>
              <a:rPr lang="en-GB" sz="2540" dirty="0" err="1">
                <a:latin typeface="Times New Roman" pitchFamily="16" charset="0"/>
              </a:rPr>
              <a:t>tidens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socialhistorie</a:t>
            </a:r>
            <a:endParaRPr lang="en-GB" sz="2540" dirty="0">
              <a:latin typeface="Times New Roman" pitchFamily="16" charset="0"/>
            </a:endParaRPr>
          </a:p>
        </p:txBody>
      </p:sp>
      <p:sp>
        <p:nvSpPr>
          <p:cNvPr id="14338" name="Pladsholder til sidefod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1pPr>
            <a:lvl2pPr marL="674004" indent="-259232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2pPr>
            <a:lvl3pPr marL="1036930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3pPr>
            <a:lvl4pPr marL="1451701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4pPr>
            <a:lvl5pPr marL="1866473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5pPr>
            <a:lvl6pPr marL="2281245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6pPr>
            <a:lvl7pPr marL="2696017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7pPr>
            <a:lvl8pPr marL="3110789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8pPr>
            <a:lvl9pPr marL="3525561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9pPr>
          </a:lstStyle>
          <a:p>
            <a:pPr eaLnBrk="1"/>
            <a:r>
              <a:rPr lang="en-GB" altLang="da-DK">
                <a:solidFill>
                  <a:srgbClr val="000000"/>
                </a:solidFill>
                <a:latin typeface="Times New Roman" panose="02020603050405020304" pitchFamily="18" charset="0"/>
              </a:rPr>
              <a:t>Susanne Galsøe, sprogfagenes metoder </a:t>
            </a:r>
          </a:p>
        </p:txBody>
      </p:sp>
    </p:spTree>
    <p:extLst>
      <p:ext uri="{BB962C8B-B14F-4D97-AF65-F5344CB8AC3E}">
        <p14:creationId xmlns:p14="http://schemas.microsoft.com/office/powerpoint/2010/main" val="11790477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Socialhistorisk læsning </a:t>
            </a:r>
            <a:br>
              <a:rPr lang="da-DK" dirty="0"/>
            </a:br>
            <a:r>
              <a:rPr lang="da-DK" dirty="0"/>
              <a:t>(ideologikritisk læsning)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72715" y="1825625"/>
            <a:ext cx="11726779" cy="4799764"/>
          </a:xfrm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r>
              <a:rPr lang="da-DK" dirty="0"/>
              <a:t>Ideologi betyder her den opfattelse af samfundet, som en tekst udtrykker, hvad enten den er klar over det eller ej.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Fokus på visernes social-historie, de faktiske sociale forskelle, der bestemmer synet på seksualitet, moral osv.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Eksempel på analysespørgsmål:</a:t>
            </a:r>
          </a:p>
          <a:p>
            <a:pPr marL="0" indent="0">
              <a:buNone/>
            </a:pPr>
            <a:r>
              <a:rPr lang="da-DK" dirty="0"/>
              <a:t>Hvad er den økonomiske basis i samfundet på det tidspunkt teksten er skrevet?</a:t>
            </a:r>
          </a:p>
          <a:p>
            <a:pPr marL="0" indent="0">
              <a:buNone/>
            </a:pPr>
            <a:r>
              <a:rPr lang="da-DK" dirty="0"/>
              <a:t>Hvilke sociale og økonomiske normer er de fremherskende?</a:t>
            </a:r>
          </a:p>
          <a:p>
            <a:pPr marL="0" indent="0">
              <a:buNone/>
            </a:pPr>
            <a:r>
              <a:rPr lang="da-DK" dirty="0"/>
              <a:t>Hvem har magten? Er der klasseforskelle?</a:t>
            </a:r>
          </a:p>
          <a:p>
            <a:pPr marL="0" indent="0">
              <a:buNone/>
            </a:pPr>
            <a:r>
              <a:rPr lang="da-DK" dirty="0"/>
              <a:t>Er der oprør mod et hierarki eller gængse normer?</a:t>
            </a:r>
          </a:p>
          <a:p>
            <a:endParaRPr lang="da-DK" dirty="0"/>
          </a:p>
          <a:p>
            <a:r>
              <a:rPr lang="da-DK" dirty="0"/>
              <a:t>I denne forskning er man optaget af at se viserne som et udtryk for middelalderens mentalitet og samfundsstruktur.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263295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Psykoanalytisk læsning</a:t>
            </a:r>
          </a:p>
        </p:txBody>
      </p:sp>
      <p:sp>
        <p:nvSpPr>
          <p:cNvPr id="5" name="U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71092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30464" cy="1146360"/>
          </a:xfrm>
        </p:spPr>
        <p:txBody>
          <a:bodyPr/>
          <a:lstStyle/>
          <a:p>
            <a:pPr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>
                <a:latin typeface="Times New Roman" panose="02020603050405020304" pitchFamily="18" charset="0"/>
              </a:rPr>
              <a:t>Den psykoanalytiske læsning</a:t>
            </a:r>
          </a:p>
        </p:txBody>
      </p:sp>
      <p:sp>
        <p:nvSpPr>
          <p:cNvPr id="15364" name="Rectangle 2"/>
          <p:cNvSpPr>
            <a:spLocks noGrp="1" noChangeArrowheads="1"/>
          </p:cNvSpPr>
          <p:nvPr>
            <p:ph idx="1"/>
          </p:nvPr>
        </p:nvSpPr>
        <p:spPr>
          <a:xfrm>
            <a:off x="1980049" y="1604329"/>
            <a:ext cx="8230464" cy="4526396"/>
          </a:xfrm>
          <a:blipFill>
            <a:blip r:embed="rId3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pPr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sz="2540" dirty="0" err="1">
                <a:latin typeface="Times New Roman" panose="02020603050405020304" pitchFamily="18" charset="0"/>
              </a:rPr>
              <a:t>Bygger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på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Freuds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kortlægning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af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det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ubevidste</a:t>
            </a:r>
            <a:endParaRPr lang="en-GB" altLang="da-DK" sz="2540" dirty="0">
              <a:latin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sz="2540" dirty="0">
                <a:latin typeface="Times New Roman" panose="02020603050405020304" pitchFamily="18" charset="0"/>
              </a:rPr>
              <a:t>Den </a:t>
            </a:r>
            <a:r>
              <a:rPr lang="en-GB" altLang="da-DK" sz="2540" dirty="0" err="1">
                <a:latin typeface="Times New Roman" panose="02020603050405020304" pitchFamily="18" charset="0"/>
              </a:rPr>
              <a:t>dybdepsykologiske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læsning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søger</a:t>
            </a:r>
            <a:r>
              <a:rPr lang="en-GB" altLang="da-DK" sz="2540" dirty="0">
                <a:latin typeface="Times New Roman" panose="02020603050405020304" pitchFamily="18" charset="0"/>
              </a:rPr>
              <a:t> bag om </a:t>
            </a:r>
            <a:r>
              <a:rPr lang="en-GB" altLang="da-DK" sz="2540" dirty="0" err="1">
                <a:latin typeface="Times New Roman" panose="02020603050405020304" pitchFamily="18" charset="0"/>
              </a:rPr>
              <a:t>tekstens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symboler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til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nogle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ubevidste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grundforestillinger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eller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mønstre</a:t>
            </a:r>
            <a:endParaRPr lang="en-GB" altLang="da-DK" sz="2540" dirty="0">
              <a:latin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sz="2540" dirty="0" err="1">
                <a:latin typeface="Times New Roman" panose="02020603050405020304" pitchFamily="18" charset="0"/>
              </a:rPr>
              <a:t>Fordele</a:t>
            </a:r>
            <a:endParaRPr lang="en-GB" altLang="da-DK" sz="2540" dirty="0">
              <a:latin typeface="Times New Roman" panose="02020603050405020304" pitchFamily="18" charset="0"/>
            </a:endParaRPr>
          </a:p>
          <a:p>
            <a:pPr lvl="1"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dirty="0" err="1">
                <a:latin typeface="Times New Roman" panose="02020603050405020304" pitchFamily="18" charset="0"/>
              </a:rPr>
              <a:t>Kan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åbne</a:t>
            </a:r>
            <a:r>
              <a:rPr lang="en-GB" altLang="da-DK" dirty="0">
                <a:latin typeface="Times New Roman" panose="02020603050405020304" pitchFamily="18" charset="0"/>
              </a:rPr>
              <a:t> for </a:t>
            </a:r>
            <a:r>
              <a:rPr lang="en-GB" altLang="da-DK" dirty="0" err="1">
                <a:latin typeface="Times New Roman" panose="02020603050405020304" pitchFamily="18" charset="0"/>
              </a:rPr>
              <a:t>ubevidste</a:t>
            </a:r>
            <a:r>
              <a:rPr lang="en-GB" altLang="da-DK" dirty="0">
                <a:latin typeface="Times New Roman" panose="02020603050405020304" pitchFamily="18" charset="0"/>
              </a:rPr>
              <a:t> tanker </a:t>
            </a:r>
            <a:r>
              <a:rPr lang="en-GB" altLang="da-DK" dirty="0" err="1">
                <a:latin typeface="Times New Roman" panose="02020603050405020304" pitchFamily="18" charset="0"/>
              </a:rPr>
              <a:t>hos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forfatteren</a:t>
            </a:r>
            <a:endParaRPr lang="en-GB" altLang="da-DK" dirty="0">
              <a:latin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sz="2540" dirty="0" err="1">
                <a:latin typeface="Times New Roman" panose="02020603050405020304" pitchFamily="18" charset="0"/>
              </a:rPr>
              <a:t>Ulemper</a:t>
            </a:r>
            <a:endParaRPr lang="en-GB" altLang="da-DK" sz="2540" dirty="0">
              <a:latin typeface="Times New Roman" panose="02020603050405020304" pitchFamily="18" charset="0"/>
            </a:endParaRPr>
          </a:p>
          <a:p>
            <a:pPr lvl="1"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dirty="0" err="1">
                <a:latin typeface="Times New Roman" panose="02020603050405020304" pitchFamily="18" charset="0"/>
              </a:rPr>
              <a:t>Tendes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til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falloslæsning</a:t>
            </a:r>
            <a:r>
              <a:rPr lang="en-GB" altLang="da-DK" dirty="0">
                <a:latin typeface="Times New Roman" panose="02020603050405020304" pitchFamily="18" charset="0"/>
              </a:rPr>
              <a:t>/infantile </a:t>
            </a:r>
            <a:r>
              <a:rPr lang="en-GB" altLang="da-DK" dirty="0" err="1">
                <a:latin typeface="Times New Roman" panose="02020603050405020304" pitchFamily="18" charset="0"/>
              </a:rPr>
              <a:t>grundkonflikter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i</a:t>
            </a:r>
            <a:r>
              <a:rPr lang="en-GB" altLang="da-DK" dirty="0">
                <a:latin typeface="Times New Roman" panose="02020603050405020304" pitchFamily="18" charset="0"/>
              </a:rPr>
              <a:t> alt</a:t>
            </a:r>
          </a:p>
          <a:p>
            <a:pPr lvl="1"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dirty="0">
                <a:latin typeface="Times New Roman" panose="02020603050405020304" pitchFamily="18" charset="0"/>
              </a:rPr>
              <a:t>Den </a:t>
            </a:r>
            <a:r>
              <a:rPr lang="en-GB" altLang="da-DK" dirty="0" err="1">
                <a:latin typeface="Times New Roman" panose="02020603050405020304" pitchFamily="18" charset="0"/>
              </a:rPr>
              <a:t>kan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lukke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en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tekstlæsning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i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stedet</a:t>
            </a:r>
            <a:r>
              <a:rPr lang="en-GB" altLang="da-DK" dirty="0">
                <a:latin typeface="Times New Roman" panose="02020603050405020304" pitchFamily="18" charset="0"/>
              </a:rPr>
              <a:t> for at </a:t>
            </a:r>
            <a:r>
              <a:rPr lang="en-GB" altLang="da-DK" dirty="0" err="1">
                <a:latin typeface="Times New Roman" panose="02020603050405020304" pitchFamily="18" charset="0"/>
              </a:rPr>
              <a:t>åbne</a:t>
            </a:r>
            <a:endParaRPr lang="en-GB" altLang="da-DK" dirty="0">
              <a:latin typeface="Times New Roman" panose="02020603050405020304" pitchFamily="18" charset="0"/>
            </a:endParaRPr>
          </a:p>
        </p:txBody>
      </p:sp>
      <p:sp>
        <p:nvSpPr>
          <p:cNvPr id="15362" name="Pladsholder til sidefod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1pPr>
            <a:lvl2pPr marL="674004" indent="-259232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2pPr>
            <a:lvl3pPr marL="1036930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3pPr>
            <a:lvl4pPr marL="1451701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4pPr>
            <a:lvl5pPr marL="1866473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5pPr>
            <a:lvl6pPr marL="2281245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6pPr>
            <a:lvl7pPr marL="2696017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7pPr>
            <a:lvl8pPr marL="3110789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8pPr>
            <a:lvl9pPr marL="3525561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9pPr>
          </a:lstStyle>
          <a:p>
            <a:pPr eaLnBrk="1"/>
            <a:r>
              <a:rPr lang="en-GB" altLang="da-DK">
                <a:solidFill>
                  <a:srgbClr val="000000"/>
                </a:solidFill>
                <a:latin typeface="Times New Roman" panose="02020603050405020304" pitchFamily="18" charset="0"/>
              </a:rPr>
              <a:t>Susanne Galsøe, sprogfagenes metoder </a:t>
            </a:r>
          </a:p>
        </p:txBody>
      </p:sp>
    </p:spTree>
    <p:extLst>
      <p:ext uri="{BB962C8B-B14F-4D97-AF65-F5344CB8AC3E}">
        <p14:creationId xmlns:p14="http://schemas.microsoft.com/office/powerpoint/2010/main" val="11350177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Villy Sørensens fortolkning af folkeviserne 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r>
              <a:rPr lang="da-DK" i="1" dirty="0"/>
              <a:t>Digtere og dæ­moner</a:t>
            </a:r>
            <a:r>
              <a:rPr lang="da-DK" dirty="0"/>
              <a:t> fra 1959: psykoanalytisk tolkning af folkeviser. </a:t>
            </a:r>
          </a:p>
          <a:p>
            <a:r>
              <a:rPr lang="da-DK" dirty="0"/>
              <a:t>Visernes overnaturlige dæ­moner som </a:t>
            </a:r>
            <a:r>
              <a:rPr lang="da-DK" i="1" dirty="0"/>
              <a:t>projektioner</a:t>
            </a:r>
            <a:r>
              <a:rPr lang="da-DK" dirty="0"/>
              <a:t>, udspaltninger, af psykiske grundkonflikter. Der er nogle genkommende symboler i viserne, der minder om dybdepsykologen C. G. Jungs </a:t>
            </a:r>
            <a:r>
              <a:rPr lang="da-DK" i="1" dirty="0"/>
              <a:t>arketyper</a:t>
            </a:r>
            <a:r>
              <a:rPr lang="da-DK" dirty="0"/>
              <a:t>. </a:t>
            </a:r>
          </a:p>
          <a:p>
            <a:r>
              <a:rPr lang="da-DK" dirty="0"/>
              <a:t>Viserne handler om noget, man i egentlig forstand ikke </a:t>
            </a:r>
            <a:r>
              <a:rPr lang="da-DK" i="1" dirty="0"/>
              <a:t>kan komme over, eller komme sig over</a:t>
            </a:r>
            <a:r>
              <a:rPr lang="da-DK" dirty="0"/>
              <a:t>. </a:t>
            </a:r>
          </a:p>
          <a:p>
            <a:r>
              <a:rPr lang="da-DK" dirty="0"/>
              <a:t>Det dæ­moniske optræ­der, når en indre </a:t>
            </a:r>
            <a:r>
              <a:rPr lang="da-DK" dirty="0" err="1"/>
              <a:t>ufortolkelig</a:t>
            </a:r>
            <a:r>
              <a:rPr lang="da-DK" dirty="0"/>
              <a:t> splittelse viser sig. Det er blandingen af angst og lyst, der frembringer dæ­monien. </a:t>
            </a:r>
          </a:p>
          <a:p>
            <a:r>
              <a:rPr lang="da-DK" dirty="0"/>
              <a:t>Viserne handler noget uforløst, om bindinger, der ikke kan slippes, og om fantasier rettet mod en dragende voksenverden.</a:t>
            </a:r>
          </a:p>
          <a:p>
            <a:r>
              <a:rPr lang="da-DK" dirty="0"/>
              <a:t>De overnaturlige kræfter er udtryk for en ubevidst symbolisering, dvs. en italesættelse af de kræfter i individet, som truer det, og som man ikke har begreb om eller for. 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252655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Psykologisk tolkning: Villy Sørensen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pPr lvl="0"/>
            <a:r>
              <a:rPr lang="da-DK" dirty="0"/>
              <a:t>Psykoanalytisk teori: menneskets underbevidsthed og fælles </a:t>
            </a:r>
            <a:r>
              <a:rPr lang="da-DK" dirty="0" err="1"/>
              <a:t>urbevidsthed</a:t>
            </a:r>
            <a:endParaRPr lang="da-DK" dirty="0"/>
          </a:p>
          <a:p>
            <a:pPr lvl="0"/>
            <a:r>
              <a:rPr lang="da-DK" dirty="0"/>
              <a:t>Overgangsfaser og arketyper kan være en nøgle til forståelsen af visernes magiske stof.</a:t>
            </a:r>
          </a:p>
          <a:p>
            <a:pPr lvl="0"/>
            <a:r>
              <a:rPr lang="da-DK" dirty="0"/>
              <a:t>De magiske og overnaturlige elementer som billeder/symboler på kræfter inden i mennesket.</a:t>
            </a:r>
          </a:p>
          <a:p>
            <a:pPr lvl="0"/>
            <a:r>
              <a:rPr lang="da-DK" dirty="0"/>
              <a:t>Trylleviserne omhandler ofte et tema, dvs. konflikter, der svarer til kernen i en overgangsrite, dvs. fundamentale overgange i livet, som oftest overgangen fra barn til voksen. </a:t>
            </a:r>
            <a:r>
              <a:rPr lang="da-DK" b="1" dirty="0"/>
              <a:t>Denne overgang fra barn til voksen kaldes i folkeviseforskningen </a:t>
            </a:r>
            <a:r>
              <a:rPr lang="da-DK" b="1" i="1" dirty="0"/>
              <a:t>forlovelsessituationen</a:t>
            </a:r>
            <a:r>
              <a:rPr lang="da-DK" b="1" dirty="0"/>
              <a:t>, og betegner den situation, hvor unge mennesker skal giftes eller er giftemoden.</a:t>
            </a:r>
            <a:r>
              <a:rPr lang="da-DK" dirty="0"/>
              <a:t>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12073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da-DK" altLang="da-DK" b="1" dirty="0"/>
              <a:t>Tryllevisen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327672" y="1859608"/>
            <a:ext cx="7413873" cy="4417963"/>
          </a:xfrm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da-DK" altLang="da-DK" sz="2250" dirty="0"/>
              <a:t>Overnaturlige kræfter/dæmon spiller en central rolle:</a:t>
            </a:r>
          </a:p>
          <a:p>
            <a:pPr eaLnBrk="1" hangingPunct="1"/>
            <a:r>
              <a:rPr lang="da-DK" altLang="da-DK" sz="2250" dirty="0"/>
              <a:t>De har magiske evner og behersker naturen</a:t>
            </a:r>
          </a:p>
          <a:p>
            <a:pPr eaLnBrk="1" hangingPunct="1"/>
            <a:r>
              <a:rPr lang="da-DK" altLang="da-DK" sz="2250" dirty="0"/>
              <a:t>De kan kun nå mennesket, når dette er i en særlig tilstand (overgangssituation)</a:t>
            </a:r>
          </a:p>
          <a:p>
            <a:pPr eaLnBrk="1" hangingPunct="1"/>
            <a:r>
              <a:rPr lang="da-DK" altLang="da-DK" sz="2250" dirty="0"/>
              <a:t>De kan straffe mennesket (fx med døden)</a:t>
            </a:r>
          </a:p>
          <a:p>
            <a:pPr eaLnBrk="1" hangingPunct="1"/>
            <a:r>
              <a:rPr lang="da-DK" altLang="da-DK" sz="2250" dirty="0"/>
              <a:t>De kan belønne mennesket med magiske gaver</a:t>
            </a:r>
          </a:p>
          <a:p>
            <a:pPr eaLnBrk="1" hangingPunct="1"/>
            <a:r>
              <a:rPr lang="da-DK" altLang="da-DK" sz="2250" dirty="0"/>
              <a:t>De kan bekæmpes med kristne midler og menneskelig snarrådighed</a:t>
            </a:r>
          </a:p>
        </p:txBody>
      </p:sp>
    </p:spTree>
    <p:extLst>
      <p:ext uri="{BB962C8B-B14F-4D97-AF65-F5344CB8AC3E}">
        <p14:creationId xmlns:p14="http://schemas.microsoft.com/office/powerpoint/2010/main" val="17497989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da-DK" altLang="da-DK" sz="4640" b="1" dirty="0"/>
              <a:t>Mere om tryllevisen: </a:t>
            </a:r>
            <a:br>
              <a:rPr lang="da-DK" altLang="da-DK" sz="4640" b="1" dirty="0"/>
            </a:br>
            <a:r>
              <a:rPr lang="da-DK" altLang="da-DK" sz="4640" b="1" dirty="0"/>
              <a:t>Forlovelsessituationen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327672" y="1909838"/>
            <a:ext cx="7717482" cy="4367733"/>
          </a:xfrm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da-DK" altLang="da-DK" sz="1687" dirty="0"/>
              <a:t>Villy Sørensen </a:t>
            </a:r>
            <a:r>
              <a:rPr lang="da-DK" altLang="da-DK" sz="1125" dirty="0"/>
              <a:t>(</a:t>
            </a:r>
            <a:r>
              <a:rPr lang="da-DK" altLang="da-DK" sz="1125" i="1" dirty="0"/>
              <a:t>Digtere og dæmoner </a:t>
            </a:r>
            <a:r>
              <a:rPr lang="da-DK" altLang="da-DK" sz="1125" dirty="0"/>
              <a:t>1959)</a:t>
            </a:r>
            <a:r>
              <a:rPr lang="da-DK" altLang="da-DK" sz="1687" dirty="0"/>
              <a:t> ser visernes overnaturlige dæmoner som projektioner, udspaltninger, af psykiske grundkonflikter:</a:t>
            </a:r>
          </a:p>
          <a:p>
            <a:pPr eaLnBrk="1" hangingPunct="1">
              <a:lnSpc>
                <a:spcPct val="80000"/>
              </a:lnSpc>
            </a:pPr>
            <a:r>
              <a:rPr lang="da-DK" altLang="da-DK" sz="1687" dirty="0"/>
              <a:t>De fleste foregår i den faretruende </a:t>
            </a:r>
            <a:r>
              <a:rPr lang="da-DK" altLang="da-DK" sz="1687" i="1" dirty="0"/>
              <a:t>forlovelsessituation</a:t>
            </a:r>
            <a:r>
              <a:rPr lang="da-DK" altLang="da-DK" sz="1687" dirty="0"/>
              <a:t>, hvor et individ skal overføres fra et hjem til et andet. </a:t>
            </a:r>
          </a:p>
          <a:p>
            <a:pPr eaLnBrk="1" hangingPunct="1">
              <a:lnSpc>
                <a:spcPct val="80000"/>
              </a:lnSpc>
            </a:pPr>
            <a:r>
              <a:rPr lang="da-DK" altLang="da-DK" sz="1687" dirty="0"/>
              <a:t>Forlovelsen: Opfattes som farlig fordi man befinder sig mellem to slægter. Blandingen af angst og lyst fremkalder dæmonien -&gt; fører mennesket i krise</a:t>
            </a:r>
          </a:p>
          <a:p>
            <a:pPr eaLnBrk="1" hangingPunct="1">
              <a:lnSpc>
                <a:spcPct val="80000"/>
              </a:lnSpc>
            </a:pPr>
            <a:r>
              <a:rPr lang="da-DK" altLang="da-DK" sz="1687" dirty="0"/>
              <a:t>Krisen opstår ofte i menneskets møde med en dæmon (elverfolk fx). Man har altså antaget, at den konflikt dæmonerne igangsætter er et billede på en indre psykologisk konflikt i personen selv -&gt;</a:t>
            </a:r>
          </a:p>
          <a:p>
            <a:pPr eaLnBrk="1" hangingPunct="1">
              <a:lnSpc>
                <a:spcPct val="80000"/>
              </a:lnSpc>
            </a:pPr>
            <a:r>
              <a:rPr lang="da-DK" altLang="da-DK" sz="1687" dirty="0"/>
              <a:t>Dvs. dæmonen skal forstås psykologisk, er et billede på drivkræfter i psyken Folkevisen skal altså forstås psykologisk. </a:t>
            </a:r>
          </a:p>
          <a:p>
            <a:pPr eaLnBrk="1" hangingPunct="1">
              <a:lnSpc>
                <a:spcPct val="80000"/>
              </a:lnSpc>
            </a:pPr>
            <a:r>
              <a:rPr lang="da-DK" altLang="da-DK" sz="1687" dirty="0"/>
              <a:t>Kritik -&gt; Nogle forskere mener, det er problematisk at tolke dybdepsykologiske teorier fra det 19. århundrede ind i middelalderviser. </a:t>
            </a:r>
          </a:p>
        </p:txBody>
      </p:sp>
    </p:spTree>
    <p:extLst>
      <p:ext uri="{BB962C8B-B14F-4D97-AF65-F5344CB8AC3E}">
        <p14:creationId xmlns:p14="http://schemas.microsoft.com/office/powerpoint/2010/main" val="12301763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Strukturalistisk læsning</a:t>
            </a:r>
          </a:p>
        </p:txBody>
      </p:sp>
      <p:sp>
        <p:nvSpPr>
          <p:cNvPr id="5" name="U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25631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1"/>
          <p:cNvSpPr>
            <a:spLocks noGrp="1" noChangeArrowheads="1"/>
          </p:cNvSpPr>
          <p:nvPr>
            <p:ph type="title"/>
          </p:nvPr>
        </p:nvSpPr>
        <p:spPr>
          <a:xfrm>
            <a:off x="1980049" y="273629"/>
            <a:ext cx="8230464" cy="1146360"/>
          </a:xfrm>
        </p:spPr>
        <p:txBody>
          <a:bodyPr/>
          <a:lstStyle/>
          <a:p>
            <a:pPr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>
                <a:latin typeface="Times New Roman" panose="02020603050405020304" pitchFamily="18" charset="0"/>
              </a:rPr>
              <a:t>Den strukturalistiske læsning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idx="1"/>
          </p:nvPr>
        </p:nvSpPr>
        <p:spPr>
          <a:xfrm>
            <a:off x="1980049" y="1604329"/>
            <a:ext cx="8230464" cy="5160062"/>
          </a:xfrm>
          <a:blipFill>
            <a:blip r:embed="rId3">
              <a:alphaModFix amt="79000"/>
            </a:blip>
            <a:tile tx="0" ty="0" sx="100000" sy="100000" flip="none" algn="tl"/>
          </a:blipFill>
        </p:spPr>
        <p:txBody>
          <a:bodyPr/>
          <a:lstStyle/>
          <a:p>
            <a:pPr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sz="2540" dirty="0" err="1">
                <a:latin typeface="Times New Roman" panose="02020603050405020304" pitchFamily="18" charset="0"/>
              </a:rPr>
              <a:t>Ser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bort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fra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forfatterens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intentioner</a:t>
            </a:r>
            <a:endParaRPr lang="en-GB" altLang="da-DK" sz="2540" dirty="0">
              <a:latin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sz="2540" dirty="0" err="1">
                <a:latin typeface="Times New Roman" panose="02020603050405020304" pitchFamily="18" charset="0"/>
              </a:rPr>
              <a:t>Er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ikke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interesseret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i</a:t>
            </a:r>
            <a:r>
              <a:rPr lang="en-GB" altLang="da-DK" sz="2540" dirty="0">
                <a:latin typeface="Times New Roman" panose="02020603050405020304" pitchFamily="18" charset="0"/>
              </a:rPr>
              <a:t> den </a:t>
            </a:r>
            <a:r>
              <a:rPr lang="en-GB" altLang="da-DK" sz="2540" dirty="0" err="1">
                <a:latin typeface="Times New Roman" panose="02020603050405020304" pitchFamily="18" charset="0"/>
              </a:rPr>
              <a:t>enkelte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læsers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subjektive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opfattelse</a:t>
            </a:r>
            <a:endParaRPr lang="en-GB" altLang="da-DK" sz="2540" dirty="0">
              <a:latin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sz="2540" dirty="0" err="1">
                <a:latin typeface="Times New Roman" panose="02020603050405020304" pitchFamily="18" charset="0"/>
              </a:rPr>
              <a:t>Struktualisterne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er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optaget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af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</a:p>
          <a:p>
            <a:pPr lvl="1"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dirty="0" err="1">
                <a:latin typeface="Times New Roman" panose="02020603050405020304" pitchFamily="18" charset="0"/>
              </a:rPr>
              <a:t>sproget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som</a:t>
            </a:r>
            <a:r>
              <a:rPr lang="en-GB" altLang="da-DK" dirty="0">
                <a:latin typeface="Times New Roman" panose="02020603050405020304" pitchFamily="18" charset="0"/>
              </a:rPr>
              <a:t> system (Saussure &amp; Louis </a:t>
            </a:r>
            <a:r>
              <a:rPr lang="en-GB" altLang="da-DK" dirty="0" err="1">
                <a:latin typeface="Times New Roman" panose="02020603050405020304" pitchFamily="18" charset="0"/>
              </a:rPr>
              <a:t>Hjemslev</a:t>
            </a:r>
            <a:r>
              <a:rPr lang="en-GB" altLang="da-DK" dirty="0">
                <a:latin typeface="Times New Roman" panose="02020603050405020304" pitchFamily="18" charset="0"/>
              </a:rPr>
              <a:t>)</a:t>
            </a:r>
          </a:p>
          <a:p>
            <a:pPr lvl="1"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dirty="0">
                <a:latin typeface="Times New Roman" panose="02020603050405020304" pitchFamily="18" charset="0"/>
              </a:rPr>
              <a:t>den </a:t>
            </a:r>
            <a:r>
              <a:rPr lang="en-GB" altLang="da-DK" dirty="0" err="1">
                <a:latin typeface="Times New Roman" panose="02020603050405020304" pitchFamily="18" charset="0"/>
              </a:rPr>
              <a:t>konkrete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anvendelse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af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sproget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i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en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litterær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tekst</a:t>
            </a:r>
            <a:r>
              <a:rPr lang="en-GB" altLang="da-DK" dirty="0">
                <a:latin typeface="Times New Roman" panose="02020603050405020304" pitchFamily="18" charset="0"/>
              </a:rPr>
              <a:t>, </a:t>
            </a:r>
            <a:r>
              <a:rPr lang="en-GB" altLang="da-DK" dirty="0" err="1">
                <a:latin typeface="Times New Roman" panose="02020603050405020304" pitchFamily="18" charset="0"/>
              </a:rPr>
              <a:t>fx</a:t>
            </a:r>
            <a:r>
              <a:rPr lang="en-GB" altLang="da-DK" dirty="0">
                <a:latin typeface="Times New Roman" panose="02020603050405020304" pitchFamily="18" charset="0"/>
              </a:rPr>
              <a:t> </a:t>
            </a:r>
            <a:r>
              <a:rPr lang="en-GB" altLang="da-DK" dirty="0" err="1">
                <a:latin typeface="Times New Roman" panose="02020603050405020304" pitchFamily="18" charset="0"/>
              </a:rPr>
              <a:t>Propp</a:t>
            </a:r>
            <a:endParaRPr lang="en-GB" altLang="da-DK" dirty="0">
              <a:latin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sz="2540" dirty="0" err="1">
                <a:latin typeface="Times New Roman" panose="02020603050405020304" pitchFamily="18" charset="0"/>
              </a:rPr>
              <a:t>Greimas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udviklede</a:t>
            </a:r>
            <a:r>
              <a:rPr lang="en-GB" altLang="da-DK" sz="2540" dirty="0">
                <a:latin typeface="Times New Roman" panose="02020603050405020304" pitchFamily="18" charset="0"/>
              </a:rPr>
              <a:t> 3 modeller </a:t>
            </a:r>
            <a:r>
              <a:rPr lang="en-GB" altLang="da-DK" sz="2540" dirty="0" err="1">
                <a:latin typeface="Times New Roman" panose="02020603050405020304" pitchFamily="18" charset="0"/>
              </a:rPr>
              <a:t>til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kortlægning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af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en</a:t>
            </a:r>
            <a:r>
              <a:rPr lang="en-GB" altLang="da-DK" sz="2540" dirty="0">
                <a:latin typeface="Times New Roman" panose="02020603050405020304" pitchFamily="18" charset="0"/>
              </a:rPr>
              <a:t> </a:t>
            </a:r>
            <a:r>
              <a:rPr lang="en-GB" altLang="da-DK" sz="2540" dirty="0" err="1">
                <a:latin typeface="Times New Roman" panose="02020603050405020304" pitchFamily="18" charset="0"/>
              </a:rPr>
              <a:t>tekst</a:t>
            </a:r>
            <a:endParaRPr lang="en-GB" altLang="da-DK" sz="2540" dirty="0">
              <a:latin typeface="Times New Roman" panose="02020603050405020304" pitchFamily="18" charset="0"/>
            </a:endParaRPr>
          </a:p>
          <a:p>
            <a:pPr lvl="1"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dirty="0" err="1">
                <a:latin typeface="Times New Roman" panose="02020603050405020304" pitchFamily="18" charset="0"/>
              </a:rPr>
              <a:t>Grundstrukturmodellen</a:t>
            </a:r>
            <a:endParaRPr lang="en-GB" altLang="da-DK" dirty="0">
              <a:latin typeface="Times New Roman" panose="02020603050405020304" pitchFamily="18" charset="0"/>
            </a:endParaRPr>
          </a:p>
          <a:p>
            <a:pPr lvl="1"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dirty="0" err="1">
                <a:latin typeface="Times New Roman" panose="02020603050405020304" pitchFamily="18" charset="0"/>
              </a:rPr>
              <a:t>Kontraktmodellen</a:t>
            </a:r>
            <a:endParaRPr lang="en-GB" altLang="da-DK" dirty="0">
              <a:latin typeface="Times New Roman" panose="02020603050405020304" pitchFamily="18" charset="0"/>
            </a:endParaRPr>
          </a:p>
          <a:p>
            <a:pPr lvl="1">
              <a:lnSpc>
                <a:spcPct val="95000"/>
              </a:lnSpc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GB" altLang="da-DK" dirty="0" err="1">
                <a:latin typeface="Times New Roman" panose="02020603050405020304" pitchFamily="18" charset="0"/>
              </a:rPr>
              <a:t>Aktantmodellen</a:t>
            </a:r>
            <a:endParaRPr lang="en-GB" altLang="da-DK" dirty="0">
              <a:latin typeface="Times New Roman" panose="02020603050405020304" pitchFamily="18" charset="0"/>
            </a:endParaRPr>
          </a:p>
        </p:txBody>
      </p:sp>
      <p:sp>
        <p:nvSpPr>
          <p:cNvPr id="10242" name="Pladsholder til sidefod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1pPr>
            <a:lvl2pPr marL="674004" indent="-259232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2pPr>
            <a:lvl3pPr marL="1036930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3pPr>
            <a:lvl4pPr marL="1451701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4pPr>
            <a:lvl5pPr marL="1866473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5pPr>
            <a:lvl6pPr marL="2281245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6pPr>
            <a:lvl7pPr marL="2696017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7pPr>
            <a:lvl8pPr marL="3110789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8pPr>
            <a:lvl9pPr marL="3525561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9pPr>
          </a:lstStyle>
          <a:p>
            <a:pPr eaLnBrk="1"/>
            <a:r>
              <a:rPr lang="en-GB" altLang="da-DK">
                <a:solidFill>
                  <a:srgbClr val="000000"/>
                </a:solidFill>
                <a:latin typeface="Times New Roman" panose="02020603050405020304" pitchFamily="18" charset="0"/>
              </a:rPr>
              <a:t>Susanne Galsøe, sprogfagenes metoder </a:t>
            </a:r>
          </a:p>
        </p:txBody>
      </p:sp>
    </p:spTree>
    <p:extLst>
      <p:ext uri="{BB962C8B-B14F-4D97-AF65-F5344CB8AC3E}">
        <p14:creationId xmlns:p14="http://schemas.microsoft.com/office/powerpoint/2010/main" val="1748773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idx="1"/>
          </p:nvPr>
        </p:nvSpPr>
        <p:spPr>
          <a:xfrm>
            <a:off x="1980049" y="653829"/>
            <a:ext cx="8230464" cy="5478335"/>
          </a:xfrm>
          <a:blipFill>
            <a:blip r:embed="rId3">
              <a:alphaModFix amt="79000"/>
            </a:blip>
            <a:tile tx="0" ty="0" sx="100000" sy="100000" flip="none" algn="tl"/>
          </a:blipFill>
        </p:spPr>
        <p:txBody>
          <a:bodyPr anchor="t"/>
          <a:lstStyle/>
          <a:p>
            <a:pPr marL="391729" indent="-293797">
              <a:lnSpc>
                <a:spcPct val="95000"/>
              </a:lnSpc>
              <a:spcAft>
                <a:spcPts val="1293"/>
              </a:spcAft>
              <a:buFont typeface="StarSymbol" charset="0"/>
              <a:buChar char="●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Målet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var</a:t>
            </a:r>
            <a:r>
              <a:rPr lang="en-GB" sz="2540" dirty="0">
                <a:latin typeface="Times New Roman" pitchFamily="16" charset="0"/>
              </a:rPr>
              <a:t> at </a:t>
            </a:r>
            <a:r>
              <a:rPr lang="en-GB" sz="2540" dirty="0" err="1">
                <a:latin typeface="Times New Roman" pitchFamily="16" charset="0"/>
              </a:rPr>
              <a:t>udvikle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en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tekstgrammatik</a:t>
            </a:r>
            <a:r>
              <a:rPr lang="en-GB" sz="2540" dirty="0">
                <a:latin typeface="Times New Roman" pitchFamily="16" charset="0"/>
              </a:rPr>
              <a:t>, </a:t>
            </a:r>
            <a:r>
              <a:rPr lang="en-GB" sz="2540" dirty="0" err="1">
                <a:latin typeface="Times New Roman" pitchFamily="16" charset="0"/>
              </a:rPr>
              <a:t>så</a:t>
            </a:r>
            <a:r>
              <a:rPr lang="en-GB" sz="2540" dirty="0">
                <a:latin typeface="Times New Roman" pitchFamily="16" charset="0"/>
              </a:rPr>
              <a:t> man </a:t>
            </a:r>
            <a:r>
              <a:rPr lang="en-GB" sz="2540" dirty="0" err="1">
                <a:latin typeface="Times New Roman" pitchFamily="16" charset="0"/>
              </a:rPr>
              <a:t>kunne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undersøge</a:t>
            </a:r>
            <a:r>
              <a:rPr lang="en-GB" sz="2540" dirty="0">
                <a:latin typeface="Times New Roman" pitchFamily="16" charset="0"/>
              </a:rPr>
              <a:t> den </a:t>
            </a:r>
            <a:r>
              <a:rPr lang="en-GB" sz="2540" dirty="0" err="1">
                <a:latin typeface="Times New Roman" pitchFamily="16" charset="0"/>
              </a:rPr>
              <a:t>enkelte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teksts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struktur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og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opbygning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af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indhold</a:t>
            </a:r>
            <a:endParaRPr lang="en-GB" sz="2540" dirty="0">
              <a:latin typeface="Times New Roman" pitchFamily="16" charset="0"/>
            </a:endParaRPr>
          </a:p>
          <a:p>
            <a:pPr marL="391729" indent="-293797">
              <a:lnSpc>
                <a:spcPct val="95000"/>
              </a:lnSpc>
              <a:spcAft>
                <a:spcPts val="1293"/>
              </a:spcAft>
              <a:buFont typeface="StarSymbol" charset="0"/>
              <a:buChar char="●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En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struktruel</a:t>
            </a:r>
            <a:r>
              <a:rPr lang="en-GB" sz="2540" dirty="0">
                <a:latin typeface="Times New Roman" pitchFamily="16" charset="0"/>
              </a:rPr>
              <a:t> analyse </a:t>
            </a:r>
            <a:r>
              <a:rPr lang="en-GB" sz="2540" dirty="0" err="1">
                <a:latin typeface="Times New Roman" pitchFamily="16" charset="0"/>
              </a:rPr>
              <a:t>tager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udgangspunkt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i</a:t>
            </a:r>
            <a:r>
              <a:rPr lang="en-GB" sz="2540" dirty="0">
                <a:latin typeface="Times New Roman" pitchFamily="16" charset="0"/>
              </a:rPr>
              <a:t>, at man </a:t>
            </a:r>
            <a:r>
              <a:rPr lang="en-GB" sz="2540" dirty="0" err="1">
                <a:latin typeface="Times New Roman" pitchFamily="16" charset="0"/>
              </a:rPr>
              <a:t>analyserer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tekstens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modsætningspar</a:t>
            </a:r>
            <a:r>
              <a:rPr lang="en-GB" sz="2540" dirty="0">
                <a:latin typeface="Times New Roman" pitchFamily="16" charset="0"/>
              </a:rPr>
              <a:t>, </a:t>
            </a:r>
            <a:r>
              <a:rPr lang="en-GB" sz="2540" dirty="0" err="1">
                <a:latin typeface="Times New Roman" pitchFamily="16" charset="0"/>
              </a:rPr>
              <a:t>gentagelser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og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variationer</a:t>
            </a:r>
            <a:r>
              <a:rPr lang="en-GB" sz="2540" dirty="0">
                <a:latin typeface="Times New Roman" pitchFamily="16" charset="0"/>
              </a:rPr>
              <a:t> = et par </a:t>
            </a:r>
            <a:r>
              <a:rPr lang="en-GB" sz="2540" dirty="0" err="1">
                <a:latin typeface="Times New Roman" pitchFamily="16" charset="0"/>
              </a:rPr>
              <a:t>briller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som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gør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tekstens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spor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og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mønstre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synlige</a:t>
            </a:r>
            <a:endParaRPr lang="en-GB" sz="2540" dirty="0">
              <a:latin typeface="Times New Roman" pitchFamily="16" charset="0"/>
            </a:endParaRPr>
          </a:p>
          <a:p>
            <a:pPr marL="391729" indent="-293797">
              <a:lnSpc>
                <a:spcPct val="95000"/>
              </a:lnSpc>
              <a:spcAft>
                <a:spcPts val="1293"/>
              </a:spcAft>
              <a:buFont typeface="StarSymbol" charset="0"/>
              <a:buChar char="●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>
                <a:latin typeface="Times New Roman" pitchFamily="16" charset="0"/>
              </a:rPr>
              <a:t>Man </a:t>
            </a:r>
            <a:r>
              <a:rPr lang="en-GB" sz="2540" dirty="0" err="1">
                <a:latin typeface="Times New Roman" pitchFamily="16" charset="0"/>
              </a:rPr>
              <a:t>undersøger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personernes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indbyrdes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relationer</a:t>
            </a:r>
            <a:endParaRPr lang="en-GB" sz="2540" dirty="0">
              <a:latin typeface="Times New Roman" pitchFamily="16" charset="0"/>
            </a:endParaRPr>
          </a:p>
          <a:p>
            <a:pPr marL="391729" indent="-293797">
              <a:lnSpc>
                <a:spcPct val="95000"/>
              </a:lnSpc>
              <a:spcAft>
                <a:spcPts val="1293"/>
              </a:spcAft>
              <a:buFont typeface="StarSymbol" charset="0"/>
              <a:buChar char="●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Aktantmodellen</a:t>
            </a:r>
            <a:endParaRPr lang="en-GB" sz="2540" dirty="0">
              <a:latin typeface="Times New Roman" pitchFamily="16" charset="0"/>
            </a:endParaRPr>
          </a:p>
          <a:p>
            <a:pPr marL="391729" indent="-293797">
              <a:lnSpc>
                <a:spcPct val="95000"/>
              </a:lnSpc>
              <a:spcAft>
                <a:spcPts val="1293"/>
              </a:spcAft>
              <a:buFont typeface="StarSymbol" charset="0"/>
              <a:buChar char="●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Kontraktmodellen</a:t>
            </a:r>
            <a:endParaRPr lang="en-GB" sz="2540" dirty="0">
              <a:latin typeface="Times New Roman" pitchFamily="16" charset="0"/>
            </a:endParaRPr>
          </a:p>
        </p:txBody>
      </p:sp>
      <p:sp>
        <p:nvSpPr>
          <p:cNvPr id="11266" name="Pladsholder til sidefod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1pPr>
            <a:lvl2pPr marL="674004" indent="-259232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2pPr>
            <a:lvl3pPr marL="1036930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3pPr>
            <a:lvl4pPr marL="1451701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4pPr>
            <a:lvl5pPr marL="1866473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5pPr>
            <a:lvl6pPr marL="2281245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6pPr>
            <a:lvl7pPr marL="2696017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7pPr>
            <a:lvl8pPr marL="3110789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8pPr>
            <a:lvl9pPr marL="3525561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9pPr>
          </a:lstStyle>
          <a:p>
            <a:pPr eaLnBrk="1"/>
            <a:r>
              <a:rPr lang="en-GB" altLang="da-DK">
                <a:solidFill>
                  <a:srgbClr val="000000"/>
                </a:solidFill>
                <a:latin typeface="Times New Roman" panose="02020603050405020304" pitchFamily="18" charset="0"/>
              </a:rPr>
              <a:t>Susanne Galsøe, sprogfagenes metoder </a:t>
            </a:r>
          </a:p>
        </p:txBody>
      </p:sp>
    </p:spTree>
    <p:extLst>
      <p:ext uri="{BB962C8B-B14F-4D97-AF65-F5344CB8AC3E}">
        <p14:creationId xmlns:p14="http://schemas.microsoft.com/office/powerpoint/2010/main" val="41694774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idx="1"/>
          </p:nvPr>
        </p:nvSpPr>
        <p:spPr>
          <a:xfrm>
            <a:off x="1980049" y="489652"/>
            <a:ext cx="8230464" cy="5641073"/>
          </a:xfrm>
          <a:blipFill>
            <a:blip r:embed="rId3">
              <a:alphaModFix amt="79000"/>
            </a:blip>
            <a:tile tx="0" ty="0" sx="100000" sy="100000" flip="none" algn="tl"/>
          </a:blipFill>
        </p:spPr>
        <p:txBody>
          <a:bodyPr anchor="t"/>
          <a:lstStyle/>
          <a:p>
            <a:pPr marL="391729" indent="-293797">
              <a:lnSpc>
                <a:spcPct val="95000"/>
              </a:lnSpc>
              <a:spcAft>
                <a:spcPts val="1293"/>
              </a:spcAft>
              <a:buFont typeface="StarSymbol" charset="0"/>
              <a:buChar char="●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Fordele</a:t>
            </a:r>
            <a:r>
              <a:rPr lang="en-GB" sz="2540" dirty="0">
                <a:latin typeface="Times New Roman" pitchFamily="16" charset="0"/>
              </a:rPr>
              <a:t>: </a:t>
            </a:r>
          </a:p>
          <a:p>
            <a:pPr marL="783458" lvl="1" indent="-260673" algn="l">
              <a:lnSpc>
                <a:spcPct val="95000"/>
              </a:lnSpc>
              <a:spcAft>
                <a:spcPts val="1032"/>
              </a:spcAft>
              <a:buSzPct val="75000"/>
              <a:buFont typeface="Symbol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synliggør</a:t>
            </a:r>
            <a:r>
              <a:rPr lang="en-GB" sz="2540" dirty="0">
                <a:latin typeface="Times New Roman" pitchFamily="16" charset="0"/>
              </a:rPr>
              <a:t> de narrative </a:t>
            </a:r>
            <a:r>
              <a:rPr lang="en-GB" sz="2540" dirty="0" err="1">
                <a:latin typeface="Times New Roman" pitchFamily="16" charset="0"/>
              </a:rPr>
              <a:t>mønstre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og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tekstens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modsætningspar</a:t>
            </a:r>
            <a:endParaRPr lang="en-GB" sz="2540" dirty="0">
              <a:latin typeface="Times New Roman" pitchFamily="16" charset="0"/>
            </a:endParaRPr>
          </a:p>
          <a:p>
            <a:pPr marL="783458" lvl="1" indent="-260673" algn="l">
              <a:lnSpc>
                <a:spcPct val="95000"/>
              </a:lnSpc>
              <a:spcAft>
                <a:spcPts val="1032"/>
              </a:spcAft>
              <a:buSzPct val="75000"/>
              <a:buFont typeface="Symbol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>
                <a:latin typeface="Times New Roman" pitchFamily="16" charset="0"/>
              </a:rPr>
              <a:t>Giver </a:t>
            </a:r>
            <a:r>
              <a:rPr lang="en-GB" sz="2540" dirty="0" err="1">
                <a:latin typeface="Times New Roman" pitchFamily="16" charset="0"/>
              </a:rPr>
              <a:t>eleverne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en</a:t>
            </a:r>
            <a:r>
              <a:rPr lang="en-GB" sz="2540" dirty="0">
                <a:latin typeface="Times New Roman" pitchFamily="16" charset="0"/>
              </a:rPr>
              <a:t> model, </a:t>
            </a:r>
            <a:r>
              <a:rPr lang="en-GB" sz="2540" dirty="0" err="1">
                <a:latin typeface="Times New Roman" pitchFamily="16" charset="0"/>
              </a:rPr>
              <a:t>som</a:t>
            </a:r>
            <a:r>
              <a:rPr lang="en-GB" sz="2540" dirty="0">
                <a:latin typeface="Times New Roman" pitchFamily="16" charset="0"/>
              </a:rPr>
              <a:t> de </a:t>
            </a:r>
            <a:r>
              <a:rPr lang="en-GB" sz="2540" dirty="0" err="1">
                <a:latin typeface="Times New Roman" pitchFamily="16" charset="0"/>
              </a:rPr>
              <a:t>kan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støtte</a:t>
            </a:r>
            <a:r>
              <a:rPr lang="en-GB" sz="2540" dirty="0">
                <a:latin typeface="Times New Roman" pitchFamily="16" charset="0"/>
              </a:rPr>
              <a:t> sig op ad</a:t>
            </a:r>
          </a:p>
          <a:p>
            <a:pPr marL="391729" indent="-293797">
              <a:lnSpc>
                <a:spcPct val="95000"/>
              </a:lnSpc>
              <a:spcAft>
                <a:spcPts val="1293"/>
              </a:spcAft>
              <a:buFont typeface="StarSymbol" charset="0"/>
              <a:buChar char="●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Ulemper</a:t>
            </a:r>
            <a:r>
              <a:rPr lang="en-GB" sz="2540" dirty="0">
                <a:latin typeface="Times New Roman" pitchFamily="16" charset="0"/>
              </a:rPr>
              <a:t>: </a:t>
            </a:r>
          </a:p>
          <a:p>
            <a:pPr marL="783458" lvl="1" indent="-260673" algn="l">
              <a:lnSpc>
                <a:spcPct val="95000"/>
              </a:lnSpc>
              <a:spcAft>
                <a:spcPts val="1032"/>
              </a:spcAft>
              <a:buSzPct val="75000"/>
              <a:buFont typeface="Symbol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Analysen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siger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ikke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nødvendigvis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noget</a:t>
            </a:r>
            <a:r>
              <a:rPr lang="en-GB" sz="2540" dirty="0">
                <a:latin typeface="Times New Roman" pitchFamily="16" charset="0"/>
              </a:rPr>
              <a:t> om </a:t>
            </a:r>
            <a:r>
              <a:rPr lang="en-GB" sz="2540" dirty="0" err="1">
                <a:latin typeface="Times New Roman" pitchFamily="16" charset="0"/>
              </a:rPr>
              <a:t>tekstens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indhold</a:t>
            </a:r>
            <a:endParaRPr lang="en-GB" sz="2540" dirty="0">
              <a:latin typeface="Times New Roman" pitchFamily="16" charset="0"/>
            </a:endParaRPr>
          </a:p>
          <a:p>
            <a:pPr marL="783458" lvl="1" indent="-260673" algn="l">
              <a:lnSpc>
                <a:spcPct val="95000"/>
              </a:lnSpc>
              <a:spcAft>
                <a:spcPts val="1032"/>
              </a:spcAft>
              <a:buSzPct val="75000"/>
              <a:buFont typeface="Symbol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Det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kan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være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svært</a:t>
            </a:r>
            <a:r>
              <a:rPr lang="en-GB" sz="2540" dirty="0">
                <a:latin typeface="Times New Roman" pitchFamily="16" charset="0"/>
              </a:rPr>
              <a:t> at </a:t>
            </a:r>
            <a:r>
              <a:rPr lang="en-GB" sz="2540" dirty="0" err="1">
                <a:latin typeface="Times New Roman" pitchFamily="16" charset="0"/>
              </a:rPr>
              <a:t>bruge</a:t>
            </a:r>
            <a:r>
              <a:rPr lang="en-GB" sz="2540" dirty="0">
                <a:latin typeface="Times New Roman" pitchFamily="16" charset="0"/>
              </a:rPr>
              <a:t> de </a:t>
            </a:r>
            <a:r>
              <a:rPr lang="en-GB" sz="2540" dirty="0" err="1">
                <a:latin typeface="Times New Roman" pitchFamily="16" charset="0"/>
              </a:rPr>
              <a:t>udfyldte</a:t>
            </a:r>
            <a:r>
              <a:rPr lang="en-GB" sz="2540" dirty="0">
                <a:latin typeface="Times New Roman" pitchFamily="16" charset="0"/>
              </a:rPr>
              <a:t> modeller </a:t>
            </a:r>
            <a:r>
              <a:rPr lang="en-GB" sz="2540" dirty="0" err="1">
                <a:latin typeface="Times New Roman" pitchFamily="16" charset="0"/>
              </a:rPr>
              <a:t>til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noget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konkret</a:t>
            </a:r>
            <a:endParaRPr lang="en-GB" sz="2540" dirty="0">
              <a:latin typeface="Times New Roman" pitchFamily="16" charset="0"/>
            </a:endParaRPr>
          </a:p>
          <a:p>
            <a:pPr marL="783458" lvl="1" indent="-260673" algn="l">
              <a:lnSpc>
                <a:spcPct val="95000"/>
              </a:lnSpc>
              <a:spcAft>
                <a:spcPts val="1032"/>
              </a:spcAft>
              <a:buSzPct val="75000"/>
              <a:buFont typeface="Symbol" charset="2"/>
              <a:buChar char=""/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  <a:defRPr/>
            </a:pPr>
            <a:r>
              <a:rPr lang="en-GB" sz="2540" dirty="0" err="1">
                <a:latin typeface="Times New Roman" pitchFamily="16" charset="0"/>
              </a:rPr>
              <a:t>Kræver</a:t>
            </a:r>
            <a:r>
              <a:rPr lang="en-GB" sz="2540" dirty="0">
                <a:latin typeface="Times New Roman" pitchFamily="16" charset="0"/>
              </a:rPr>
              <a:t> et </a:t>
            </a:r>
            <a:r>
              <a:rPr lang="en-GB" sz="2540" dirty="0" err="1">
                <a:latin typeface="Times New Roman" pitchFamily="16" charset="0"/>
              </a:rPr>
              <a:t>højt</a:t>
            </a:r>
            <a:r>
              <a:rPr lang="en-GB" sz="2540" dirty="0">
                <a:latin typeface="Times New Roman" pitchFamily="16" charset="0"/>
              </a:rPr>
              <a:t> </a:t>
            </a:r>
            <a:r>
              <a:rPr lang="en-GB" sz="2540" dirty="0" err="1">
                <a:latin typeface="Times New Roman" pitchFamily="16" charset="0"/>
              </a:rPr>
              <a:t>abstraktionsniveau</a:t>
            </a:r>
            <a:endParaRPr lang="en-GB" sz="2540" dirty="0">
              <a:latin typeface="Times New Roman" pitchFamily="16" charset="0"/>
            </a:endParaRPr>
          </a:p>
        </p:txBody>
      </p:sp>
      <p:sp>
        <p:nvSpPr>
          <p:cNvPr id="12290" name="Pladsholder til sidefod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1pPr>
            <a:lvl2pPr marL="674004" indent="-259232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2pPr>
            <a:lvl3pPr marL="1036930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3pPr>
            <a:lvl4pPr marL="1451701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4pPr>
            <a:lvl5pPr marL="1866473" indent="-207386" eaLnBrk="0"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5pPr>
            <a:lvl6pPr marL="2281245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6pPr>
            <a:lvl7pPr marL="2696017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7pPr>
            <a:lvl8pPr marL="3110789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8pPr>
            <a:lvl9pPr marL="3525561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tabLst>
                <a:tab pos="656722" algn="l"/>
                <a:tab pos="1313444" algn="l"/>
                <a:tab pos="1970166" algn="l"/>
                <a:tab pos="2626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charset="0"/>
                <a:cs typeface="Arial Unicode MS" charset="0"/>
              </a:defRPr>
            </a:lvl9pPr>
          </a:lstStyle>
          <a:p>
            <a:pPr eaLnBrk="1"/>
            <a:r>
              <a:rPr lang="en-GB" altLang="da-DK">
                <a:solidFill>
                  <a:srgbClr val="000000"/>
                </a:solidFill>
                <a:latin typeface="Times New Roman" panose="02020603050405020304" pitchFamily="18" charset="0"/>
              </a:rPr>
              <a:t>Susanne Galsøe, sprogfagenes metoder </a:t>
            </a:r>
          </a:p>
        </p:txBody>
      </p:sp>
    </p:spTree>
    <p:extLst>
      <p:ext uri="{BB962C8B-B14F-4D97-AF65-F5344CB8AC3E}">
        <p14:creationId xmlns:p14="http://schemas.microsoft.com/office/powerpoint/2010/main" val="13093520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4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4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4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Strukturalistisk læsning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blipFill>
            <a:blip r:embed="rId2">
              <a:alphaModFix amt="79000"/>
            </a:blip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r>
              <a:rPr lang="da-DK" dirty="0"/>
              <a:t>Man koncentrerer sig om folkevisens faser, slutningens art og forholdet mellem dens aktø­rer. Ud fra denne model ser visernes trefasede forløb så­dan ud: </a:t>
            </a:r>
          </a:p>
          <a:p>
            <a:r>
              <a:rPr lang="da-DK" dirty="0"/>
              <a:t>1. </a:t>
            </a:r>
            <a:r>
              <a:rPr lang="da-DK" i="1" dirty="0"/>
              <a:t>Eksposition</a:t>
            </a:r>
            <a:br>
              <a:rPr lang="da-DK" dirty="0"/>
            </a:br>
            <a:r>
              <a:rPr lang="da-DK" dirty="0"/>
              <a:t>Hjemmet, udrejsen </a:t>
            </a:r>
          </a:p>
          <a:p>
            <a:r>
              <a:rPr lang="da-DK" dirty="0"/>
              <a:t>2. </a:t>
            </a:r>
            <a:r>
              <a:rPr lang="da-DK" i="1" dirty="0"/>
              <a:t>Transformation</a:t>
            </a:r>
            <a:br>
              <a:rPr lang="da-DK" dirty="0"/>
            </a:br>
            <a:r>
              <a:rPr lang="da-DK" dirty="0"/>
              <a:t>Mulighedsfelt / krise </a:t>
            </a:r>
          </a:p>
          <a:p>
            <a:r>
              <a:rPr lang="da-DK" dirty="0"/>
              <a:t>3. </a:t>
            </a:r>
            <a:r>
              <a:rPr lang="da-DK" i="1" dirty="0"/>
              <a:t>Konsekvens</a:t>
            </a:r>
            <a:br>
              <a:rPr lang="da-DK" dirty="0"/>
            </a:br>
            <a:r>
              <a:rPr lang="da-DK" dirty="0"/>
              <a:t>Den gode / onde lykke </a:t>
            </a:r>
          </a:p>
          <a:p>
            <a:r>
              <a:rPr lang="da-DK" dirty="0"/>
              <a:t>På den måde vil man kunne gruppere viserne efter forløbs- og stilistiske træk i stedet for symbolske.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56614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5313"/>
            <a:ext cx="11280775" cy="4611687"/>
          </a:xfrm>
        </p:spPr>
      </p:pic>
      <p:sp>
        <p:nvSpPr>
          <p:cNvPr id="2" name="Tekstfelt 1"/>
          <p:cNvSpPr txBox="1"/>
          <p:nvPr/>
        </p:nvSpPr>
        <p:spPr>
          <a:xfrm>
            <a:off x="264695" y="320842"/>
            <a:ext cx="1112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/>
              <a:t>AKTANTMODELLEN</a:t>
            </a:r>
            <a:endParaRPr lang="da-DK" sz="4000" b="1" dirty="0"/>
          </a:p>
        </p:txBody>
      </p:sp>
    </p:spTree>
    <p:extLst>
      <p:ext uri="{BB962C8B-B14F-4D97-AF65-F5344CB8AC3E}">
        <p14:creationId xmlns:p14="http://schemas.microsoft.com/office/powerpoint/2010/main" val="2963853168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24757</TotalTime>
  <Words>3383</Words>
  <Application>Microsoft Macintosh PowerPoint</Application>
  <PresentationFormat>Widescreen</PresentationFormat>
  <Paragraphs>372</Paragraphs>
  <Slides>54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54</vt:i4>
      </vt:variant>
    </vt:vector>
  </HeadingPairs>
  <TitlesOfParts>
    <vt:vector size="62" baseType="lpstr">
      <vt:lpstr>Arial</vt:lpstr>
      <vt:lpstr>Calibri</vt:lpstr>
      <vt:lpstr>Calibri Light</vt:lpstr>
      <vt:lpstr>StarSymbol</vt:lpstr>
      <vt:lpstr>Symbol</vt:lpstr>
      <vt:lpstr>Times New Roman</vt:lpstr>
      <vt:lpstr>Zapfino</vt:lpstr>
      <vt:lpstr>Kontortema</vt:lpstr>
      <vt:lpstr>Nyt forløb</vt:lpstr>
      <vt:lpstr>Planen for forløbet:  folkeviser, folkeeventyr og magisk realisme</vt:lpstr>
      <vt:lpstr>”Opvarmning”</vt:lpstr>
      <vt:lpstr>PowerPoint-præsentation</vt:lpstr>
      <vt:lpstr>  Folkeviser</vt:lpstr>
      <vt:lpstr>Litterær periode: Middelalder (ca. 500-1500)</vt:lpstr>
      <vt:lpstr>Middelalderen</vt:lpstr>
      <vt:lpstr>Samfundsstrukturen  (feudalsamfund)</vt:lpstr>
      <vt:lpstr>Litteratur i middelalderen</vt:lpstr>
      <vt:lpstr>Ridderviser og trylleviser</vt:lpstr>
      <vt:lpstr>        Folkevisen  – en omdiskuteret genre</vt:lpstr>
      <vt:lpstr>To teorier om folkeviser</vt:lpstr>
      <vt:lpstr>Tilblivelse og nedskrivning</vt:lpstr>
      <vt:lpstr>    </vt:lpstr>
      <vt:lpstr>Kædedans</vt:lpstr>
      <vt:lpstr>Quiz og byt om folkeviser</vt:lpstr>
      <vt:lpstr>PowerPoint-præsentation</vt:lpstr>
      <vt:lpstr>Harpens kraft</vt:lpstr>
      <vt:lpstr>Opgave: få et overblik over handlingen i versene i ”Harpens klang”</vt:lpstr>
      <vt:lpstr>Harpens kraft – fra tekst til tegneserie</vt:lpstr>
      <vt:lpstr> Handlingsforløbet i en folkevise kan inddeles i tre faser: </vt:lpstr>
      <vt:lpstr>PowerPoint-præsentation</vt:lpstr>
      <vt:lpstr>PowerPoint-præsentation</vt:lpstr>
      <vt:lpstr>Inddel versene i ”Harpens klang” i de tre faser</vt:lpstr>
      <vt:lpstr>Stilistiske træk i folkeviser</vt:lpstr>
      <vt:lpstr>Stilistiske træk i folkeviser</vt:lpstr>
      <vt:lpstr>Omkvæd og mellemkvæd</vt:lpstr>
      <vt:lpstr>Ekspansionsteknik (gentagelser)</vt:lpstr>
      <vt:lpstr>Syrebadsteknik (reduktionsteknik) </vt:lpstr>
      <vt:lpstr>Fortællestilen</vt:lpstr>
      <vt:lpstr>Formelsprog</vt:lpstr>
      <vt:lpstr>PowerPoint-præsentation</vt:lpstr>
      <vt:lpstr>PowerPoint-præsentation</vt:lpstr>
      <vt:lpstr>Tryllevisen</vt:lpstr>
      <vt:lpstr>Mere om tryllevisen:  Forlovelsessituationen</vt:lpstr>
      <vt:lpstr>Stilistik</vt:lpstr>
      <vt:lpstr>Metode: tre læsninger</vt:lpstr>
      <vt:lpstr>Forskellige metoder</vt:lpstr>
      <vt:lpstr>Socialhistorisk læsning</vt:lpstr>
      <vt:lpstr>Den socialhistoriske læsning</vt:lpstr>
      <vt:lpstr>PowerPoint-præsentation</vt:lpstr>
      <vt:lpstr>Socialhistorisk læsning  (ideologikritisk læsning)</vt:lpstr>
      <vt:lpstr>Psykoanalytisk læsning</vt:lpstr>
      <vt:lpstr>Den psykoanalytiske læsning</vt:lpstr>
      <vt:lpstr>Villy Sørensens fortolkning af folkeviserne  </vt:lpstr>
      <vt:lpstr>Psykologisk tolkning: Villy Sørensen</vt:lpstr>
      <vt:lpstr>Tryllevisen</vt:lpstr>
      <vt:lpstr>Mere om tryllevisen:  Forlovelsessituationen</vt:lpstr>
      <vt:lpstr>Strukturalistisk læsning</vt:lpstr>
      <vt:lpstr>Den strukturalistiske læsning</vt:lpstr>
      <vt:lpstr>PowerPoint-præsentation</vt:lpstr>
      <vt:lpstr>PowerPoint-præsentation</vt:lpstr>
      <vt:lpstr>Strukturalistisk læsning</vt:lpstr>
      <vt:lpstr>PowerPoint-præsentation</vt:lpstr>
    </vt:vector>
  </TitlesOfParts>
  <Company>BG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Folkeviser</dc:title>
  <dc:creator>Emilie Harsder</dc:creator>
  <cp:lastModifiedBy>Emilie Harsder Rasmussen</cp:lastModifiedBy>
  <cp:revision>176</cp:revision>
  <dcterms:created xsi:type="dcterms:W3CDTF">2014-01-13T20:57:57Z</dcterms:created>
  <dcterms:modified xsi:type="dcterms:W3CDTF">2022-11-23T10:08:50Z</dcterms:modified>
</cp:coreProperties>
</file>