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 id="2147483708" r:id="rId2"/>
  </p:sldMasterIdLst>
  <p:notesMasterIdLst>
    <p:notesMasterId r:id="rId36"/>
  </p:notesMasterIdLst>
  <p:sldIdLst>
    <p:sldId id="256" r:id="rId3"/>
    <p:sldId id="299" r:id="rId4"/>
    <p:sldId id="257" r:id="rId5"/>
    <p:sldId id="260" r:id="rId6"/>
    <p:sldId id="263" r:id="rId7"/>
    <p:sldId id="264" r:id="rId8"/>
    <p:sldId id="281" r:id="rId9"/>
    <p:sldId id="308" r:id="rId10"/>
    <p:sldId id="304" r:id="rId11"/>
    <p:sldId id="282" r:id="rId12"/>
    <p:sldId id="295" r:id="rId13"/>
    <p:sldId id="283" r:id="rId14"/>
    <p:sldId id="284" r:id="rId15"/>
    <p:sldId id="285" r:id="rId16"/>
    <p:sldId id="296" r:id="rId17"/>
    <p:sldId id="298" r:id="rId18"/>
    <p:sldId id="261" r:id="rId19"/>
    <p:sldId id="293" r:id="rId20"/>
    <p:sldId id="303" r:id="rId21"/>
    <p:sldId id="279" r:id="rId22"/>
    <p:sldId id="280" r:id="rId23"/>
    <p:sldId id="273" r:id="rId24"/>
    <p:sldId id="274" r:id="rId25"/>
    <p:sldId id="275" r:id="rId26"/>
    <p:sldId id="276" r:id="rId27"/>
    <p:sldId id="286" r:id="rId28"/>
    <p:sldId id="287" r:id="rId29"/>
    <p:sldId id="288" r:id="rId30"/>
    <p:sldId id="290" r:id="rId31"/>
    <p:sldId id="292" r:id="rId32"/>
    <p:sldId id="294" r:id="rId33"/>
    <p:sldId id="306" r:id="rId34"/>
    <p:sldId id="307" r:id="rId3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yst layou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Ingen typografi, tabelgit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8" autoAdjust="0"/>
    <p:restoredTop sz="94701"/>
  </p:normalViewPr>
  <p:slideViewPr>
    <p:cSldViewPr snapToGrid="0" snapToObjects="1">
      <p:cViewPr varScale="1">
        <p:scale>
          <a:sx n="75" d="100"/>
          <a:sy n="75" d="100"/>
        </p:scale>
        <p:origin x="28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Jørgensen" userId="26d9fe71-6d2d-401b-9392-599258e85213" providerId="ADAL" clId="{E5D05584-5A1F-4967-BB0B-50E619796126}"/>
    <pc:docChg chg="custSel addSld delSld modSld">
      <pc:chgData name="Martin Jørgensen" userId="26d9fe71-6d2d-401b-9392-599258e85213" providerId="ADAL" clId="{E5D05584-5A1F-4967-BB0B-50E619796126}" dt="2023-04-10T20:43:03.848" v="229" actId="20577"/>
      <pc:docMkLst>
        <pc:docMk/>
      </pc:docMkLst>
      <pc:sldChg chg="del">
        <pc:chgData name="Martin Jørgensen" userId="26d9fe71-6d2d-401b-9392-599258e85213" providerId="ADAL" clId="{E5D05584-5A1F-4967-BB0B-50E619796126}" dt="2023-04-10T20:24:36.092" v="0" actId="47"/>
        <pc:sldMkLst>
          <pc:docMk/>
          <pc:sldMk cId="2196350452" sldId="269"/>
        </pc:sldMkLst>
      </pc:sldChg>
      <pc:sldChg chg="del">
        <pc:chgData name="Martin Jørgensen" userId="26d9fe71-6d2d-401b-9392-599258e85213" providerId="ADAL" clId="{E5D05584-5A1F-4967-BB0B-50E619796126}" dt="2023-04-10T20:24:37.632" v="1" actId="47"/>
        <pc:sldMkLst>
          <pc:docMk/>
          <pc:sldMk cId="2735229013" sldId="271"/>
        </pc:sldMkLst>
      </pc:sldChg>
      <pc:sldChg chg="del">
        <pc:chgData name="Martin Jørgensen" userId="26d9fe71-6d2d-401b-9392-599258e85213" providerId="ADAL" clId="{E5D05584-5A1F-4967-BB0B-50E619796126}" dt="2023-04-10T20:24:40.830" v="2" actId="47"/>
        <pc:sldMkLst>
          <pc:docMk/>
          <pc:sldMk cId="1622435667" sldId="272"/>
        </pc:sldMkLst>
      </pc:sldChg>
      <pc:sldChg chg="modSp mod">
        <pc:chgData name="Martin Jørgensen" userId="26d9fe71-6d2d-401b-9392-599258e85213" providerId="ADAL" clId="{E5D05584-5A1F-4967-BB0B-50E619796126}" dt="2023-04-10T20:43:03.848" v="229" actId="20577"/>
        <pc:sldMkLst>
          <pc:docMk/>
          <pc:sldMk cId="2091266003" sldId="279"/>
        </pc:sldMkLst>
        <pc:spChg chg="mod">
          <ac:chgData name="Martin Jørgensen" userId="26d9fe71-6d2d-401b-9392-599258e85213" providerId="ADAL" clId="{E5D05584-5A1F-4967-BB0B-50E619796126}" dt="2023-04-10T20:43:03.848" v="229" actId="20577"/>
          <ac:spMkLst>
            <pc:docMk/>
            <pc:sldMk cId="2091266003" sldId="279"/>
            <ac:spMk id="3" creationId="{00000000-0000-0000-0000-000000000000}"/>
          </ac:spMkLst>
        </pc:spChg>
      </pc:sldChg>
      <pc:sldChg chg="del">
        <pc:chgData name="Martin Jørgensen" userId="26d9fe71-6d2d-401b-9392-599258e85213" providerId="ADAL" clId="{E5D05584-5A1F-4967-BB0B-50E619796126}" dt="2023-04-10T20:24:45.076" v="4" actId="47"/>
        <pc:sldMkLst>
          <pc:docMk/>
          <pc:sldMk cId="451361837" sldId="297"/>
        </pc:sldMkLst>
      </pc:sldChg>
      <pc:sldChg chg="del">
        <pc:chgData name="Martin Jørgensen" userId="26d9fe71-6d2d-401b-9392-599258e85213" providerId="ADAL" clId="{E5D05584-5A1F-4967-BB0B-50E619796126}" dt="2023-04-10T20:25:00.956" v="5" actId="47"/>
        <pc:sldMkLst>
          <pc:docMk/>
          <pc:sldMk cId="1755404805" sldId="301"/>
        </pc:sldMkLst>
      </pc:sldChg>
      <pc:sldChg chg="del">
        <pc:chgData name="Martin Jørgensen" userId="26d9fe71-6d2d-401b-9392-599258e85213" providerId="ADAL" clId="{E5D05584-5A1F-4967-BB0B-50E619796126}" dt="2023-04-10T20:24:43.198" v="3" actId="47"/>
        <pc:sldMkLst>
          <pc:docMk/>
          <pc:sldMk cId="2051107740" sldId="302"/>
        </pc:sldMkLst>
      </pc:sldChg>
      <pc:sldChg chg="modSp add mod">
        <pc:chgData name="Martin Jørgensen" userId="26d9fe71-6d2d-401b-9392-599258e85213" providerId="ADAL" clId="{E5D05584-5A1F-4967-BB0B-50E619796126}" dt="2023-04-10T20:35:43.126" v="8" actId="27636"/>
        <pc:sldMkLst>
          <pc:docMk/>
          <pc:sldMk cId="1003516804" sldId="305"/>
        </pc:sldMkLst>
        <pc:spChg chg="mod">
          <ac:chgData name="Martin Jørgensen" userId="26d9fe71-6d2d-401b-9392-599258e85213" providerId="ADAL" clId="{E5D05584-5A1F-4967-BB0B-50E619796126}" dt="2023-04-10T20:35:43.126" v="8" actId="27636"/>
          <ac:spMkLst>
            <pc:docMk/>
            <pc:sldMk cId="1003516804" sldId="305"/>
            <ac:spMk id="2" creationId="{B1838D15-4429-4DC7-1E1C-E9560B36E3C9}"/>
          </ac:spMkLst>
        </pc:spChg>
      </pc:sldChg>
      <pc:sldChg chg="del">
        <pc:chgData name="Martin Jørgensen" userId="26d9fe71-6d2d-401b-9392-599258e85213" providerId="ADAL" clId="{E5D05584-5A1F-4967-BB0B-50E619796126}" dt="2023-04-10T20:35:32.179" v="6" actId="2696"/>
        <pc:sldMkLst>
          <pc:docMk/>
          <pc:sldMk cId="4222989871" sldId="305"/>
        </pc:sldMkLst>
      </pc:sldChg>
      <pc:sldChg chg="del">
        <pc:chgData name="Martin Jørgensen" userId="26d9fe71-6d2d-401b-9392-599258e85213" providerId="ADAL" clId="{E5D05584-5A1F-4967-BB0B-50E619796126}" dt="2023-04-10T20:35:32.179" v="6" actId="2696"/>
        <pc:sldMkLst>
          <pc:docMk/>
          <pc:sldMk cId="134948656" sldId="308"/>
        </pc:sldMkLst>
      </pc:sldChg>
      <pc:sldChg chg="modSp add mod">
        <pc:chgData name="Martin Jørgensen" userId="26d9fe71-6d2d-401b-9392-599258e85213" providerId="ADAL" clId="{E5D05584-5A1F-4967-BB0B-50E619796126}" dt="2023-04-10T20:35:43.146" v="10" actId="27636"/>
        <pc:sldMkLst>
          <pc:docMk/>
          <pc:sldMk cId="326178650" sldId="308"/>
        </pc:sldMkLst>
        <pc:spChg chg="mod">
          <ac:chgData name="Martin Jørgensen" userId="26d9fe71-6d2d-401b-9392-599258e85213" providerId="ADAL" clId="{E5D05584-5A1F-4967-BB0B-50E619796126}" dt="2023-04-10T20:35:43.146" v="10" actId="27636"/>
          <ac:spMkLst>
            <pc:docMk/>
            <pc:sldMk cId="326178650" sldId="308"/>
            <ac:spMk id="2" creationId="{B1838D15-4429-4DC7-1E1C-E9560B36E3C9}"/>
          </ac:spMkLst>
        </pc:spChg>
        <pc:spChg chg="mod">
          <ac:chgData name="Martin Jørgensen" userId="26d9fe71-6d2d-401b-9392-599258e85213" providerId="ADAL" clId="{E5D05584-5A1F-4967-BB0B-50E619796126}" dt="2023-04-10T20:35:43.145" v="9" actId="27636"/>
          <ac:spMkLst>
            <pc:docMk/>
            <pc:sldMk cId="326178650" sldId="308"/>
            <ac:spMk id="3" creationId="{432148DC-B591-EA00-2CA0-8083EC75CC80}"/>
          </ac:spMkLst>
        </pc:spChg>
      </pc:sldChg>
    </pc:docChg>
  </pc:docChgLst>
  <pc:docChgLst>
    <pc:chgData name="Martin Jørgensen" userId="26d9fe71-6d2d-401b-9392-599258e85213" providerId="ADAL" clId="{E5D443CF-94A7-48BB-9DB8-CDD3737AABEA}"/>
    <pc:docChg chg="custSel delSld modSld">
      <pc:chgData name="Martin Jørgensen" userId="26d9fe71-6d2d-401b-9392-599258e85213" providerId="ADAL" clId="{E5D443CF-94A7-48BB-9DB8-CDD3737AABEA}" dt="2023-05-11T06:03:08.878" v="13" actId="47"/>
      <pc:docMkLst>
        <pc:docMk/>
      </pc:docMkLst>
      <pc:sldChg chg="modSp mod">
        <pc:chgData name="Martin Jørgensen" userId="26d9fe71-6d2d-401b-9392-599258e85213" providerId="ADAL" clId="{E5D443CF-94A7-48BB-9DB8-CDD3737AABEA}" dt="2023-05-11T06:02:53.756" v="12" actId="20577"/>
        <pc:sldMkLst>
          <pc:docMk/>
          <pc:sldMk cId="730541080" sldId="293"/>
        </pc:sldMkLst>
        <pc:spChg chg="mod">
          <ac:chgData name="Martin Jørgensen" userId="26d9fe71-6d2d-401b-9392-599258e85213" providerId="ADAL" clId="{E5D443CF-94A7-48BB-9DB8-CDD3737AABEA}" dt="2023-05-11T06:02:53.756" v="12" actId="20577"/>
          <ac:spMkLst>
            <pc:docMk/>
            <pc:sldMk cId="730541080" sldId="293"/>
            <ac:spMk id="2" creationId="{00000000-0000-0000-0000-000000000000}"/>
          </ac:spMkLst>
        </pc:spChg>
        <pc:spChg chg="mod">
          <ac:chgData name="Martin Jørgensen" userId="26d9fe71-6d2d-401b-9392-599258e85213" providerId="ADAL" clId="{E5D443CF-94A7-48BB-9DB8-CDD3737AABEA}" dt="2023-05-11T06:02:47.424" v="1" actId="27636"/>
          <ac:spMkLst>
            <pc:docMk/>
            <pc:sldMk cId="730541080" sldId="293"/>
            <ac:spMk id="3" creationId="{00000000-0000-0000-0000-000000000000}"/>
          </ac:spMkLst>
        </pc:spChg>
      </pc:sldChg>
      <pc:sldChg chg="del">
        <pc:chgData name="Martin Jørgensen" userId="26d9fe71-6d2d-401b-9392-599258e85213" providerId="ADAL" clId="{E5D443CF-94A7-48BB-9DB8-CDD3737AABEA}" dt="2023-05-11T06:03:08.878" v="13" actId="47"/>
        <pc:sldMkLst>
          <pc:docMk/>
          <pc:sldMk cId="1003516804" sldId="30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21A6E7-339E-4E24-BC04-3F90D8E6A081}" type="datetimeFigureOut">
              <a:rPr lang="da-DK" smtClean="0"/>
              <a:t>11-05-2023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9139BC-9EAD-40E7-B259-1D63DB05BEF5}" type="slidenum">
              <a:rPr lang="da-DK" smtClean="0"/>
              <a:t>‹nr.›</a:t>
            </a:fld>
            <a:endParaRPr lang="da-DK"/>
          </a:p>
        </p:txBody>
      </p:sp>
    </p:spTree>
    <p:extLst>
      <p:ext uri="{BB962C8B-B14F-4D97-AF65-F5344CB8AC3E}">
        <p14:creationId xmlns:p14="http://schemas.microsoft.com/office/powerpoint/2010/main" val="3649648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B09913A-BD7E-43E4-BA8B-1B6BE7A069B8}" type="slidenum">
              <a:rPr kumimoji="0" lang="da-DK" altLang="da-DK"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da-DK" altLang="da-DK" sz="1200" b="0" i="0" u="none" strike="noStrike" kern="1200" cap="none" spc="0" normalizeH="0" baseline="0" noProof="0">
              <a:ln>
                <a:noFill/>
              </a:ln>
              <a:solidFill>
                <a:srgbClr val="000000"/>
              </a:solidFill>
              <a:effectLst/>
              <a:uLnTx/>
              <a:uFillTx/>
              <a:latin typeface="Tahoma" panose="020B0604030504040204" pitchFamily="34" charset="0"/>
              <a:ea typeface="+mn-ea"/>
              <a:cs typeface="Times New Roman" panose="02020603050405020304" pitchFamily="18" charset="0"/>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da-DK" altLang="da-DK"/>
          </a:p>
        </p:txBody>
      </p:sp>
    </p:spTree>
    <p:extLst>
      <p:ext uri="{BB962C8B-B14F-4D97-AF65-F5344CB8AC3E}">
        <p14:creationId xmlns:p14="http://schemas.microsoft.com/office/powerpoint/2010/main" val="904828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3CE50F8-2C9F-4CFF-BBF0-B200612C1A51}" type="slidenum">
              <a:rPr lang="da-DK" altLang="da-DK" sz="1300"/>
              <a:pPr eaLnBrk="1" hangingPunct="1">
                <a:spcBef>
                  <a:spcPct val="0"/>
                </a:spcBef>
              </a:pPr>
              <a:t>22</a:t>
            </a:fld>
            <a:endParaRPr lang="da-DK" altLang="da-DK" sz="13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pPr eaLnBrk="1" hangingPunct="1"/>
            <a:endParaRPr lang="da-DK" altLang="da-DK">
              <a:latin typeface="Arial" panose="020B0604020202020204" pitchFamily="34" charset="0"/>
            </a:endParaRPr>
          </a:p>
        </p:txBody>
      </p:sp>
    </p:spTree>
    <p:extLst>
      <p:ext uri="{BB962C8B-B14F-4D97-AF65-F5344CB8AC3E}">
        <p14:creationId xmlns:p14="http://schemas.microsoft.com/office/powerpoint/2010/main" val="24428366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665D60-5E46-4DEA-B8F8-FB17280B52E4}" type="slidenum">
              <a:rPr lang="da-DK" altLang="da-DK" sz="1300"/>
              <a:pPr eaLnBrk="1" hangingPunct="1">
                <a:spcBef>
                  <a:spcPct val="0"/>
                </a:spcBef>
              </a:pPr>
              <a:t>23</a:t>
            </a:fld>
            <a:endParaRPr lang="da-DK" altLang="da-DK" sz="13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da-DK" altLang="da-DK">
              <a:latin typeface="Arial" panose="020B0604020202020204" pitchFamily="34" charset="0"/>
            </a:endParaRPr>
          </a:p>
        </p:txBody>
      </p:sp>
    </p:spTree>
    <p:extLst>
      <p:ext uri="{BB962C8B-B14F-4D97-AF65-F5344CB8AC3E}">
        <p14:creationId xmlns:p14="http://schemas.microsoft.com/office/powerpoint/2010/main" val="3841050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6B4468-CB19-4876-90F4-4549E5CE55D1}" type="slidenum">
              <a:rPr lang="da-DK" altLang="da-DK" sz="1300"/>
              <a:pPr eaLnBrk="1" hangingPunct="1">
                <a:spcBef>
                  <a:spcPct val="0"/>
                </a:spcBef>
              </a:pPr>
              <a:t>24</a:t>
            </a:fld>
            <a:endParaRPr lang="da-DK" altLang="da-DK" sz="13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endParaRPr lang="da-DK" altLang="da-DK">
              <a:latin typeface="Arial" panose="020B0604020202020204" pitchFamily="34" charset="0"/>
            </a:endParaRPr>
          </a:p>
        </p:txBody>
      </p:sp>
    </p:spTree>
    <p:extLst>
      <p:ext uri="{BB962C8B-B14F-4D97-AF65-F5344CB8AC3E}">
        <p14:creationId xmlns:p14="http://schemas.microsoft.com/office/powerpoint/2010/main" val="2636815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A43FC8-587F-4C98-A8B4-5CEA00006C0E}" type="slidenum">
              <a:rPr lang="da-DK" altLang="da-DK" sz="1300"/>
              <a:pPr eaLnBrk="1" hangingPunct="1">
                <a:spcBef>
                  <a:spcPct val="0"/>
                </a:spcBef>
              </a:pPr>
              <a:t>25</a:t>
            </a:fld>
            <a:endParaRPr lang="da-DK" altLang="da-DK" sz="13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endParaRPr lang="da-DK" altLang="da-DK">
              <a:latin typeface="Arial" panose="020B0604020202020204" pitchFamily="34" charset="0"/>
            </a:endParaRPr>
          </a:p>
        </p:txBody>
      </p:sp>
    </p:spTree>
    <p:extLst>
      <p:ext uri="{BB962C8B-B14F-4D97-AF65-F5344CB8AC3E}">
        <p14:creationId xmlns:p14="http://schemas.microsoft.com/office/powerpoint/2010/main" val="238909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A43FC8-587F-4C98-A8B4-5CEA00006C0E}" type="slidenum">
              <a:rPr lang="da-DK" altLang="da-DK" sz="1300"/>
              <a:pPr eaLnBrk="1" hangingPunct="1">
                <a:spcBef>
                  <a:spcPct val="0"/>
                </a:spcBef>
              </a:pPr>
              <a:t>28</a:t>
            </a:fld>
            <a:endParaRPr lang="da-DK" altLang="da-DK" sz="13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endParaRPr lang="da-DK" altLang="da-DK">
              <a:latin typeface="Arial" panose="020B0604020202020204" pitchFamily="34" charset="0"/>
            </a:endParaRPr>
          </a:p>
        </p:txBody>
      </p:sp>
    </p:spTree>
    <p:extLst>
      <p:ext uri="{BB962C8B-B14F-4D97-AF65-F5344CB8AC3E}">
        <p14:creationId xmlns:p14="http://schemas.microsoft.com/office/powerpoint/2010/main" val="4274037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D8129E2F-BFA7-4842-BAE9-761F3009A91D}" type="datetimeFigureOut">
              <a:rPr lang="da-DK" smtClean="0"/>
              <a:t>11-05-2023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B0835F41-74E8-3B4E-AA0E-8AE8752D6267}" type="slidenum">
              <a:rPr lang="da-DK" smtClean="0"/>
              <a:t>‹nr.›</a:t>
            </a:fld>
            <a:endParaRPr lang="da-DK"/>
          </a:p>
        </p:txBody>
      </p:sp>
    </p:spTree>
    <p:extLst>
      <p:ext uri="{BB962C8B-B14F-4D97-AF65-F5344CB8AC3E}">
        <p14:creationId xmlns:p14="http://schemas.microsoft.com/office/powerpoint/2010/main" val="3583684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D8129E2F-BFA7-4842-BAE9-761F3009A91D}" type="datetimeFigureOut">
              <a:rPr lang="da-DK" smtClean="0"/>
              <a:t>11-05-2023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B0835F41-74E8-3B4E-AA0E-8AE8752D6267}" type="slidenum">
              <a:rPr lang="da-DK" smtClean="0"/>
              <a:t>‹nr.›</a:t>
            </a:fld>
            <a:endParaRPr lang="da-DK"/>
          </a:p>
        </p:txBody>
      </p:sp>
    </p:spTree>
    <p:extLst>
      <p:ext uri="{BB962C8B-B14F-4D97-AF65-F5344CB8AC3E}">
        <p14:creationId xmlns:p14="http://schemas.microsoft.com/office/powerpoint/2010/main" val="4286995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dato 3"/>
          <p:cNvSpPr>
            <a:spLocks noGrp="1"/>
          </p:cNvSpPr>
          <p:nvPr>
            <p:ph type="dt" sz="half" idx="10"/>
          </p:nvPr>
        </p:nvSpPr>
        <p:spPr/>
        <p:txBody>
          <a:bodyPr/>
          <a:lstStyle/>
          <a:p>
            <a:fld id="{D8129E2F-BFA7-4842-BAE9-761F3009A91D}" type="datetimeFigureOut">
              <a:rPr lang="da-DK" smtClean="0"/>
              <a:t>11-05-2023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B0835F41-74E8-3B4E-AA0E-8AE8752D6267}" type="slidenum">
              <a:rPr lang="da-DK" smtClean="0"/>
              <a:t>‹nr.›</a:t>
            </a:fld>
            <a:endParaRPr lang="da-DK"/>
          </a:p>
        </p:txBody>
      </p:sp>
    </p:spTree>
    <p:extLst>
      <p:ext uri="{BB962C8B-B14F-4D97-AF65-F5344CB8AC3E}">
        <p14:creationId xmlns:p14="http://schemas.microsoft.com/office/powerpoint/2010/main" val="1429674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D8129E2F-BFA7-4842-BAE9-761F3009A91D}" type="datetimeFigureOut">
              <a:rPr lang="da-DK" smtClean="0"/>
              <a:t>11-05-2023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B0835F41-74E8-3B4E-AA0E-8AE8752D6267}" type="slidenum">
              <a:rPr lang="da-DK" smtClean="0"/>
              <a:t>‹nr.›</a:t>
            </a:fld>
            <a:endParaRPr lang="da-DK"/>
          </a:p>
        </p:txBody>
      </p:sp>
    </p:spTree>
    <p:extLst>
      <p:ext uri="{BB962C8B-B14F-4D97-AF65-F5344CB8AC3E}">
        <p14:creationId xmlns:p14="http://schemas.microsoft.com/office/powerpoint/2010/main" val="4195408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D8129E2F-BFA7-4842-BAE9-761F3009A91D}" type="datetimeFigureOut">
              <a:rPr lang="da-DK" smtClean="0"/>
              <a:t>11-05-2023</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B0835F41-74E8-3B4E-AA0E-8AE8752D6267}" type="slidenum">
              <a:rPr lang="da-DK" smtClean="0"/>
              <a:t>‹nr.›</a:t>
            </a:fld>
            <a:endParaRPr lang="da-DK"/>
          </a:p>
        </p:txBody>
      </p:sp>
    </p:spTree>
    <p:extLst>
      <p:ext uri="{BB962C8B-B14F-4D97-AF65-F5344CB8AC3E}">
        <p14:creationId xmlns:p14="http://schemas.microsoft.com/office/powerpoint/2010/main" val="59395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D8129E2F-BFA7-4842-BAE9-761F3009A91D}" type="datetimeFigureOut">
              <a:rPr lang="da-DK" smtClean="0"/>
              <a:t>11-05-2023</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B0835F41-74E8-3B4E-AA0E-8AE8752D6267}" type="slidenum">
              <a:rPr lang="da-DK" smtClean="0"/>
              <a:t>‹nr.›</a:t>
            </a:fld>
            <a:endParaRPr lang="da-DK"/>
          </a:p>
        </p:txBody>
      </p:sp>
    </p:spTree>
    <p:extLst>
      <p:ext uri="{BB962C8B-B14F-4D97-AF65-F5344CB8AC3E}">
        <p14:creationId xmlns:p14="http://schemas.microsoft.com/office/powerpoint/2010/main" val="1903345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D8129E2F-BFA7-4842-BAE9-761F3009A91D}" type="datetimeFigureOut">
              <a:rPr lang="da-DK" smtClean="0"/>
              <a:t>11-05-2023</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B0835F41-74E8-3B4E-AA0E-8AE8752D6267}" type="slidenum">
              <a:rPr lang="da-DK" smtClean="0"/>
              <a:t>‹nr.›</a:t>
            </a:fld>
            <a:endParaRPr lang="da-DK"/>
          </a:p>
        </p:txBody>
      </p:sp>
    </p:spTree>
    <p:extLst>
      <p:ext uri="{BB962C8B-B14F-4D97-AF65-F5344CB8AC3E}">
        <p14:creationId xmlns:p14="http://schemas.microsoft.com/office/powerpoint/2010/main" val="3370003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D8129E2F-BFA7-4842-BAE9-761F3009A91D}" type="datetimeFigureOut">
              <a:rPr lang="da-DK" smtClean="0"/>
              <a:t>11-05-2023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B0835F41-74E8-3B4E-AA0E-8AE8752D6267}" type="slidenum">
              <a:rPr lang="da-DK" smtClean="0"/>
              <a:t>‹nr.›</a:t>
            </a:fld>
            <a:endParaRPr lang="da-DK"/>
          </a:p>
        </p:txBody>
      </p:sp>
    </p:spTree>
    <p:extLst>
      <p:ext uri="{BB962C8B-B14F-4D97-AF65-F5344CB8AC3E}">
        <p14:creationId xmlns:p14="http://schemas.microsoft.com/office/powerpoint/2010/main" val="3427536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D8129E2F-BFA7-4842-BAE9-761F3009A91D}" type="datetimeFigureOut">
              <a:rPr lang="da-DK" smtClean="0"/>
              <a:t>11-05-2023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B0835F41-74E8-3B4E-AA0E-8AE8752D6267}" type="slidenum">
              <a:rPr lang="da-DK" smtClean="0"/>
              <a:t>‹nr.›</a:t>
            </a:fld>
            <a:endParaRPr lang="da-DK"/>
          </a:p>
        </p:txBody>
      </p:sp>
    </p:spTree>
    <p:extLst>
      <p:ext uri="{BB962C8B-B14F-4D97-AF65-F5344CB8AC3E}">
        <p14:creationId xmlns:p14="http://schemas.microsoft.com/office/powerpoint/2010/main" val="404403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D8129E2F-BFA7-4842-BAE9-761F3009A91D}" type="datetimeFigureOut">
              <a:rPr lang="da-DK" smtClean="0"/>
              <a:t>11-05-2023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B0835F41-74E8-3B4E-AA0E-8AE8752D6267}" type="slidenum">
              <a:rPr lang="da-DK" smtClean="0"/>
              <a:t>‹nr.›</a:t>
            </a:fld>
            <a:endParaRPr lang="da-DK"/>
          </a:p>
        </p:txBody>
      </p:sp>
    </p:spTree>
    <p:extLst>
      <p:ext uri="{BB962C8B-B14F-4D97-AF65-F5344CB8AC3E}">
        <p14:creationId xmlns:p14="http://schemas.microsoft.com/office/powerpoint/2010/main" val="1486525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D8129E2F-BFA7-4842-BAE9-761F3009A91D}" type="datetimeFigureOut">
              <a:rPr lang="da-DK" smtClean="0"/>
              <a:t>11-05-2023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B0835F41-74E8-3B4E-AA0E-8AE8752D6267}" type="slidenum">
              <a:rPr lang="da-DK" smtClean="0"/>
              <a:t>‹nr.›</a:t>
            </a:fld>
            <a:endParaRPr lang="da-DK"/>
          </a:p>
        </p:txBody>
      </p:sp>
    </p:spTree>
    <p:extLst>
      <p:ext uri="{BB962C8B-B14F-4D97-AF65-F5344CB8AC3E}">
        <p14:creationId xmlns:p14="http://schemas.microsoft.com/office/powerpoint/2010/main" val="3227515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a-DK"/>
              <a:t>Klik for at redigere i master</a:t>
            </a:r>
          </a:p>
        </p:txBody>
      </p:sp>
      <p:sp>
        <p:nvSpPr>
          <p:cNvPr id="3" name="Under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p>
        </p:txBody>
      </p:sp>
      <p:sp>
        <p:nvSpPr>
          <p:cNvPr id="4" name="Pladsholder til dato 3"/>
          <p:cNvSpPr>
            <a:spLocks noGrp="1"/>
          </p:cNvSpPr>
          <p:nvPr>
            <p:ph type="dt" sz="half" idx="10"/>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5" name="Pladsholder til sidefod 4"/>
          <p:cNvSpPr>
            <a:spLocks noGrp="1"/>
          </p:cNvSpPr>
          <p:nvPr>
            <p:ph type="ftr" sz="quarter" idx="11"/>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6" name="Pladsholder til diasnummer 5"/>
          <p:cNvSpPr>
            <a:spLocks noGrp="1"/>
          </p:cNvSpPr>
          <p:nvPr>
            <p:ph type="sldNum" sz="quarter" idx="12"/>
          </p:nvPr>
        </p:nvSpPr>
        <p:spPr/>
        <p:txBody>
          <a:bodyPr/>
          <a:lstStyle>
            <a:lvl1pPr>
              <a:defRPr/>
            </a:lvl1pPr>
          </a:lstStyle>
          <a:p>
            <a:pPr fontAlgn="base">
              <a:spcBef>
                <a:spcPct val="0"/>
              </a:spcBef>
              <a:spcAft>
                <a:spcPct val="0"/>
              </a:spcAft>
              <a:defRPr/>
            </a:pPr>
            <a:fld id="{CD940509-4F7D-4748-AAD5-B8D9E5B0393E}" type="slidenum">
              <a:rPr lang="da-DK" altLang="da-DK" smtClean="0">
                <a:latin typeface="Tahoma" panose="020B0604030504040204" pitchFamily="34" charset="0"/>
                <a:cs typeface="Times New Roman" panose="02020603050405020304" pitchFamily="18" charset="0"/>
              </a:rPr>
              <a:pPr fontAlgn="base">
                <a:spcBef>
                  <a:spcPct val="0"/>
                </a:spcBef>
                <a:spcAft>
                  <a:spcPct val="0"/>
                </a:spcAft>
                <a:defRPr/>
              </a:pPr>
              <a:t>‹nr.›</a:t>
            </a:fld>
            <a:endParaRPr lang="da-DK" altLang="da-DK">
              <a:latin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9970040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5" name="Pladsholder til sidefod 4"/>
          <p:cNvSpPr>
            <a:spLocks noGrp="1"/>
          </p:cNvSpPr>
          <p:nvPr>
            <p:ph type="ftr" sz="quarter" idx="11"/>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6" name="Pladsholder til diasnummer 5"/>
          <p:cNvSpPr>
            <a:spLocks noGrp="1"/>
          </p:cNvSpPr>
          <p:nvPr>
            <p:ph type="sldNum" sz="quarter" idx="12"/>
          </p:nvPr>
        </p:nvSpPr>
        <p:spPr/>
        <p:txBody>
          <a:bodyPr/>
          <a:lstStyle>
            <a:lvl1pPr>
              <a:defRPr/>
            </a:lvl1pPr>
          </a:lstStyle>
          <a:p>
            <a:pPr fontAlgn="base">
              <a:spcBef>
                <a:spcPct val="0"/>
              </a:spcBef>
              <a:spcAft>
                <a:spcPct val="0"/>
              </a:spcAft>
              <a:defRPr/>
            </a:pPr>
            <a:fld id="{3A4D6E09-1490-4BCE-892A-CC1AD140A70C}" type="slidenum">
              <a:rPr lang="da-DK" altLang="da-DK" smtClean="0">
                <a:latin typeface="Tahoma" panose="020B0604030504040204" pitchFamily="34" charset="0"/>
                <a:cs typeface="Times New Roman" panose="02020603050405020304" pitchFamily="18" charset="0"/>
              </a:rPr>
              <a:pPr fontAlgn="base">
                <a:spcBef>
                  <a:spcPct val="0"/>
                </a:spcBef>
                <a:spcAft>
                  <a:spcPct val="0"/>
                </a:spcAft>
                <a:defRPr/>
              </a:pPr>
              <a:t>‹nr.›</a:t>
            </a:fld>
            <a:endParaRPr lang="da-DK" altLang="da-DK">
              <a:latin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92529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a-DK"/>
              <a:t>Klik for at redigere i master</a:t>
            </a:r>
          </a:p>
        </p:txBody>
      </p:sp>
      <p:sp>
        <p:nvSpPr>
          <p:cNvPr id="3" name="Pladsholder til tekst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5" name="Pladsholder til sidefod 4"/>
          <p:cNvSpPr>
            <a:spLocks noGrp="1"/>
          </p:cNvSpPr>
          <p:nvPr>
            <p:ph type="ftr" sz="quarter" idx="11"/>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6" name="Pladsholder til diasnummer 5"/>
          <p:cNvSpPr>
            <a:spLocks noGrp="1"/>
          </p:cNvSpPr>
          <p:nvPr>
            <p:ph type="sldNum" sz="quarter" idx="12"/>
          </p:nvPr>
        </p:nvSpPr>
        <p:spPr/>
        <p:txBody>
          <a:bodyPr/>
          <a:lstStyle>
            <a:lvl1pPr>
              <a:defRPr/>
            </a:lvl1pPr>
          </a:lstStyle>
          <a:p>
            <a:pPr fontAlgn="base">
              <a:spcBef>
                <a:spcPct val="0"/>
              </a:spcBef>
              <a:spcAft>
                <a:spcPct val="0"/>
              </a:spcAft>
              <a:defRPr/>
            </a:pPr>
            <a:fld id="{52E5AABA-9058-40F7-B1F1-8537F3462F91}" type="slidenum">
              <a:rPr lang="da-DK" altLang="da-DK" smtClean="0">
                <a:latin typeface="Tahoma" panose="020B0604030504040204" pitchFamily="34" charset="0"/>
                <a:cs typeface="Times New Roman" panose="02020603050405020304" pitchFamily="18" charset="0"/>
              </a:rPr>
              <a:pPr fontAlgn="base">
                <a:spcBef>
                  <a:spcPct val="0"/>
                </a:spcBef>
                <a:spcAft>
                  <a:spcPct val="0"/>
                </a:spcAft>
                <a:defRPr/>
              </a:pPr>
              <a:t>‹nr.›</a:t>
            </a:fld>
            <a:endParaRPr lang="da-DK" altLang="da-DK">
              <a:latin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6687416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3"/>
          <p:cNvSpPr>
            <a:spLocks noGrp="1"/>
          </p:cNvSpPr>
          <p:nvPr>
            <p:ph type="dt" sz="half" idx="10"/>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6" name="Pladsholder til sidefod 4"/>
          <p:cNvSpPr>
            <a:spLocks noGrp="1"/>
          </p:cNvSpPr>
          <p:nvPr>
            <p:ph type="ftr" sz="quarter" idx="11"/>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7" name="Pladsholder til diasnummer 5"/>
          <p:cNvSpPr>
            <a:spLocks noGrp="1"/>
          </p:cNvSpPr>
          <p:nvPr>
            <p:ph type="sldNum" sz="quarter" idx="12"/>
          </p:nvPr>
        </p:nvSpPr>
        <p:spPr/>
        <p:txBody>
          <a:bodyPr/>
          <a:lstStyle>
            <a:lvl1pPr>
              <a:defRPr/>
            </a:lvl1pPr>
          </a:lstStyle>
          <a:p>
            <a:pPr fontAlgn="base">
              <a:spcBef>
                <a:spcPct val="0"/>
              </a:spcBef>
              <a:spcAft>
                <a:spcPct val="0"/>
              </a:spcAft>
              <a:defRPr/>
            </a:pPr>
            <a:fld id="{5A7F9DC0-3320-45B4-BF2C-25A224A34ADC}" type="slidenum">
              <a:rPr lang="da-DK" altLang="da-DK" smtClean="0">
                <a:latin typeface="Tahoma" panose="020B0604030504040204" pitchFamily="34" charset="0"/>
                <a:cs typeface="Times New Roman" panose="02020603050405020304" pitchFamily="18" charset="0"/>
              </a:rPr>
              <a:pPr fontAlgn="base">
                <a:spcBef>
                  <a:spcPct val="0"/>
                </a:spcBef>
                <a:spcAft>
                  <a:spcPct val="0"/>
                </a:spcAft>
                <a:defRPr/>
              </a:pPr>
              <a:t>‹nr.›</a:t>
            </a:fld>
            <a:endParaRPr lang="da-DK" altLang="da-DK">
              <a:latin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8167418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i master</a:t>
            </a:r>
          </a:p>
        </p:txBody>
      </p:sp>
      <p:sp>
        <p:nvSpPr>
          <p:cNvPr id="3" name="Pladsholder til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3"/>
          <p:cNvSpPr>
            <a:spLocks noGrp="1"/>
          </p:cNvSpPr>
          <p:nvPr>
            <p:ph type="dt" sz="half" idx="10"/>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8" name="Pladsholder til sidefod 4"/>
          <p:cNvSpPr>
            <a:spLocks noGrp="1"/>
          </p:cNvSpPr>
          <p:nvPr>
            <p:ph type="ftr" sz="quarter" idx="11"/>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9" name="Pladsholder til diasnummer 5"/>
          <p:cNvSpPr>
            <a:spLocks noGrp="1"/>
          </p:cNvSpPr>
          <p:nvPr>
            <p:ph type="sldNum" sz="quarter" idx="12"/>
          </p:nvPr>
        </p:nvSpPr>
        <p:spPr/>
        <p:txBody>
          <a:bodyPr/>
          <a:lstStyle>
            <a:lvl1pPr>
              <a:defRPr/>
            </a:lvl1pPr>
          </a:lstStyle>
          <a:p>
            <a:pPr fontAlgn="base">
              <a:spcBef>
                <a:spcPct val="0"/>
              </a:spcBef>
              <a:spcAft>
                <a:spcPct val="0"/>
              </a:spcAft>
              <a:defRPr/>
            </a:pPr>
            <a:fld id="{1A5A1C80-AFE5-4375-9708-6D80850E20BC}" type="slidenum">
              <a:rPr lang="da-DK" altLang="da-DK" smtClean="0">
                <a:latin typeface="Tahoma" panose="020B0604030504040204" pitchFamily="34" charset="0"/>
                <a:cs typeface="Times New Roman" panose="02020603050405020304" pitchFamily="18" charset="0"/>
              </a:rPr>
              <a:pPr fontAlgn="base">
                <a:spcBef>
                  <a:spcPct val="0"/>
                </a:spcBef>
                <a:spcAft>
                  <a:spcPct val="0"/>
                </a:spcAft>
                <a:defRPr/>
              </a:pPr>
              <a:t>‹nr.›</a:t>
            </a:fld>
            <a:endParaRPr lang="da-DK" altLang="da-DK">
              <a:latin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0978306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3"/>
          <p:cNvSpPr>
            <a:spLocks noGrp="1"/>
          </p:cNvSpPr>
          <p:nvPr>
            <p:ph type="dt" sz="half" idx="10"/>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4" name="Pladsholder til sidefod 4"/>
          <p:cNvSpPr>
            <a:spLocks noGrp="1"/>
          </p:cNvSpPr>
          <p:nvPr>
            <p:ph type="ftr" sz="quarter" idx="11"/>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5" name="Pladsholder til diasnummer 5"/>
          <p:cNvSpPr>
            <a:spLocks noGrp="1"/>
          </p:cNvSpPr>
          <p:nvPr>
            <p:ph type="sldNum" sz="quarter" idx="12"/>
          </p:nvPr>
        </p:nvSpPr>
        <p:spPr/>
        <p:txBody>
          <a:bodyPr/>
          <a:lstStyle>
            <a:lvl1pPr>
              <a:defRPr/>
            </a:lvl1pPr>
          </a:lstStyle>
          <a:p>
            <a:pPr fontAlgn="base">
              <a:spcBef>
                <a:spcPct val="0"/>
              </a:spcBef>
              <a:spcAft>
                <a:spcPct val="0"/>
              </a:spcAft>
              <a:defRPr/>
            </a:pPr>
            <a:fld id="{40FDA2C3-2F9C-4E5D-A590-305E86D9BBD7}" type="slidenum">
              <a:rPr lang="da-DK" altLang="da-DK" smtClean="0">
                <a:latin typeface="Tahoma" panose="020B0604030504040204" pitchFamily="34" charset="0"/>
                <a:cs typeface="Times New Roman" panose="02020603050405020304" pitchFamily="18" charset="0"/>
              </a:rPr>
              <a:pPr fontAlgn="base">
                <a:spcBef>
                  <a:spcPct val="0"/>
                </a:spcBef>
                <a:spcAft>
                  <a:spcPct val="0"/>
                </a:spcAft>
                <a:defRPr/>
              </a:pPr>
              <a:t>‹nr.›</a:t>
            </a:fld>
            <a:endParaRPr lang="da-DK" altLang="da-DK">
              <a:latin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4631843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3"/>
          <p:cNvSpPr>
            <a:spLocks noGrp="1"/>
          </p:cNvSpPr>
          <p:nvPr>
            <p:ph type="dt" sz="half" idx="10"/>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3" name="Pladsholder til sidefod 4"/>
          <p:cNvSpPr>
            <a:spLocks noGrp="1"/>
          </p:cNvSpPr>
          <p:nvPr>
            <p:ph type="ftr" sz="quarter" idx="11"/>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4" name="Pladsholder til diasnummer 5"/>
          <p:cNvSpPr>
            <a:spLocks noGrp="1"/>
          </p:cNvSpPr>
          <p:nvPr>
            <p:ph type="sldNum" sz="quarter" idx="12"/>
          </p:nvPr>
        </p:nvSpPr>
        <p:spPr/>
        <p:txBody>
          <a:bodyPr/>
          <a:lstStyle>
            <a:lvl1pPr>
              <a:defRPr/>
            </a:lvl1pPr>
          </a:lstStyle>
          <a:p>
            <a:pPr fontAlgn="base">
              <a:spcBef>
                <a:spcPct val="0"/>
              </a:spcBef>
              <a:spcAft>
                <a:spcPct val="0"/>
              </a:spcAft>
              <a:defRPr/>
            </a:pPr>
            <a:fld id="{DCDD015B-7292-4D86-83E6-393AE9855E94}" type="slidenum">
              <a:rPr lang="da-DK" altLang="da-DK" smtClean="0">
                <a:latin typeface="Tahoma" panose="020B0604030504040204" pitchFamily="34" charset="0"/>
                <a:cs typeface="Times New Roman" panose="02020603050405020304" pitchFamily="18" charset="0"/>
              </a:rPr>
              <a:pPr fontAlgn="base">
                <a:spcBef>
                  <a:spcPct val="0"/>
                </a:spcBef>
                <a:spcAft>
                  <a:spcPct val="0"/>
                </a:spcAft>
                <a:defRPr/>
              </a:pPr>
              <a:t>‹nr.›</a:t>
            </a:fld>
            <a:endParaRPr lang="da-DK" altLang="da-DK">
              <a:latin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1432866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a-DK"/>
              <a:t>Klik for at redigere i master</a:t>
            </a:r>
          </a:p>
        </p:txBody>
      </p:sp>
      <p:sp>
        <p:nvSpPr>
          <p:cNvPr id="3" name="Pladsholder til indhol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3"/>
          <p:cNvSpPr>
            <a:spLocks noGrp="1"/>
          </p:cNvSpPr>
          <p:nvPr>
            <p:ph type="dt" sz="half" idx="10"/>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6" name="Pladsholder til sidefod 4"/>
          <p:cNvSpPr>
            <a:spLocks noGrp="1"/>
          </p:cNvSpPr>
          <p:nvPr>
            <p:ph type="ftr" sz="quarter" idx="11"/>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7" name="Pladsholder til diasnummer 5"/>
          <p:cNvSpPr>
            <a:spLocks noGrp="1"/>
          </p:cNvSpPr>
          <p:nvPr>
            <p:ph type="sldNum" sz="quarter" idx="12"/>
          </p:nvPr>
        </p:nvSpPr>
        <p:spPr/>
        <p:txBody>
          <a:bodyPr/>
          <a:lstStyle>
            <a:lvl1pPr>
              <a:defRPr/>
            </a:lvl1pPr>
          </a:lstStyle>
          <a:p>
            <a:pPr fontAlgn="base">
              <a:spcBef>
                <a:spcPct val="0"/>
              </a:spcBef>
              <a:spcAft>
                <a:spcPct val="0"/>
              </a:spcAft>
              <a:defRPr/>
            </a:pPr>
            <a:fld id="{9343A179-417E-4407-BBF6-915D47607088}" type="slidenum">
              <a:rPr lang="da-DK" altLang="da-DK" smtClean="0">
                <a:latin typeface="Tahoma" panose="020B0604030504040204" pitchFamily="34" charset="0"/>
                <a:cs typeface="Times New Roman" panose="02020603050405020304" pitchFamily="18" charset="0"/>
              </a:rPr>
              <a:pPr fontAlgn="base">
                <a:spcBef>
                  <a:spcPct val="0"/>
                </a:spcBef>
                <a:spcAft>
                  <a:spcPct val="0"/>
                </a:spcAft>
                <a:defRPr/>
              </a:pPr>
              <a:t>‹nr.›</a:t>
            </a:fld>
            <a:endParaRPr lang="da-DK" altLang="da-DK">
              <a:latin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2692265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a-DK"/>
              <a:t>Klik for at redigere i master</a:t>
            </a:r>
          </a:p>
        </p:txBody>
      </p:sp>
      <p:sp>
        <p:nvSpPr>
          <p:cNvPr id="3" name="Pladsholder til billede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a:p>
        </p:txBody>
      </p:sp>
      <p:sp>
        <p:nvSpPr>
          <p:cNvPr id="4" name="Pladsholder til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3"/>
          <p:cNvSpPr>
            <a:spLocks noGrp="1"/>
          </p:cNvSpPr>
          <p:nvPr>
            <p:ph type="dt" sz="half" idx="10"/>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6" name="Pladsholder til sidefod 4"/>
          <p:cNvSpPr>
            <a:spLocks noGrp="1"/>
          </p:cNvSpPr>
          <p:nvPr>
            <p:ph type="ftr" sz="quarter" idx="11"/>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7" name="Pladsholder til diasnummer 5"/>
          <p:cNvSpPr>
            <a:spLocks noGrp="1"/>
          </p:cNvSpPr>
          <p:nvPr>
            <p:ph type="sldNum" sz="quarter" idx="12"/>
          </p:nvPr>
        </p:nvSpPr>
        <p:spPr/>
        <p:txBody>
          <a:bodyPr/>
          <a:lstStyle>
            <a:lvl1pPr>
              <a:defRPr/>
            </a:lvl1pPr>
          </a:lstStyle>
          <a:p>
            <a:pPr fontAlgn="base">
              <a:spcBef>
                <a:spcPct val="0"/>
              </a:spcBef>
              <a:spcAft>
                <a:spcPct val="0"/>
              </a:spcAft>
              <a:defRPr/>
            </a:pPr>
            <a:fld id="{E95112CD-A6F1-4B0B-A078-596B27CDA2BA}" type="slidenum">
              <a:rPr lang="da-DK" altLang="da-DK" smtClean="0">
                <a:latin typeface="Tahoma" panose="020B0604030504040204" pitchFamily="34" charset="0"/>
                <a:cs typeface="Times New Roman" panose="02020603050405020304" pitchFamily="18" charset="0"/>
              </a:rPr>
              <a:pPr fontAlgn="base">
                <a:spcBef>
                  <a:spcPct val="0"/>
                </a:spcBef>
                <a:spcAft>
                  <a:spcPct val="0"/>
                </a:spcAft>
                <a:defRPr/>
              </a:pPr>
              <a:t>‹nr.›</a:t>
            </a:fld>
            <a:endParaRPr lang="da-DK" altLang="da-DK">
              <a:latin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7255491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5" name="Pladsholder til sidefod 4"/>
          <p:cNvSpPr>
            <a:spLocks noGrp="1"/>
          </p:cNvSpPr>
          <p:nvPr>
            <p:ph type="ftr" sz="quarter" idx="11"/>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6" name="Pladsholder til diasnummer 5"/>
          <p:cNvSpPr>
            <a:spLocks noGrp="1"/>
          </p:cNvSpPr>
          <p:nvPr>
            <p:ph type="sldNum" sz="quarter" idx="12"/>
          </p:nvPr>
        </p:nvSpPr>
        <p:spPr/>
        <p:txBody>
          <a:bodyPr/>
          <a:lstStyle>
            <a:lvl1pPr>
              <a:defRPr/>
            </a:lvl1pPr>
          </a:lstStyle>
          <a:p>
            <a:pPr fontAlgn="base">
              <a:spcBef>
                <a:spcPct val="0"/>
              </a:spcBef>
              <a:spcAft>
                <a:spcPct val="0"/>
              </a:spcAft>
              <a:defRPr/>
            </a:pPr>
            <a:fld id="{E212823A-AFD5-4771-B2F8-DB9B897284FB}" type="slidenum">
              <a:rPr lang="da-DK" altLang="da-DK" smtClean="0">
                <a:latin typeface="Tahoma" panose="020B0604030504040204" pitchFamily="34" charset="0"/>
                <a:cs typeface="Times New Roman" panose="02020603050405020304" pitchFamily="18" charset="0"/>
              </a:rPr>
              <a:pPr fontAlgn="base">
                <a:spcBef>
                  <a:spcPct val="0"/>
                </a:spcBef>
                <a:spcAft>
                  <a:spcPct val="0"/>
                </a:spcAft>
                <a:defRPr/>
              </a:pPr>
              <a:t>‹nr.›</a:t>
            </a:fld>
            <a:endParaRPr lang="da-DK" altLang="da-DK">
              <a:latin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2866437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839200" y="274639"/>
            <a:ext cx="2743200" cy="5851525"/>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609600" y="274639"/>
            <a:ext cx="8026400" cy="5851525"/>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5" name="Pladsholder til sidefod 4"/>
          <p:cNvSpPr>
            <a:spLocks noGrp="1"/>
          </p:cNvSpPr>
          <p:nvPr>
            <p:ph type="ftr" sz="quarter" idx="11"/>
          </p:nvPr>
        </p:nvSpPr>
        <p:spPr/>
        <p:txBody>
          <a:bodyPr/>
          <a:lstStyle>
            <a:lvl1pPr>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6" name="Pladsholder til diasnummer 5"/>
          <p:cNvSpPr>
            <a:spLocks noGrp="1"/>
          </p:cNvSpPr>
          <p:nvPr>
            <p:ph type="sldNum" sz="quarter" idx="12"/>
          </p:nvPr>
        </p:nvSpPr>
        <p:spPr/>
        <p:txBody>
          <a:bodyPr/>
          <a:lstStyle>
            <a:lvl1pPr>
              <a:defRPr/>
            </a:lvl1pPr>
          </a:lstStyle>
          <a:p>
            <a:pPr fontAlgn="base">
              <a:spcBef>
                <a:spcPct val="0"/>
              </a:spcBef>
              <a:spcAft>
                <a:spcPct val="0"/>
              </a:spcAft>
              <a:defRPr/>
            </a:pPr>
            <a:fld id="{387C1A61-49AD-413B-84D0-26B2298A2D2B}" type="slidenum">
              <a:rPr lang="da-DK" altLang="da-DK" smtClean="0">
                <a:latin typeface="Tahoma" panose="020B0604030504040204" pitchFamily="34" charset="0"/>
                <a:cs typeface="Times New Roman" panose="02020603050405020304" pitchFamily="18" charset="0"/>
              </a:rPr>
              <a:pPr fontAlgn="base">
                <a:spcBef>
                  <a:spcPct val="0"/>
                </a:spcBef>
                <a:spcAft>
                  <a:spcPct val="0"/>
                </a:spcAft>
                <a:defRPr/>
              </a:pPr>
              <a:t>‹nr.›</a:t>
            </a:fld>
            <a:endParaRPr lang="da-DK" altLang="da-DK">
              <a:latin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4073378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129E2F-BFA7-4842-BAE9-761F3009A91D}" type="datetimeFigureOut">
              <a:rPr lang="da-DK" smtClean="0"/>
              <a:t>11-05-2023</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835F41-74E8-3B4E-AA0E-8AE8752D6267}" type="slidenum">
              <a:rPr lang="da-DK" smtClean="0"/>
              <a:t>‹nr.›</a:t>
            </a:fld>
            <a:endParaRPr lang="da-DK"/>
          </a:p>
        </p:txBody>
      </p:sp>
    </p:spTree>
    <p:extLst>
      <p:ext uri="{BB962C8B-B14F-4D97-AF65-F5344CB8AC3E}">
        <p14:creationId xmlns:p14="http://schemas.microsoft.com/office/powerpoint/2010/main" val="318433781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BEEF4"/>
        </a:solidFill>
        <a:effectLst/>
      </p:bgPr>
    </p:bg>
    <p:spTree>
      <p:nvGrpSpPr>
        <p:cNvPr id="1" name=""/>
        <p:cNvGrpSpPr/>
        <p:nvPr/>
      </p:nvGrpSpPr>
      <p:grpSpPr>
        <a:xfrm>
          <a:off x="0" y="0"/>
          <a:ext cx="0" cy="0"/>
          <a:chOff x="0" y="0"/>
          <a:chExt cx="0" cy="0"/>
        </a:xfrm>
      </p:grpSpPr>
      <p:sp>
        <p:nvSpPr>
          <p:cNvPr id="1026" name="Pladsholder til titel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a-DK" altLang="da-DK"/>
              <a:t>Klik for at redigere i master</a:t>
            </a:r>
          </a:p>
        </p:txBody>
      </p:sp>
      <p:sp>
        <p:nvSpPr>
          <p:cNvPr id="1027" name="Pladsholder til tekst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a-DK" altLang="da-DK"/>
              <a:t>Klik for at redigere i master</a:t>
            </a:r>
          </a:p>
          <a:p>
            <a:pPr lvl="1"/>
            <a:r>
              <a:rPr lang="da-DK" altLang="da-DK"/>
              <a:t>Andet niveau</a:t>
            </a:r>
          </a:p>
          <a:p>
            <a:pPr lvl="2"/>
            <a:r>
              <a:rPr lang="da-DK" altLang="da-DK"/>
              <a:t>Tredje niveau</a:t>
            </a:r>
          </a:p>
          <a:p>
            <a:pPr lvl="3"/>
            <a:r>
              <a:rPr lang="da-DK" altLang="da-DK"/>
              <a:t>Fjerde niveau</a:t>
            </a:r>
          </a:p>
          <a:p>
            <a:pPr lvl="4"/>
            <a:r>
              <a:rPr lang="da-DK" altLang="da-DK"/>
              <a:t>Femte niveau</a:t>
            </a:r>
          </a:p>
        </p:txBody>
      </p:sp>
      <p:sp>
        <p:nvSpPr>
          <p:cNvPr id="4" name="Pladsholder til dato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hangingPunct="1">
              <a:defRPr sz="1200">
                <a:solidFill>
                  <a:schemeClr val="tx1">
                    <a:tint val="75000"/>
                  </a:schemeClr>
                </a:solidFill>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5" name="Pladsholder til sidefod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hangingPunct="1">
              <a:defRPr sz="1200">
                <a:solidFill>
                  <a:schemeClr val="tx1">
                    <a:tint val="75000"/>
                  </a:schemeClr>
                </a:solidFill>
              </a:defRPr>
            </a:lvl1pPr>
          </a:lstStyle>
          <a:p>
            <a:pPr fontAlgn="base">
              <a:spcBef>
                <a:spcPct val="0"/>
              </a:spcBef>
              <a:spcAft>
                <a:spcPct val="0"/>
              </a:spcAft>
              <a:defRPr/>
            </a:pPr>
            <a:endParaRPr lang="da-DK">
              <a:solidFill>
                <a:prstClr val="black">
                  <a:tint val="75000"/>
                </a:prstClr>
              </a:solidFill>
              <a:latin typeface="Tahoma" panose="020B0604030504040204" pitchFamily="34" charset="0"/>
              <a:cs typeface="Times New Roman" panose="02020603050405020304" pitchFamily="18" charset="0"/>
            </a:endParaRPr>
          </a:p>
        </p:txBody>
      </p:sp>
      <p:sp>
        <p:nvSpPr>
          <p:cNvPr id="6" name="Pladsholder til diasnumm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defRPr/>
            </a:pPr>
            <a:fld id="{65B85ED8-06A9-443E-8641-48D523228AA2}" type="slidenum">
              <a:rPr lang="da-DK" altLang="da-DK" smtClean="0">
                <a:latin typeface="Tahoma" panose="020B0604030504040204" pitchFamily="34" charset="0"/>
                <a:cs typeface="Times New Roman" panose="02020603050405020304" pitchFamily="18" charset="0"/>
              </a:rPr>
              <a:pPr fontAlgn="base">
                <a:spcBef>
                  <a:spcPct val="0"/>
                </a:spcBef>
                <a:spcAft>
                  <a:spcPct val="0"/>
                </a:spcAft>
                <a:defRPr/>
              </a:pPr>
              <a:t>‹nr.›</a:t>
            </a:fld>
            <a:endParaRPr lang="da-DK" altLang="da-DK">
              <a:latin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75468181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modstandsbevaegelsen.systime.dk/?id=1" TargetMode="External"/><Relationship Id="rId2" Type="http://schemas.openxmlformats.org/officeDocument/2006/relationships/hyperlink" Target="http://modstand.natmus.dk/"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sz="4800" b="1" dirty="0"/>
              <a:t>Dansk-historieopgave i 1.g</a:t>
            </a:r>
          </a:p>
        </p:txBody>
      </p:sp>
      <p:sp>
        <p:nvSpPr>
          <p:cNvPr id="3" name="Undertitel 2"/>
          <p:cNvSpPr>
            <a:spLocks noGrp="1"/>
          </p:cNvSpPr>
          <p:nvPr>
            <p:ph type="subTitle" idx="1"/>
          </p:nvPr>
        </p:nvSpPr>
        <p:spPr/>
        <p:txBody>
          <a:bodyPr>
            <a:normAutofit/>
          </a:bodyPr>
          <a:lstStyle/>
          <a:p>
            <a:r>
              <a:rPr lang="da-DK" dirty="0"/>
              <a:t>Introduktion og information</a:t>
            </a:r>
          </a:p>
          <a:p>
            <a:r>
              <a:rPr lang="da-DK" dirty="0"/>
              <a:t>Birkerød Gymnasium, HF, IB &amp; Kostskole </a:t>
            </a:r>
          </a:p>
        </p:txBody>
      </p:sp>
    </p:spTree>
    <p:extLst>
      <p:ext uri="{BB962C8B-B14F-4D97-AF65-F5344CB8AC3E}">
        <p14:creationId xmlns:p14="http://schemas.microsoft.com/office/powerpoint/2010/main" val="518848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17D9A8-54B1-4B02-994D-9BC915E0B74D}"/>
              </a:ext>
            </a:extLst>
          </p:cNvPr>
          <p:cNvSpPr>
            <a:spLocks noGrp="1"/>
          </p:cNvSpPr>
          <p:nvPr>
            <p:ph type="title"/>
          </p:nvPr>
        </p:nvSpPr>
        <p:spPr/>
        <p:txBody>
          <a:bodyPr/>
          <a:lstStyle/>
          <a:p>
            <a:r>
              <a:rPr lang="da-DK" dirty="0"/>
              <a:t>indholdsfortegnelse</a:t>
            </a:r>
          </a:p>
        </p:txBody>
      </p:sp>
      <p:sp>
        <p:nvSpPr>
          <p:cNvPr id="3" name="Pladsholder til indhold 2">
            <a:extLst>
              <a:ext uri="{FF2B5EF4-FFF2-40B4-BE49-F238E27FC236}">
                <a16:creationId xmlns:a16="http://schemas.microsoft.com/office/drawing/2014/main" id="{A20844B5-21A7-4483-A382-62B7B50C12CC}"/>
              </a:ext>
            </a:extLst>
          </p:cNvPr>
          <p:cNvSpPr>
            <a:spLocks noGrp="1"/>
          </p:cNvSpPr>
          <p:nvPr>
            <p:ph idx="1"/>
          </p:nvPr>
        </p:nvSpPr>
        <p:spPr/>
        <p:txBody>
          <a:bodyPr/>
          <a:lstStyle/>
          <a:p>
            <a:pPr marL="514350" indent="-514350">
              <a:buAutoNum type="arabicPeriod"/>
            </a:pPr>
            <a:r>
              <a:rPr lang="da-DK" dirty="0"/>
              <a:t>Formålet med DHO</a:t>
            </a:r>
          </a:p>
          <a:p>
            <a:pPr marL="514350" indent="-514350">
              <a:buAutoNum type="arabicPeriod"/>
            </a:pPr>
            <a:r>
              <a:rPr lang="da-DK" dirty="0"/>
              <a:t>Problemformuleringen – gode skabeloner</a:t>
            </a:r>
          </a:p>
          <a:p>
            <a:pPr marL="514350" indent="-514350">
              <a:buAutoNum type="arabicPeriod"/>
            </a:pPr>
            <a:r>
              <a:rPr lang="da-DK" dirty="0"/>
              <a:t>Forslag til emner </a:t>
            </a:r>
          </a:p>
          <a:p>
            <a:pPr marL="514350" indent="-514350">
              <a:buAutoNum type="arabicPeriod"/>
            </a:pPr>
            <a:r>
              <a:rPr lang="da-DK" dirty="0"/>
              <a:t>Historiefaglige metoder, teorier mm. </a:t>
            </a:r>
          </a:p>
        </p:txBody>
      </p:sp>
    </p:spTree>
    <p:extLst>
      <p:ext uri="{BB962C8B-B14F-4D97-AF65-F5344CB8AC3E}">
        <p14:creationId xmlns:p14="http://schemas.microsoft.com/office/powerpoint/2010/main" val="1713783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b="1" dirty="0"/>
              <a:t>Hvad er DHO?</a:t>
            </a:r>
          </a:p>
        </p:txBody>
      </p:sp>
      <p:sp>
        <p:nvSpPr>
          <p:cNvPr id="3" name="Pladsholder til indhold 2"/>
          <p:cNvSpPr>
            <a:spLocks noGrp="1"/>
          </p:cNvSpPr>
          <p:nvPr>
            <p:ph idx="1"/>
          </p:nvPr>
        </p:nvSpPr>
        <p:spPr>
          <a:xfrm>
            <a:off x="1066800" y="2103120"/>
            <a:ext cx="7861300" cy="3931920"/>
          </a:xfrm>
        </p:spPr>
        <p:txBody>
          <a:bodyPr>
            <a:normAutofit fontScale="77500" lnSpcReduction="20000"/>
          </a:bodyPr>
          <a:lstStyle/>
          <a:p>
            <a:pPr>
              <a:buFont typeface="Arial" charset="0"/>
              <a:buChar char="•"/>
            </a:pPr>
            <a:r>
              <a:rPr lang="da-DK" dirty="0"/>
              <a:t>Den første store skriftlige opgave i gymnasiet </a:t>
            </a:r>
          </a:p>
          <a:p>
            <a:pPr lvl="1">
              <a:buFont typeface="Arial" charset="0"/>
              <a:buChar char="•"/>
            </a:pPr>
            <a:r>
              <a:rPr lang="da-DK" dirty="0"/>
              <a:t>1.g: DHO (Dansk-historieopgave) </a:t>
            </a:r>
          </a:p>
          <a:p>
            <a:pPr lvl="1">
              <a:buFont typeface="Arial" charset="0"/>
              <a:buChar char="•"/>
            </a:pPr>
            <a:r>
              <a:rPr lang="da-DK" dirty="0"/>
              <a:t>2.g: SRO (Studieretningsopgave) </a:t>
            </a:r>
          </a:p>
          <a:p>
            <a:pPr lvl="1">
              <a:buFont typeface="Arial" charset="0"/>
              <a:buChar char="•"/>
            </a:pPr>
            <a:r>
              <a:rPr lang="da-DK" dirty="0"/>
              <a:t>3.g: SRP (Studieretningsprojekt </a:t>
            </a:r>
            <a:r>
              <a:rPr lang="da-DK" dirty="0">
                <a:sym typeface="Wingdings"/>
              </a:rPr>
              <a:t> eksamen</a:t>
            </a:r>
            <a:r>
              <a:rPr lang="da-DK" dirty="0"/>
              <a:t>) </a:t>
            </a:r>
          </a:p>
          <a:p>
            <a:pPr>
              <a:buFont typeface="Arial" charset="0"/>
              <a:buChar char="•"/>
            </a:pPr>
            <a:endParaRPr lang="da-DK" dirty="0"/>
          </a:p>
          <a:p>
            <a:r>
              <a:rPr lang="da-DK" dirty="0"/>
              <a:t>Opgaven skrives i </a:t>
            </a:r>
            <a:r>
              <a:rPr lang="da-DK" b="1" dirty="0">
                <a:solidFill>
                  <a:srgbClr val="FF0000"/>
                </a:solidFill>
              </a:rPr>
              <a:t>dansk</a:t>
            </a:r>
            <a:r>
              <a:rPr lang="da-DK" dirty="0"/>
              <a:t> og </a:t>
            </a:r>
            <a:r>
              <a:rPr lang="da-DK" b="1" dirty="0">
                <a:solidFill>
                  <a:srgbClr val="7030A0"/>
                </a:solidFill>
              </a:rPr>
              <a:t>historie </a:t>
            </a:r>
            <a:r>
              <a:rPr lang="da-DK" dirty="0"/>
              <a:t>og har fokus på: </a:t>
            </a:r>
          </a:p>
          <a:p>
            <a:pPr lvl="1"/>
            <a:r>
              <a:rPr lang="da-DK" dirty="0"/>
              <a:t>Udarbejdelse af problemformulering</a:t>
            </a:r>
          </a:p>
          <a:p>
            <a:pPr lvl="1"/>
            <a:r>
              <a:rPr lang="da-DK" dirty="0"/>
              <a:t>Formalia i forbindelse med opgaveskrivning (henvisninger/noter, litteraturliste, opbygning etc.).</a:t>
            </a:r>
          </a:p>
          <a:p>
            <a:endParaRPr lang="da-DK" dirty="0"/>
          </a:p>
          <a:p>
            <a:r>
              <a:rPr lang="da-DK" dirty="0"/>
              <a:t>Opgavens omfang er 5-6 A4-sider brødtekst. </a:t>
            </a:r>
          </a:p>
          <a:p>
            <a:r>
              <a:rPr lang="da-DK" b="1" dirty="0"/>
              <a:t>eksklusive</a:t>
            </a:r>
            <a:r>
              <a:rPr lang="da-DK" dirty="0"/>
              <a:t> forside, indholdsfortegnelse, noter, litteraturliste, evt. tabeller og bilag. 2400 anslag pr. side. </a:t>
            </a:r>
          </a:p>
          <a:p>
            <a:pPr>
              <a:buFont typeface="Arial" charset="0"/>
              <a:buChar char="•"/>
            </a:pPr>
            <a:endParaRPr lang="da-DK" dirty="0"/>
          </a:p>
          <a:p>
            <a:pPr lvl="1">
              <a:buFont typeface="Arial" charset="0"/>
              <a:buChar char="•"/>
            </a:pPr>
            <a:endParaRPr lang="da-DK" dirty="0"/>
          </a:p>
        </p:txBody>
      </p:sp>
    </p:spTree>
    <p:extLst>
      <p:ext uri="{BB962C8B-B14F-4D97-AF65-F5344CB8AC3E}">
        <p14:creationId xmlns:p14="http://schemas.microsoft.com/office/powerpoint/2010/main" val="1393811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b="1" dirty="0"/>
              <a:t>Hvorfor DHO?</a:t>
            </a:r>
          </a:p>
        </p:txBody>
      </p:sp>
      <p:sp>
        <p:nvSpPr>
          <p:cNvPr id="3" name="Pladsholder til indhold 2"/>
          <p:cNvSpPr>
            <a:spLocks noGrp="1"/>
          </p:cNvSpPr>
          <p:nvPr>
            <p:ph idx="1"/>
          </p:nvPr>
        </p:nvSpPr>
        <p:spPr>
          <a:xfrm>
            <a:off x="1066800" y="2103120"/>
            <a:ext cx="9399104" cy="3931920"/>
          </a:xfrm>
        </p:spPr>
        <p:txBody>
          <a:bodyPr>
            <a:normAutofit lnSpcReduction="10000"/>
          </a:bodyPr>
          <a:lstStyle/>
          <a:p>
            <a:r>
              <a:rPr lang="da-DK" dirty="0"/>
              <a:t>I skal træne </a:t>
            </a:r>
            <a:r>
              <a:rPr lang="da-DK" b="1" dirty="0"/>
              <a:t>faglig fordybelse</a:t>
            </a:r>
            <a:r>
              <a:rPr lang="da-DK" dirty="0"/>
              <a:t>– hvordan går man i dybden med et specifikt emne i to forskellige fag og kombinerer sin viden? </a:t>
            </a:r>
          </a:p>
          <a:p>
            <a:endParaRPr lang="da-DK" dirty="0"/>
          </a:p>
          <a:p>
            <a:r>
              <a:rPr lang="da-DK" dirty="0"/>
              <a:t>I skal træne udarbejdelse af 0</a:t>
            </a:r>
            <a:r>
              <a:rPr lang="da-DK" b="1" dirty="0"/>
              <a:t>pgaveformulering</a:t>
            </a:r>
            <a:r>
              <a:rPr lang="da-DK" dirty="0"/>
              <a:t> – lang proces!  </a:t>
            </a:r>
          </a:p>
          <a:p>
            <a:endParaRPr lang="da-DK" dirty="0"/>
          </a:p>
          <a:p>
            <a:r>
              <a:rPr lang="da-DK" dirty="0"/>
              <a:t>I skal træne studieforberedende skrivekompetencer og formalia i forbindelse med </a:t>
            </a:r>
            <a:r>
              <a:rPr lang="da-DK" b="1" dirty="0"/>
              <a:t>opgaveskrivning </a:t>
            </a:r>
            <a:r>
              <a:rPr lang="da-DK" dirty="0"/>
              <a:t>(disposition, argumentation, henvisninger/noter, litteraturliste, opbygning osv.). </a:t>
            </a:r>
          </a:p>
          <a:p>
            <a:endParaRPr lang="da-DK" dirty="0"/>
          </a:p>
        </p:txBody>
      </p:sp>
    </p:spTree>
    <p:extLst>
      <p:ext uri="{BB962C8B-B14F-4D97-AF65-F5344CB8AC3E}">
        <p14:creationId xmlns:p14="http://schemas.microsoft.com/office/powerpoint/2010/main" val="1294862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Bekendtgørelsen – </a:t>
            </a:r>
            <a:r>
              <a:rPr lang="da-DK" dirty="0" err="1"/>
              <a:t>gaaab</a:t>
            </a:r>
            <a:r>
              <a:rPr lang="da-DK" dirty="0"/>
              <a:t>. </a:t>
            </a:r>
          </a:p>
        </p:txBody>
      </p:sp>
      <p:sp>
        <p:nvSpPr>
          <p:cNvPr id="3" name="Pladsholder til indhold 2"/>
          <p:cNvSpPr>
            <a:spLocks noGrp="1"/>
          </p:cNvSpPr>
          <p:nvPr>
            <p:ph idx="1"/>
          </p:nvPr>
        </p:nvSpPr>
        <p:spPr/>
        <p:txBody>
          <a:bodyPr>
            <a:normAutofit fontScale="85000" lnSpcReduction="20000"/>
          </a:bodyPr>
          <a:lstStyle/>
          <a:p>
            <a:r>
              <a:rPr lang="da-DK" dirty="0"/>
              <a:t>I slutningen af 1.g udarbejdes en flerfaglig opgave i dansk og historie. </a:t>
            </a:r>
          </a:p>
          <a:p>
            <a:r>
              <a:rPr lang="da-DK" dirty="0"/>
              <a:t>Forløbet har et omfang på minimum 10 timer i hvert fag. Historiefaget har særligt fokus på: </a:t>
            </a:r>
          </a:p>
          <a:p>
            <a:r>
              <a:rPr lang="da-DK" dirty="0"/>
              <a:t>- elevernes evne til kritisk og reflekteret at finde, udvælge, anvende og vurdere forskelligartet materiale </a:t>
            </a:r>
          </a:p>
          <a:p>
            <a:r>
              <a:rPr lang="da-DK" dirty="0"/>
              <a:t>- faglig skrivning herunder anvendelse af citater, henvisninger, figurer, illustrationer m.v. </a:t>
            </a:r>
          </a:p>
          <a:p>
            <a:r>
              <a:rPr lang="da-DK" dirty="0"/>
              <a:t>- historiefagets identitet og metoder. </a:t>
            </a:r>
          </a:p>
          <a:p>
            <a:r>
              <a:rPr lang="da-DK" dirty="0"/>
              <a:t>Som en del af dansk-historieopgaven indgår en mundtlig evaluering af den afleverede opgave. Eleven præsenterer her sin opgavekonklusion samt overvejelser om valg af materiale, arbejdsproces og metodiske forskelle og ligheder mellem fagene. Der gives en samlet fremadrettet evaluering af opgaven og den mundtlige præstation. </a:t>
            </a:r>
          </a:p>
        </p:txBody>
      </p:sp>
    </p:spTree>
    <p:extLst>
      <p:ext uri="{BB962C8B-B14F-4D97-AF65-F5344CB8AC3E}">
        <p14:creationId xmlns:p14="http://schemas.microsoft.com/office/powerpoint/2010/main" val="2209647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Problemformulering og problemstillinger. </a:t>
            </a:r>
          </a:p>
        </p:txBody>
      </p:sp>
      <p:sp>
        <p:nvSpPr>
          <p:cNvPr id="3" name="Pladsholder til indhold 2"/>
          <p:cNvSpPr>
            <a:spLocks noGrp="1"/>
          </p:cNvSpPr>
          <p:nvPr>
            <p:ph idx="1"/>
          </p:nvPr>
        </p:nvSpPr>
        <p:spPr/>
        <p:txBody>
          <a:bodyPr/>
          <a:lstStyle/>
          <a:p>
            <a:r>
              <a:rPr lang="da-DK" dirty="0"/>
              <a:t>I skal selv arbejde jer frem til dem.</a:t>
            </a:r>
          </a:p>
          <a:p>
            <a:r>
              <a:rPr lang="da-DK" dirty="0"/>
              <a:t>Der skal være et overordnet spørgsmål- problemformuleringen</a:t>
            </a:r>
          </a:p>
        </p:txBody>
      </p:sp>
    </p:spTree>
    <p:extLst>
      <p:ext uri="{BB962C8B-B14F-4D97-AF65-F5344CB8AC3E}">
        <p14:creationId xmlns:p14="http://schemas.microsoft.com/office/powerpoint/2010/main" val="2252554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da-DK" altLang="da-DK" dirty="0"/>
              <a:t>Problemstillinger</a:t>
            </a:r>
          </a:p>
        </p:txBody>
      </p:sp>
      <p:sp>
        <p:nvSpPr>
          <p:cNvPr id="13315" name="Rectangle 3" descr="Rectangle: Click to edit Master text styles&#10;Second level&#10;Third level&#10;Fourth level&#10;Fifth level"/>
          <p:cNvSpPr>
            <a:spLocks noGrp="1" noChangeArrowheads="1"/>
          </p:cNvSpPr>
          <p:nvPr>
            <p:ph type="body" idx="1"/>
          </p:nvPr>
        </p:nvSpPr>
        <p:spPr>
          <a:xfrm>
            <a:off x="2362200" y="1905000"/>
            <a:ext cx="7772400" cy="4724400"/>
          </a:xfrm>
        </p:spPr>
        <p:txBody>
          <a:bodyPr/>
          <a:lstStyle/>
          <a:p>
            <a:pPr eaLnBrk="1" hangingPunct="1"/>
            <a:r>
              <a:rPr lang="da-DK" altLang="da-DK" dirty="0"/>
              <a:t>Problemformuleringen besvares ved at besvare problemstillinger</a:t>
            </a:r>
          </a:p>
          <a:p>
            <a:pPr eaLnBrk="1" hangingPunct="1">
              <a:buFont typeface="Wingdings" panose="05000000000000000000" pitchFamily="2" charset="2"/>
              <a:buNone/>
            </a:pPr>
            <a:r>
              <a:rPr lang="da-DK" altLang="da-DK" dirty="0"/>
              <a:t>		PROBLEMFORMULERING</a:t>
            </a:r>
          </a:p>
          <a:p>
            <a:pPr eaLnBrk="1" hangingPunct="1">
              <a:buFont typeface="Wingdings" panose="05000000000000000000" pitchFamily="2" charset="2"/>
              <a:buNone/>
            </a:pPr>
            <a:r>
              <a:rPr lang="da-DK" altLang="da-DK" dirty="0"/>
              <a:t>			Problemstilling </a:t>
            </a:r>
            <a:r>
              <a:rPr lang="da-DK" altLang="da-DK" dirty="0" err="1"/>
              <a:t>nr</a:t>
            </a:r>
            <a:r>
              <a:rPr lang="da-DK" altLang="da-DK" dirty="0"/>
              <a:t> 1</a:t>
            </a:r>
          </a:p>
          <a:p>
            <a:pPr eaLnBrk="1" hangingPunct="1">
              <a:buFont typeface="Wingdings" panose="05000000000000000000" pitchFamily="2" charset="2"/>
              <a:buNone/>
            </a:pPr>
            <a:r>
              <a:rPr lang="da-DK" altLang="da-DK" dirty="0"/>
              <a:t>			Problemstilling </a:t>
            </a:r>
            <a:r>
              <a:rPr lang="da-DK" altLang="da-DK" dirty="0" err="1"/>
              <a:t>nr</a:t>
            </a:r>
            <a:r>
              <a:rPr lang="da-DK" altLang="da-DK" dirty="0"/>
              <a:t> 2</a:t>
            </a:r>
          </a:p>
          <a:p>
            <a:pPr eaLnBrk="1" hangingPunct="1">
              <a:buFont typeface="Wingdings" panose="05000000000000000000" pitchFamily="2" charset="2"/>
              <a:buNone/>
            </a:pPr>
            <a:r>
              <a:rPr lang="da-DK" altLang="da-DK" dirty="0"/>
              <a:t>			Problemstilling </a:t>
            </a:r>
            <a:r>
              <a:rPr lang="da-DK" altLang="da-DK" dirty="0" err="1"/>
              <a:t>nr</a:t>
            </a:r>
            <a:r>
              <a:rPr lang="da-DK" altLang="da-DK" dirty="0"/>
              <a:t> X</a:t>
            </a:r>
          </a:p>
          <a:p>
            <a:pPr eaLnBrk="1" hangingPunct="1">
              <a:buFont typeface="Wingdings" panose="05000000000000000000" pitchFamily="2" charset="2"/>
              <a:buNone/>
            </a:pPr>
            <a:r>
              <a:rPr lang="da-DK" altLang="da-DK" dirty="0"/>
              <a:t>		KONKLUSION	</a:t>
            </a:r>
          </a:p>
        </p:txBody>
      </p:sp>
      <p:sp>
        <p:nvSpPr>
          <p:cNvPr id="13316" name="AutoShape 4"/>
          <p:cNvSpPr>
            <a:spLocks/>
          </p:cNvSpPr>
          <p:nvPr/>
        </p:nvSpPr>
        <p:spPr bwMode="auto">
          <a:xfrm>
            <a:off x="7848600" y="3657600"/>
            <a:ext cx="76200" cy="1524000"/>
          </a:xfrm>
          <a:prstGeom prst="rightBrace">
            <a:avLst>
              <a:gd name="adj1" fmla="val 166667"/>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None/>
            </a:pPr>
            <a:endParaRPr lang="da-DK" altLang="da-DK" sz="2400">
              <a:solidFill>
                <a:prstClr val="black"/>
              </a:solidFill>
              <a:latin typeface="Tahoma" panose="020B0604030504040204" pitchFamily="34" charset="0"/>
              <a:cs typeface="Times New Roman" panose="02020603050405020304" pitchFamily="18" charset="0"/>
            </a:endParaRPr>
          </a:p>
        </p:txBody>
      </p:sp>
      <p:sp>
        <p:nvSpPr>
          <p:cNvPr id="13317" name="Text Box 5"/>
          <p:cNvSpPr txBox="1">
            <a:spLocks noChangeArrowheads="1"/>
          </p:cNvSpPr>
          <p:nvPr/>
        </p:nvSpPr>
        <p:spPr bwMode="auto">
          <a:xfrm>
            <a:off x="8458201" y="3810001"/>
            <a:ext cx="1866217"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None/>
            </a:pPr>
            <a:r>
              <a:rPr lang="da-DK" altLang="da-DK" sz="2400">
                <a:solidFill>
                  <a:prstClr val="black"/>
                </a:solidFill>
                <a:latin typeface="Tahoma" panose="020B0604030504040204" pitchFamily="34" charset="0"/>
                <a:cs typeface="Times New Roman" panose="02020603050405020304" pitchFamily="18" charset="0"/>
              </a:rPr>
              <a:t>Stigende </a:t>
            </a:r>
          </a:p>
          <a:p>
            <a:pPr fontAlgn="base">
              <a:spcBef>
                <a:spcPct val="0"/>
              </a:spcBef>
              <a:spcAft>
                <a:spcPct val="0"/>
              </a:spcAft>
              <a:buNone/>
            </a:pPr>
            <a:r>
              <a:rPr lang="da-DK" altLang="da-DK" sz="2400">
                <a:solidFill>
                  <a:prstClr val="black"/>
                </a:solidFill>
                <a:latin typeface="Tahoma" panose="020B0604030504040204" pitchFamily="34" charset="0"/>
                <a:cs typeface="Times New Roman" panose="02020603050405020304" pitchFamily="18" charset="0"/>
              </a:rPr>
              <a:t>taksonomisk</a:t>
            </a:r>
          </a:p>
          <a:p>
            <a:pPr fontAlgn="base">
              <a:spcBef>
                <a:spcPct val="0"/>
              </a:spcBef>
              <a:spcAft>
                <a:spcPct val="0"/>
              </a:spcAft>
              <a:buNone/>
            </a:pPr>
            <a:r>
              <a:rPr lang="da-DK" altLang="da-DK" sz="2400">
                <a:solidFill>
                  <a:prstClr val="black"/>
                </a:solidFill>
                <a:latin typeface="Tahoma" panose="020B0604030504040204" pitchFamily="34" charset="0"/>
                <a:cs typeface="Times New Roman" panose="02020603050405020304" pitchFamily="18" charset="0"/>
              </a:rPr>
              <a:t>niveau.</a:t>
            </a:r>
          </a:p>
        </p:txBody>
      </p:sp>
      <p:sp>
        <p:nvSpPr>
          <p:cNvPr id="13318" name="Line 6"/>
          <p:cNvSpPr>
            <a:spLocks noChangeShapeType="1"/>
          </p:cNvSpPr>
          <p:nvPr/>
        </p:nvSpPr>
        <p:spPr bwMode="auto">
          <a:xfrm flipH="1">
            <a:off x="8001000" y="4419600"/>
            <a:ext cx="457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da-DK" sz="2400">
              <a:solidFill>
                <a:prstClr val="black"/>
              </a:solidFill>
              <a:latin typeface="Tahoma" panose="020B0604030504040204" pitchFamily="34" charset="0"/>
              <a:cs typeface="Times New Roman" panose="02020603050405020304" pitchFamily="18" charset="0"/>
            </a:endParaRPr>
          </a:p>
        </p:txBody>
      </p:sp>
      <p:sp>
        <p:nvSpPr>
          <p:cNvPr id="13319" name="AutoShape 13"/>
          <p:cNvSpPr>
            <a:spLocks noChangeArrowheads="1"/>
          </p:cNvSpPr>
          <p:nvPr/>
        </p:nvSpPr>
        <p:spPr bwMode="auto">
          <a:xfrm>
            <a:off x="2514601" y="3048000"/>
            <a:ext cx="733425" cy="3200400"/>
          </a:xfrm>
          <a:prstGeom prst="curvedRightArrow">
            <a:avLst>
              <a:gd name="adj1" fmla="val 87273"/>
              <a:gd name="adj2" fmla="val 174545"/>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None/>
            </a:pPr>
            <a:endParaRPr lang="da-DK" altLang="da-DK" sz="2400">
              <a:solidFill>
                <a:prstClr val="black"/>
              </a:solidFill>
              <a:latin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467734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838D15-4429-4DC7-1E1C-E9560B36E3C9}"/>
              </a:ext>
            </a:extLst>
          </p:cNvPr>
          <p:cNvSpPr>
            <a:spLocks noGrp="1"/>
          </p:cNvSpPr>
          <p:nvPr>
            <p:ph type="title"/>
          </p:nvPr>
        </p:nvSpPr>
        <p:spPr/>
        <p:txBody>
          <a:bodyPr>
            <a:normAutofit fontScale="90000"/>
          </a:bodyPr>
          <a:lstStyle/>
          <a:p>
            <a:r>
              <a:rPr lang="da-DK" sz="2400" dirty="0">
                <a:latin typeface="Calibri" panose="020F0502020204030204" pitchFamily="34" charset="0"/>
                <a:ea typeface="Calibri" panose="020F0502020204030204" pitchFamily="34" charset="0"/>
                <a:cs typeface="Times New Roman" panose="02020603050405020304" pitchFamily="18" charset="0"/>
              </a:rPr>
              <a:t>1.D Martin </a:t>
            </a:r>
            <a:r>
              <a:rPr lang="da-DK" sz="2400" dirty="0" err="1">
                <a:latin typeface="Calibri" panose="020F0502020204030204" pitchFamily="34" charset="0"/>
                <a:ea typeface="Calibri" panose="020F0502020204030204" pitchFamily="34" charset="0"/>
                <a:cs typeface="Times New Roman" panose="02020603050405020304" pitchFamily="18" charset="0"/>
              </a:rPr>
              <a:t>Løfwall</a:t>
            </a:r>
            <a:br>
              <a:rPr lang="da-DK" sz="2400" dirty="0">
                <a:latin typeface="Calibri" panose="020F0502020204030204" pitchFamily="34" charset="0"/>
                <a:ea typeface="Calibri" panose="020F0502020204030204" pitchFamily="34" charset="0"/>
                <a:cs typeface="Times New Roman" panose="02020603050405020304" pitchFamily="18" charset="0"/>
              </a:rPr>
            </a:br>
            <a:r>
              <a:rPr lang="da-DK" sz="2400" dirty="0">
                <a:effectLst/>
                <a:latin typeface="Calibri" panose="020F0502020204030204" pitchFamily="34" charset="0"/>
                <a:ea typeface="Calibri" panose="020F0502020204030204" pitchFamily="34" charset="0"/>
                <a:cs typeface="Times New Roman" panose="02020603050405020304" pitchFamily="18" charset="0"/>
              </a:rPr>
              <a:t>Hvilke forskellige bevæggrunde ligger til grund for modstanden mod tyskerne, og hvordan stemmer det overens med den kollektive erindring om besættelsestiden?</a:t>
            </a:r>
            <a:endParaRPr lang="da-DK" sz="2400" dirty="0"/>
          </a:p>
        </p:txBody>
      </p:sp>
      <p:sp>
        <p:nvSpPr>
          <p:cNvPr id="3" name="Pladsholder til indhold 2">
            <a:extLst>
              <a:ext uri="{FF2B5EF4-FFF2-40B4-BE49-F238E27FC236}">
                <a16:creationId xmlns:a16="http://schemas.microsoft.com/office/drawing/2014/main" id="{432148DC-B591-EA00-2CA0-8083EC75CC80}"/>
              </a:ext>
            </a:extLst>
          </p:cNvPr>
          <p:cNvSpPr>
            <a:spLocks noGrp="1"/>
          </p:cNvSpPr>
          <p:nvPr>
            <p:ph idx="1"/>
          </p:nvPr>
        </p:nvSpPr>
        <p:spPr/>
        <p:txBody>
          <a:bodyPr>
            <a:normAutofit/>
          </a:bodyPr>
          <a:lstStyle/>
          <a:p>
            <a:pPr marL="0" indent="0">
              <a:lnSpc>
                <a:spcPct val="107000"/>
              </a:lnSpc>
              <a:spcAft>
                <a:spcPts val="800"/>
              </a:spcAft>
              <a:buNone/>
            </a:pPr>
            <a:r>
              <a:rPr lang="da-DK" sz="1800" b="1" dirty="0">
                <a:effectLst/>
                <a:latin typeface="Calibri" panose="020F0502020204030204" pitchFamily="34" charset="0"/>
                <a:ea typeface="Calibri" panose="020F0502020204030204" pitchFamily="34" charset="0"/>
                <a:cs typeface="Times New Roman" panose="02020603050405020304" pitchFamily="18" charset="0"/>
              </a:rPr>
              <a:t>Dette besvares gennem følgende problemstillinger:</a:t>
            </a:r>
            <a:r>
              <a:rPr lang="da-DK" sz="1800" dirty="0">
                <a:effectLst/>
                <a:latin typeface="Calibri" panose="020F0502020204030204" pitchFamily="34" charset="0"/>
                <a:ea typeface="Calibri" panose="020F0502020204030204" pitchFamily="34" charset="0"/>
                <a:cs typeface="Times New Roman" panose="02020603050405020304" pitchFamily="18" charset="0"/>
              </a:rPr>
              <a:t> </a:t>
            </a:r>
            <a:br>
              <a:rPr lang="da-DK" sz="1800" dirty="0">
                <a:effectLst/>
                <a:latin typeface="Calibri" panose="020F0502020204030204" pitchFamily="34" charset="0"/>
                <a:ea typeface="Calibri" panose="020F0502020204030204" pitchFamily="34" charset="0"/>
                <a:cs typeface="Times New Roman" panose="02020603050405020304" pitchFamily="18" charset="0"/>
              </a:rPr>
            </a:br>
            <a:br>
              <a:rPr lang="da-DK" sz="1800" dirty="0">
                <a:effectLst/>
                <a:latin typeface="Calibri" panose="020F0502020204030204" pitchFamily="34" charset="0"/>
                <a:ea typeface="Calibri" panose="020F0502020204030204" pitchFamily="34" charset="0"/>
                <a:cs typeface="Times New Roman" panose="02020603050405020304" pitchFamily="18" charset="0"/>
              </a:rPr>
            </a:br>
            <a:r>
              <a:rPr lang="da-DK" sz="1800" dirty="0">
                <a:effectLst/>
                <a:latin typeface="Calibri" panose="020F0502020204030204" pitchFamily="34" charset="0"/>
                <a:ea typeface="Calibri" panose="020F0502020204030204" pitchFamily="34" charset="0"/>
                <a:cs typeface="Times New Roman" panose="02020603050405020304" pitchFamily="18" charset="0"/>
              </a:rPr>
              <a:t>1. En redegørelse for samarbejdspolitik, modstandslinjen og konsensusmyten.</a:t>
            </a:r>
            <a:br>
              <a:rPr lang="da-DK" sz="1800" dirty="0">
                <a:effectLst/>
                <a:latin typeface="Calibri" panose="020F0502020204030204" pitchFamily="34" charset="0"/>
                <a:ea typeface="Calibri" panose="020F0502020204030204" pitchFamily="34" charset="0"/>
                <a:cs typeface="Times New Roman" panose="02020603050405020304" pitchFamily="18" charset="0"/>
              </a:rPr>
            </a:br>
            <a:br>
              <a:rPr lang="da-DK" sz="1800" dirty="0">
                <a:effectLst/>
                <a:latin typeface="Calibri" panose="020F0502020204030204" pitchFamily="34" charset="0"/>
                <a:ea typeface="Calibri" panose="020F0502020204030204" pitchFamily="34" charset="0"/>
                <a:cs typeface="Times New Roman" panose="02020603050405020304" pitchFamily="18" charset="0"/>
              </a:rPr>
            </a:br>
            <a:r>
              <a:rPr lang="da-DK" sz="1800" dirty="0">
                <a:effectLst/>
                <a:latin typeface="Calibri" panose="020F0502020204030204" pitchFamily="34" charset="0"/>
                <a:ea typeface="Calibri" panose="020F0502020204030204" pitchFamily="34" charset="0"/>
                <a:cs typeface="Times New Roman" panose="02020603050405020304" pitchFamily="18" charset="0"/>
              </a:rPr>
              <a:t>2. På baggrund af selvvalgt historisk kildemateriale ønskes en analyse af forskellige bevæggrunde for at gå ind i modstandskampen, herunder også med fokus på, hvordan man retfærdiggjorde modstandskampen. </a:t>
            </a:r>
            <a:br>
              <a:rPr lang="da-DK" sz="1800" dirty="0">
                <a:effectLst/>
                <a:latin typeface="Calibri" panose="020F0502020204030204" pitchFamily="34" charset="0"/>
                <a:ea typeface="Calibri" panose="020F0502020204030204" pitchFamily="34" charset="0"/>
                <a:cs typeface="Times New Roman" panose="02020603050405020304" pitchFamily="18" charset="0"/>
              </a:rPr>
            </a:br>
            <a:br>
              <a:rPr lang="da-DK" sz="1800" dirty="0">
                <a:effectLst/>
                <a:latin typeface="Calibri" panose="020F0502020204030204" pitchFamily="34" charset="0"/>
                <a:ea typeface="Calibri" panose="020F0502020204030204" pitchFamily="34" charset="0"/>
                <a:cs typeface="Times New Roman" panose="02020603050405020304" pitchFamily="18" charset="0"/>
              </a:rPr>
            </a:br>
            <a:r>
              <a:rPr lang="da-DK" sz="1800" dirty="0">
                <a:effectLst/>
                <a:latin typeface="Calibri" panose="020F0502020204030204" pitchFamily="34" charset="0"/>
                <a:ea typeface="Calibri" panose="020F0502020204030204" pitchFamily="34" charset="0"/>
                <a:cs typeface="Times New Roman" panose="02020603050405020304" pitchFamily="18" charset="0"/>
              </a:rPr>
              <a:t>3. En kort redegørelse </a:t>
            </a:r>
            <a:r>
              <a:rPr lang="da-DK" sz="1800" dirty="0"/>
              <a:t>for litteraturen under besættelsen i Danmark herunder også ”Den usynlige hær”. Lav dernæst en fokuseret analyse og fortolkning af ”Den usynlige hær”, hvor du inddrager fortællerforhold, fremstillingsformer og symbolik samt forholdet til virkeligheden (fakta- og fiktionskontrakt). Dette bl.a. med henblik på at diskutere, hvordan de forskellige romanpersoner forholder sig til besættelsen – herunder også hvad der driver de forskellige romanpersoner ind i modstandskampen. Til sidst ønskes en perspektivering til filmatiseringen (1945) med fokus på filmens centrale virkemidler samt effekten af, at filmatiseringen er fra 1945.</a:t>
            </a:r>
          </a:p>
          <a:p>
            <a:pPr marL="0" indent="0">
              <a:lnSpc>
                <a:spcPct val="107000"/>
              </a:lnSpc>
              <a:spcAft>
                <a:spcPts val="800"/>
              </a:spcAft>
              <a:buNone/>
            </a:pPr>
            <a:r>
              <a:rPr lang="da-DK" sz="1800" dirty="0">
                <a:effectLst/>
                <a:latin typeface="Times New Roman" panose="02020603050405020304" pitchFamily="18" charset="0"/>
                <a:ea typeface="Calibri" panose="020F0502020204030204" pitchFamily="34" charset="0"/>
                <a:cs typeface="Times New Roman" panose="02020603050405020304" pitchFamily="18" charset="0"/>
              </a:rPr>
              <a:t>konklusion: besvarelse af problemformuleringen: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Tree>
    <p:extLst>
      <p:ext uri="{BB962C8B-B14F-4D97-AF65-F5344CB8AC3E}">
        <p14:creationId xmlns:p14="http://schemas.microsoft.com/office/powerpoint/2010/main" val="326178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8402E-91B6-4F53-89C2-F42122CA0662}"/>
              </a:ext>
            </a:extLst>
          </p:cNvPr>
          <p:cNvSpPr>
            <a:spLocks noGrp="1"/>
          </p:cNvSpPr>
          <p:nvPr>
            <p:ph type="title"/>
          </p:nvPr>
        </p:nvSpPr>
        <p:spPr/>
        <p:txBody>
          <a:bodyPr/>
          <a:lstStyle/>
          <a:p>
            <a:r>
              <a:rPr lang="da-DK" dirty="0"/>
              <a:t>Eksempler på emner /materiale </a:t>
            </a:r>
          </a:p>
        </p:txBody>
      </p:sp>
      <p:sp>
        <p:nvSpPr>
          <p:cNvPr id="3" name="Pladsholder til indhold 2">
            <a:extLst>
              <a:ext uri="{FF2B5EF4-FFF2-40B4-BE49-F238E27FC236}">
                <a16:creationId xmlns:a16="http://schemas.microsoft.com/office/drawing/2014/main" id="{B384C814-FCF3-4B73-ADBD-A2C163BA18A9}"/>
              </a:ext>
            </a:extLst>
          </p:cNvPr>
          <p:cNvSpPr>
            <a:spLocks noGrp="1"/>
          </p:cNvSpPr>
          <p:nvPr>
            <p:ph idx="1"/>
          </p:nvPr>
        </p:nvSpPr>
        <p:spPr/>
        <p:txBody>
          <a:bodyPr>
            <a:normAutofit lnSpcReduction="10000"/>
          </a:bodyPr>
          <a:lstStyle/>
          <a:p>
            <a:r>
              <a:rPr lang="da-DK" dirty="0"/>
              <a:t>Herunder er en masse eksempler på emner. </a:t>
            </a:r>
          </a:p>
          <a:p>
            <a:r>
              <a:rPr lang="da-DK" dirty="0"/>
              <a:t>Du skal være så velkommen til at bruge dem. </a:t>
            </a:r>
          </a:p>
          <a:p>
            <a:endParaRPr lang="da-DK" dirty="0"/>
          </a:p>
          <a:p>
            <a:r>
              <a:rPr lang="da-DK" dirty="0"/>
              <a:t>Husk: du skal bruge materiale til brug i dansk og historie – men det afgørende er jo, hvilke metoder, du bruger på materialet. </a:t>
            </a:r>
          </a:p>
          <a:p>
            <a:r>
              <a:rPr lang="da-DK" dirty="0"/>
              <a:t>Ex: Statsminister Buhls </a:t>
            </a:r>
            <a:r>
              <a:rPr lang="da-DK" dirty="0" err="1"/>
              <a:t>anti</a:t>
            </a:r>
            <a:r>
              <a:rPr lang="da-DK" dirty="0"/>
              <a:t>-sabotagetale –</a:t>
            </a:r>
          </a:p>
          <a:p>
            <a:pPr lvl="1"/>
            <a:r>
              <a:rPr lang="da-DK" dirty="0"/>
              <a:t>Historiefagligt: hvordan begrunder Buhl om samarbejdspolitikken – afviser modstandsbevægelsen </a:t>
            </a:r>
            <a:r>
              <a:rPr lang="da-DK" dirty="0">
                <a:sym typeface="Wingdings" panose="05000000000000000000" pitchFamily="2" charset="2"/>
              </a:rPr>
              <a:t> har han ret i sine betragtninger? </a:t>
            </a:r>
          </a:p>
          <a:p>
            <a:pPr lvl="1"/>
            <a:r>
              <a:rPr lang="da-DK" dirty="0">
                <a:sym typeface="Wingdings" panose="05000000000000000000" pitchFamily="2" charset="2"/>
              </a:rPr>
              <a:t>Danskfagligt: lav en retorisk analyse. </a:t>
            </a:r>
          </a:p>
          <a:p>
            <a:pPr lvl="1"/>
            <a:r>
              <a:rPr lang="da-DK" dirty="0">
                <a:sym typeface="Wingdings" panose="05000000000000000000" pitchFamily="2" charset="2"/>
              </a:rPr>
              <a:t>Danskfagligt: yderligere materiale </a:t>
            </a:r>
            <a:r>
              <a:rPr lang="da-DK">
                <a:sym typeface="Wingdings" panose="05000000000000000000" pitchFamily="2" charset="2"/>
              </a:rPr>
              <a:t>fra samarbejdssiden. </a:t>
            </a:r>
            <a:endParaRPr lang="da-DK" dirty="0"/>
          </a:p>
        </p:txBody>
      </p:sp>
    </p:spTree>
    <p:extLst>
      <p:ext uri="{BB962C8B-B14F-4D97-AF65-F5344CB8AC3E}">
        <p14:creationId xmlns:p14="http://schemas.microsoft.com/office/powerpoint/2010/main" val="2068247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dirty="0"/>
          </a:p>
        </p:txBody>
      </p:sp>
      <p:sp>
        <p:nvSpPr>
          <p:cNvPr id="3" name="Pladsholder til indhold 2"/>
          <p:cNvSpPr>
            <a:spLocks noGrp="1"/>
          </p:cNvSpPr>
          <p:nvPr>
            <p:ph idx="1"/>
          </p:nvPr>
        </p:nvSpPr>
        <p:spPr>
          <a:xfrm>
            <a:off x="838199" y="1825625"/>
            <a:ext cx="11496261" cy="4351338"/>
          </a:xfrm>
        </p:spPr>
        <p:txBody>
          <a:bodyPr>
            <a:normAutofit/>
          </a:bodyPr>
          <a:lstStyle/>
          <a:p>
            <a:r>
              <a:rPr lang="da-DK" dirty="0"/>
              <a:t>Var modstandsfolkene helte: </a:t>
            </a:r>
          </a:p>
          <a:p>
            <a:r>
              <a:rPr lang="da-DK" dirty="0"/>
              <a:t>Fremstilling af X i film: Flammen &amp; Citronen – helte + beretning om modstandsarbejde.</a:t>
            </a:r>
          </a:p>
          <a:p>
            <a:r>
              <a:rPr lang="da-DK" dirty="0"/>
              <a:t>Samarbejdspolitikken – </a:t>
            </a:r>
          </a:p>
          <a:p>
            <a:r>
              <a:rPr lang="da-DK" dirty="0"/>
              <a:t>Bombeangreb – Angrebet på </a:t>
            </a:r>
            <a:r>
              <a:rPr lang="da-DK" dirty="0" err="1"/>
              <a:t>Shellhuset</a:t>
            </a:r>
            <a:r>
              <a:rPr lang="da-DK" dirty="0"/>
              <a:t> – kilder + Klaus Rifbjerg </a:t>
            </a:r>
          </a:p>
          <a:p>
            <a:endParaRPr lang="da-DK" dirty="0"/>
          </a:p>
          <a:p>
            <a:pPr lvl="1"/>
            <a:endParaRPr lang="da-DK" dirty="0"/>
          </a:p>
        </p:txBody>
      </p:sp>
    </p:spTree>
    <p:extLst>
      <p:ext uri="{BB962C8B-B14F-4D97-AF65-F5344CB8AC3E}">
        <p14:creationId xmlns:p14="http://schemas.microsoft.com/office/powerpoint/2010/main" val="3868424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Samarbejdspolitikken – </a:t>
            </a:r>
          </a:p>
        </p:txBody>
      </p:sp>
      <p:sp>
        <p:nvSpPr>
          <p:cNvPr id="3" name="Pladsholder til indhold 2"/>
          <p:cNvSpPr>
            <a:spLocks noGrp="1"/>
          </p:cNvSpPr>
          <p:nvPr>
            <p:ph idx="1"/>
          </p:nvPr>
        </p:nvSpPr>
        <p:spPr/>
        <p:txBody>
          <a:bodyPr>
            <a:normAutofit/>
          </a:bodyPr>
          <a:lstStyle/>
          <a:p>
            <a:r>
              <a:rPr lang="da-DK" dirty="0"/>
              <a:t>Hvorfor samarbejdspolitik?</a:t>
            </a:r>
          </a:p>
          <a:p>
            <a:r>
              <a:rPr lang="da-DK" dirty="0"/>
              <a:t>Danskernes forhold til modstandsbevægelsen – for eller imod?</a:t>
            </a:r>
          </a:p>
          <a:p>
            <a:pPr lvl="1"/>
            <a:r>
              <a:rPr lang="da-DK" dirty="0"/>
              <a:t>Ex. Statsminister Buhls Anti-sabotage-tale 1942 + grundfortællingen. </a:t>
            </a:r>
          </a:p>
          <a:p>
            <a:endParaRPr lang="da-DK" dirty="0"/>
          </a:p>
          <a:p>
            <a:r>
              <a:rPr lang="da-DK" dirty="0"/>
              <a:t>Beskæftigelsespolitik – krav om at tage arbejde i Tyskland for at få støtte (politisk debat + </a:t>
            </a:r>
            <a:r>
              <a:rPr lang="da-DK" dirty="0" err="1"/>
              <a:t>Frydenholm</a:t>
            </a:r>
            <a:r>
              <a:rPr lang="da-DK" dirty="0"/>
              <a:t>)</a:t>
            </a:r>
          </a:p>
          <a:p>
            <a:endParaRPr lang="da-DK" dirty="0"/>
          </a:p>
          <a:p>
            <a:r>
              <a:rPr lang="da-DK" dirty="0"/>
              <a:t>Brug af samarbejdspolitikken i eftertiden. Foghs tale 2003 + reaktioner - </a:t>
            </a:r>
          </a:p>
        </p:txBody>
      </p:sp>
    </p:spTree>
    <p:extLst>
      <p:ext uri="{BB962C8B-B14F-4D97-AF65-F5344CB8AC3E}">
        <p14:creationId xmlns:p14="http://schemas.microsoft.com/office/powerpoint/2010/main" val="1560237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Livet under besættelsen: </a:t>
            </a:r>
          </a:p>
        </p:txBody>
      </p:sp>
      <p:sp>
        <p:nvSpPr>
          <p:cNvPr id="3" name="Pladsholder til indhold 2"/>
          <p:cNvSpPr>
            <a:spLocks noGrp="1"/>
          </p:cNvSpPr>
          <p:nvPr>
            <p:ph idx="1"/>
          </p:nvPr>
        </p:nvSpPr>
        <p:spPr/>
        <p:txBody>
          <a:bodyPr>
            <a:normAutofit fontScale="92500" lnSpcReduction="20000"/>
          </a:bodyPr>
          <a:lstStyle/>
          <a:p>
            <a:r>
              <a:rPr lang="da-DK" dirty="0"/>
              <a:t>sange fra </a:t>
            </a:r>
            <a:r>
              <a:rPr lang="da-DK" dirty="0" err="1"/>
              <a:t>Alsangstævner</a:t>
            </a:r>
            <a:r>
              <a:rPr lang="da-DK" dirty="0"/>
              <a:t> (dansk) + diskussion af modstand og samarbejde</a:t>
            </a:r>
          </a:p>
          <a:p>
            <a:r>
              <a:rPr lang="da-DK" dirty="0"/>
              <a:t>Erindringer om sammenhold og fællesskab + viden om kaos og vold</a:t>
            </a:r>
          </a:p>
          <a:p>
            <a:r>
              <a:rPr lang="da-DK" dirty="0"/>
              <a:t>Hvem meldte sig under nazismens faner: Morten Nielsen ”Tykke” overfor undersøgelser og beretninger. </a:t>
            </a:r>
          </a:p>
          <a:p>
            <a:r>
              <a:rPr lang="da-DK" dirty="0"/>
              <a:t>Vidnesbyrd-litteratur fra </a:t>
            </a:r>
            <a:r>
              <a:rPr lang="da-DK" dirty="0" err="1"/>
              <a:t>KZ-lejrene</a:t>
            </a:r>
            <a:r>
              <a:rPr lang="da-DK" dirty="0"/>
              <a:t> ift. historisk undersøgelse af forholdene. </a:t>
            </a:r>
          </a:p>
          <a:p>
            <a:r>
              <a:rPr lang="da-DK" dirty="0"/>
              <a:t>Jødeaktionen: hvorfor var den så vellykket? Var redningsmændene helte? Eller udnyttede de en ulykkelig situation?  </a:t>
            </a:r>
          </a:p>
          <a:p>
            <a:r>
              <a:rPr lang="da-DK" dirty="0"/>
              <a:t>Jødeaktionen i erindringen – Fuglene over Sundet </a:t>
            </a:r>
          </a:p>
          <a:p>
            <a:endParaRPr lang="da-DK" dirty="0"/>
          </a:p>
          <a:p>
            <a:pPr marL="0" indent="0">
              <a:buNone/>
            </a:pPr>
            <a:r>
              <a:rPr lang="da-DK" dirty="0"/>
              <a:t>  </a:t>
            </a:r>
          </a:p>
          <a:p>
            <a:endParaRPr lang="da-DK" dirty="0"/>
          </a:p>
        </p:txBody>
      </p:sp>
    </p:spTree>
    <p:extLst>
      <p:ext uri="{BB962C8B-B14F-4D97-AF65-F5344CB8AC3E}">
        <p14:creationId xmlns:p14="http://schemas.microsoft.com/office/powerpoint/2010/main" val="4167740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	Modstandskamp og frikorpset/SS:</a:t>
            </a:r>
          </a:p>
        </p:txBody>
      </p:sp>
      <p:sp>
        <p:nvSpPr>
          <p:cNvPr id="3" name="Pladsholder til indhold 2"/>
          <p:cNvSpPr>
            <a:spLocks noGrp="1"/>
          </p:cNvSpPr>
          <p:nvPr>
            <p:ph idx="1"/>
          </p:nvPr>
        </p:nvSpPr>
        <p:spPr/>
        <p:txBody>
          <a:bodyPr>
            <a:normAutofit lnSpcReduction="10000"/>
          </a:bodyPr>
          <a:lstStyle/>
          <a:p>
            <a:r>
              <a:rPr lang="da-DK" dirty="0"/>
              <a:t>Beretning om sabotage (De nøgne træer) + betydningen af sabotagen</a:t>
            </a:r>
          </a:p>
          <a:p>
            <a:r>
              <a:rPr lang="da-DK" dirty="0"/>
              <a:t>Oplevelsen af at være modstandsmand – kilde + De nøgne træer</a:t>
            </a:r>
          </a:p>
          <a:p>
            <a:r>
              <a:rPr lang="da-DK" dirty="0"/>
              <a:t>Ungdommelig radikalisering: Frikorps Danmark og modstandsfolk </a:t>
            </a:r>
          </a:p>
          <a:p>
            <a:r>
              <a:rPr lang="da-DK" dirty="0"/>
              <a:t>Stikkerdrab – eller mord: flammen og Citronen ift. kilder og undersøgelser </a:t>
            </a:r>
          </a:p>
          <a:p>
            <a:r>
              <a:rPr lang="da-DK" dirty="0"/>
              <a:t>Frikorps Danmark: danske i tysk tjeneste på Østfronten – breve hjem + mindesmærke  ved Kongensbro. </a:t>
            </a:r>
          </a:p>
          <a:p>
            <a:endParaRPr lang="da-DK" dirty="0"/>
          </a:p>
          <a:p>
            <a:r>
              <a:rPr lang="da-DK" dirty="0"/>
              <a:t>Hvorfor meldte kommunister/konservative sig til modstandskampen? Nationalismens betydning…. </a:t>
            </a:r>
          </a:p>
          <a:p>
            <a:endParaRPr lang="da-DK" dirty="0"/>
          </a:p>
        </p:txBody>
      </p:sp>
    </p:spTree>
    <p:extLst>
      <p:ext uri="{BB962C8B-B14F-4D97-AF65-F5344CB8AC3E}">
        <p14:creationId xmlns:p14="http://schemas.microsoft.com/office/powerpoint/2010/main" val="2110042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Erindringssteder:</a:t>
            </a:r>
          </a:p>
        </p:txBody>
      </p:sp>
      <p:sp>
        <p:nvSpPr>
          <p:cNvPr id="3" name="Pladsholder til indhold 2"/>
          <p:cNvSpPr>
            <a:spLocks noGrp="1"/>
          </p:cNvSpPr>
          <p:nvPr>
            <p:ph idx="1"/>
          </p:nvPr>
        </p:nvSpPr>
        <p:spPr/>
        <p:txBody>
          <a:bodyPr>
            <a:normAutofit/>
          </a:bodyPr>
          <a:lstStyle/>
          <a:p>
            <a:r>
              <a:rPr lang="da-DK" dirty="0"/>
              <a:t>Krigssejler: erindring +analyse af erindringsstederne i Nyhavn – </a:t>
            </a:r>
            <a:r>
              <a:rPr lang="da-DK" dirty="0" err="1"/>
              <a:t>Ryvangen</a:t>
            </a:r>
            <a:endParaRPr lang="da-DK" dirty="0"/>
          </a:p>
          <a:p>
            <a:r>
              <a:rPr lang="da-DK" dirty="0"/>
              <a:t>Erindringssteder: Birkerød Gymnasium – andre mindesmærker </a:t>
            </a:r>
            <a:r>
              <a:rPr lang="da-DK" sz="2400" dirty="0"/>
              <a:t>https://museer.rudersdal.dk/rum/temaer/rudersdal-under-besaettelsen?search=</a:t>
            </a:r>
          </a:p>
          <a:p>
            <a:r>
              <a:rPr lang="da-DK" dirty="0"/>
              <a:t>Analyse af digte fra henrettede – Kim Malthe Bruun, Morten Nielsen</a:t>
            </a:r>
          </a:p>
          <a:p>
            <a:endParaRPr lang="da-DK" dirty="0"/>
          </a:p>
          <a:p>
            <a:r>
              <a:rPr lang="da-DK" dirty="0"/>
              <a:t>Frikorps Danmarks mindesmærke ved Kongensbro ift. Mindelunden. </a:t>
            </a:r>
          </a:p>
          <a:p>
            <a:endParaRPr lang="da-DK" dirty="0"/>
          </a:p>
          <a:p>
            <a:r>
              <a:rPr lang="da-DK" dirty="0"/>
              <a:t>Erindringssted for de henrettede efter retsopgøret.  </a:t>
            </a:r>
          </a:p>
        </p:txBody>
      </p:sp>
    </p:spTree>
    <p:extLst>
      <p:ext uri="{BB962C8B-B14F-4D97-AF65-F5344CB8AC3E}">
        <p14:creationId xmlns:p14="http://schemas.microsoft.com/office/powerpoint/2010/main" val="3685085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a:xfrm>
            <a:off x="838199" y="1825625"/>
            <a:ext cx="10955867" cy="4351338"/>
          </a:xfrm>
        </p:spPr>
        <p:txBody>
          <a:bodyPr/>
          <a:lstStyle/>
          <a:p>
            <a:pPr marL="0" indent="0">
              <a:buNone/>
            </a:pPr>
            <a:r>
              <a:rPr lang="da-DK" dirty="0"/>
              <a:t>Retsopgøret efter besættelsen</a:t>
            </a:r>
          </a:p>
          <a:p>
            <a:r>
              <a:rPr lang="da-DK" dirty="0"/>
              <a:t>Opgør med tyskerpiger, stikkere mm + erindringer fra tyskerpiger/efterkommere. </a:t>
            </a:r>
          </a:p>
          <a:p>
            <a:r>
              <a:rPr lang="da-DK" dirty="0"/>
              <a:t>Love med tilbagevirkende kraft – </a:t>
            </a:r>
            <a:r>
              <a:rPr lang="da-DK" dirty="0" err="1"/>
              <a:t>ulovliggørelse</a:t>
            </a:r>
            <a:r>
              <a:rPr lang="da-DK" dirty="0"/>
              <a:t> af noget, der ikke var ulovligt, da folk gjorde handlingen (ex. Meldte sig til Frikorps Danmark)</a:t>
            </a:r>
          </a:p>
        </p:txBody>
      </p:sp>
    </p:spTree>
    <p:extLst>
      <p:ext uri="{BB962C8B-B14F-4D97-AF65-F5344CB8AC3E}">
        <p14:creationId xmlns:p14="http://schemas.microsoft.com/office/powerpoint/2010/main" val="3607520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film</a:t>
            </a:r>
          </a:p>
        </p:txBody>
      </p:sp>
      <p:sp>
        <p:nvSpPr>
          <p:cNvPr id="3" name="Pladsholder til indhold 2"/>
          <p:cNvSpPr>
            <a:spLocks noGrp="1"/>
          </p:cNvSpPr>
          <p:nvPr>
            <p:ph idx="1"/>
          </p:nvPr>
        </p:nvSpPr>
        <p:spPr/>
        <p:txBody>
          <a:bodyPr>
            <a:normAutofit fontScale="62500" lnSpcReduction="20000"/>
          </a:bodyPr>
          <a:lstStyle/>
          <a:p>
            <a:r>
              <a:rPr lang="da-DK" dirty="0"/>
              <a:t>Klassikeren: Den usynlige hær (1945) </a:t>
            </a:r>
          </a:p>
          <a:p>
            <a:endParaRPr lang="da-DK" dirty="0"/>
          </a:p>
          <a:p>
            <a:r>
              <a:rPr lang="da-DK" dirty="0"/>
              <a:t>Drengene fra Skt. Petri. </a:t>
            </a:r>
          </a:p>
          <a:p>
            <a:r>
              <a:rPr lang="da-DK" dirty="0"/>
              <a:t>Matador </a:t>
            </a:r>
          </a:p>
          <a:p>
            <a:endParaRPr lang="da-DK" dirty="0"/>
          </a:p>
          <a:p>
            <a:pPr marL="0" indent="0">
              <a:buNone/>
            </a:pPr>
            <a:r>
              <a:rPr lang="da-DK" dirty="0"/>
              <a:t>Den nye (som regel) mere kritiske filmbølge – efter </a:t>
            </a:r>
            <a:r>
              <a:rPr lang="da-DK" dirty="0" err="1"/>
              <a:t>ca</a:t>
            </a:r>
            <a:r>
              <a:rPr lang="da-DK" dirty="0"/>
              <a:t> 2000. </a:t>
            </a:r>
          </a:p>
          <a:p>
            <a:r>
              <a:rPr lang="da-DK" dirty="0"/>
              <a:t>Flammen og citronen (Stikkerdrab) </a:t>
            </a:r>
          </a:p>
          <a:p>
            <a:r>
              <a:rPr lang="da-DK" dirty="0"/>
              <a:t>9. april </a:t>
            </a:r>
          </a:p>
          <a:p>
            <a:r>
              <a:rPr lang="da-DK" dirty="0"/>
              <a:t>Hvidstengruppen I + II</a:t>
            </a:r>
          </a:p>
          <a:p>
            <a:r>
              <a:rPr lang="da-DK" dirty="0"/>
              <a:t>De forbandede år I + II (følger fabrikantfamilie – som bliver værnemager og splittet op) </a:t>
            </a:r>
          </a:p>
          <a:p>
            <a:r>
              <a:rPr lang="da-DK" dirty="0"/>
              <a:t>Fuglene over sundet (Jøde-aktionen)</a:t>
            </a:r>
          </a:p>
          <a:p>
            <a:r>
              <a:rPr lang="da-DK" dirty="0"/>
              <a:t>Skyggen i dit øje (Bombningen af Shell-huset og katastrofen ved Den franske Skole)</a:t>
            </a:r>
          </a:p>
          <a:p>
            <a:r>
              <a:rPr lang="da-DK" dirty="0"/>
              <a:t>Under sandet (rydning af miner efter besættelsen)</a:t>
            </a:r>
          </a:p>
          <a:p>
            <a:endParaRPr lang="da-DK" dirty="0"/>
          </a:p>
        </p:txBody>
      </p:sp>
    </p:spTree>
    <p:extLst>
      <p:ext uri="{BB962C8B-B14F-4D97-AF65-F5344CB8AC3E}">
        <p14:creationId xmlns:p14="http://schemas.microsoft.com/office/powerpoint/2010/main" val="1833059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b="1" dirty="0"/>
              <a:t>Tilbagelevering </a:t>
            </a:r>
          </a:p>
        </p:txBody>
      </p:sp>
      <p:sp>
        <p:nvSpPr>
          <p:cNvPr id="3" name="Pladsholder til indhold 2"/>
          <p:cNvSpPr>
            <a:spLocks noGrp="1"/>
          </p:cNvSpPr>
          <p:nvPr>
            <p:ph idx="1"/>
          </p:nvPr>
        </p:nvSpPr>
        <p:spPr/>
        <p:txBody>
          <a:bodyPr/>
          <a:lstStyle/>
          <a:p>
            <a:r>
              <a:rPr lang="da-DK" dirty="0"/>
              <a:t>I skal præsentere jeres opgave for lærerne og 2-3 elever. </a:t>
            </a:r>
          </a:p>
          <a:p>
            <a:r>
              <a:rPr lang="da-DK" dirty="0"/>
              <a:t>Forsvare jeres metodiske valg og valg af materiale</a:t>
            </a:r>
          </a:p>
          <a:p>
            <a:r>
              <a:rPr lang="da-DK" dirty="0"/>
              <a:t>Diskutere jeres vurderinger. </a:t>
            </a:r>
          </a:p>
          <a:p>
            <a:endParaRPr lang="da-DK" dirty="0"/>
          </a:p>
          <a:p>
            <a:r>
              <a:rPr lang="da-DK" dirty="0"/>
              <a:t>Karakter + kommentarer </a:t>
            </a:r>
          </a:p>
          <a:p>
            <a:endParaRPr lang="da-DK" dirty="0"/>
          </a:p>
        </p:txBody>
      </p:sp>
    </p:spTree>
    <p:extLst>
      <p:ext uri="{BB962C8B-B14F-4D97-AF65-F5344CB8AC3E}">
        <p14:creationId xmlns:p14="http://schemas.microsoft.com/office/powerpoint/2010/main" val="789414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Websites og andet </a:t>
            </a:r>
          </a:p>
        </p:txBody>
      </p:sp>
      <p:sp>
        <p:nvSpPr>
          <p:cNvPr id="3" name="Pladsholder til indhold 2"/>
          <p:cNvSpPr>
            <a:spLocks noGrp="1"/>
          </p:cNvSpPr>
          <p:nvPr>
            <p:ph idx="1"/>
          </p:nvPr>
        </p:nvSpPr>
        <p:spPr/>
        <p:txBody>
          <a:bodyPr>
            <a:normAutofit fontScale="85000" lnSpcReduction="10000"/>
          </a:bodyPr>
          <a:lstStyle/>
          <a:p>
            <a:r>
              <a:rPr lang="da-DK" dirty="0"/>
              <a:t>Danmarkshistorien.dk- den kan I bruge som ”grundbog”. </a:t>
            </a:r>
          </a:p>
          <a:p>
            <a:r>
              <a:rPr lang="da-DK" dirty="0"/>
              <a:t>Illegaleblade.dk – samling af illegale blade – se under temaer. </a:t>
            </a:r>
          </a:p>
          <a:p>
            <a:endParaRPr lang="da-DK" dirty="0">
              <a:hlinkClick r:id="" action="ppaction://noaction"/>
            </a:endParaRPr>
          </a:p>
          <a:p>
            <a:r>
              <a:rPr lang="da-DK" dirty="0">
                <a:hlinkClick r:id="" action="ppaction://noaction"/>
              </a:rPr>
              <a:t>https://www.berlingske.dk/samfund/se-31-vidnesbyrd-om-modstandskampen</a:t>
            </a:r>
            <a:r>
              <a:rPr lang="da-DK" dirty="0"/>
              <a:t> </a:t>
            </a:r>
          </a:p>
          <a:p>
            <a:r>
              <a:rPr lang="da-DK" dirty="0">
                <a:hlinkClick r:id="rId2"/>
              </a:rPr>
              <a:t>http://modstand.natmus.dk/</a:t>
            </a:r>
            <a:r>
              <a:rPr lang="da-DK" dirty="0"/>
              <a:t>: en liste over ALLE, der har været med i bevægelsen. </a:t>
            </a:r>
          </a:p>
          <a:p>
            <a:r>
              <a:rPr lang="da-DK" dirty="0"/>
              <a:t>Bøger: </a:t>
            </a:r>
          </a:p>
          <a:p>
            <a:r>
              <a:rPr lang="da-DK" dirty="0"/>
              <a:t>Systime.dk: Modstandsbevægelsen. Af Anders Augustesen og Jacob Sørensen - </a:t>
            </a:r>
            <a:r>
              <a:rPr lang="da-DK" dirty="0">
                <a:hlinkClick r:id="rId3"/>
              </a:rPr>
              <a:t>https://modstandsbevaegelsen.systime.dk/?id=1</a:t>
            </a:r>
            <a:r>
              <a:rPr lang="da-DK" dirty="0"/>
              <a:t> </a:t>
            </a:r>
          </a:p>
          <a:p>
            <a:r>
              <a:rPr lang="da-DK" dirty="0"/>
              <a:t>Kristian Iversen: Historie –mellem erindring og glemsel. </a:t>
            </a:r>
            <a:r>
              <a:rPr lang="da-DK" dirty="0" err="1"/>
              <a:t>Oploadet</a:t>
            </a:r>
            <a:r>
              <a:rPr lang="da-DK" dirty="0"/>
              <a:t> herunder. </a:t>
            </a:r>
          </a:p>
          <a:p>
            <a:r>
              <a:rPr lang="da-DK" dirty="0"/>
              <a:t>Alt kan skaffes via bibliotek.dk </a:t>
            </a:r>
          </a:p>
          <a:p>
            <a:endParaRPr lang="da-DK" dirty="0"/>
          </a:p>
        </p:txBody>
      </p:sp>
    </p:spTree>
    <p:extLst>
      <p:ext uri="{BB962C8B-B14F-4D97-AF65-F5344CB8AC3E}">
        <p14:creationId xmlns:p14="http://schemas.microsoft.com/office/powerpoint/2010/main" val="730541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BDD686-A83A-4710-9E43-768FE37E436D}"/>
              </a:ext>
            </a:extLst>
          </p:cNvPr>
          <p:cNvSpPr>
            <a:spLocks noGrp="1"/>
          </p:cNvSpPr>
          <p:nvPr>
            <p:ph type="title"/>
          </p:nvPr>
        </p:nvSpPr>
        <p:spPr/>
        <p:txBody>
          <a:bodyPr/>
          <a:lstStyle/>
          <a:p>
            <a:r>
              <a:rPr lang="da-DK" dirty="0"/>
              <a:t>4. Historiefagets metoder og teorier </a:t>
            </a:r>
          </a:p>
        </p:txBody>
      </p:sp>
      <p:sp>
        <p:nvSpPr>
          <p:cNvPr id="3" name="Pladsholder til indhold 2">
            <a:extLst>
              <a:ext uri="{FF2B5EF4-FFF2-40B4-BE49-F238E27FC236}">
                <a16:creationId xmlns:a16="http://schemas.microsoft.com/office/drawing/2014/main" id="{01B2DB32-E22C-46B4-B266-0B81EFA4834A}"/>
              </a:ext>
            </a:extLst>
          </p:cNvPr>
          <p:cNvSpPr>
            <a:spLocks noGrp="1"/>
          </p:cNvSpPr>
          <p:nvPr>
            <p:ph idx="1"/>
          </p:nvPr>
        </p:nvSpPr>
        <p:spPr/>
        <p:txBody>
          <a:bodyPr/>
          <a:lstStyle/>
          <a:p>
            <a:endParaRPr lang="da-DK" dirty="0"/>
          </a:p>
        </p:txBody>
      </p:sp>
    </p:spTree>
    <p:extLst>
      <p:ext uri="{BB962C8B-B14F-4D97-AF65-F5344CB8AC3E}">
        <p14:creationId xmlns:p14="http://schemas.microsoft.com/office/powerpoint/2010/main" val="1574142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Historie – formål </a:t>
            </a:r>
          </a:p>
        </p:txBody>
      </p:sp>
      <p:sp>
        <p:nvSpPr>
          <p:cNvPr id="3" name="Pladsholder til indhold 2"/>
          <p:cNvSpPr>
            <a:spLocks noGrp="1"/>
          </p:cNvSpPr>
          <p:nvPr>
            <p:ph idx="1"/>
          </p:nvPr>
        </p:nvSpPr>
        <p:spPr/>
        <p:txBody>
          <a:bodyPr>
            <a:normAutofit fontScale="92500" lnSpcReduction="20000"/>
          </a:bodyPr>
          <a:lstStyle/>
          <a:p>
            <a:r>
              <a:rPr lang="da-DK" dirty="0"/>
              <a:t>Kunne beskrive, at noget finder sted (redegørende) </a:t>
            </a:r>
          </a:p>
          <a:p>
            <a:r>
              <a:rPr lang="da-DK" dirty="0"/>
              <a:t>Kunne forklare hvorfor det finder sted (</a:t>
            </a:r>
            <a:r>
              <a:rPr lang="da-DK" dirty="0" err="1"/>
              <a:t>vurderinde</a:t>
            </a:r>
            <a:r>
              <a:rPr lang="da-DK" dirty="0"/>
              <a:t>)</a:t>
            </a:r>
          </a:p>
          <a:p>
            <a:r>
              <a:rPr lang="da-DK" dirty="0"/>
              <a:t>Kræver undersøgelse af samtidige kilder (analyse)</a:t>
            </a:r>
          </a:p>
          <a:p>
            <a:endParaRPr lang="da-DK" dirty="0"/>
          </a:p>
          <a:p>
            <a:endParaRPr lang="da-DK" dirty="0"/>
          </a:p>
          <a:p>
            <a:r>
              <a:rPr lang="da-DK" dirty="0"/>
              <a:t>Hvorfor: fordi vi mennesker gerne vil </a:t>
            </a:r>
            <a:r>
              <a:rPr lang="da-DK" i="1" dirty="0"/>
              <a:t>forstå</a:t>
            </a:r>
            <a:r>
              <a:rPr lang="da-DK" dirty="0"/>
              <a:t> verden og det enkelte menneske! </a:t>
            </a:r>
          </a:p>
          <a:p>
            <a:endParaRPr lang="da-DK" dirty="0"/>
          </a:p>
          <a:p>
            <a:r>
              <a:rPr lang="da-DK" dirty="0"/>
              <a:t>Naturvidenskab: vil kunne </a:t>
            </a:r>
            <a:r>
              <a:rPr lang="da-DK" i="1" dirty="0"/>
              <a:t>forudsige.</a:t>
            </a:r>
          </a:p>
          <a:p>
            <a:r>
              <a:rPr lang="da-DK" dirty="0"/>
              <a:t>Samfundsfag: vil opstille love for menneskelig handlinger. </a:t>
            </a:r>
          </a:p>
          <a:p>
            <a:pPr marL="0" indent="0">
              <a:buNone/>
            </a:pPr>
            <a:r>
              <a:rPr lang="da-DK" dirty="0"/>
              <a:t> </a:t>
            </a:r>
          </a:p>
        </p:txBody>
      </p:sp>
    </p:spTree>
    <p:extLst>
      <p:ext uri="{BB962C8B-B14F-4D97-AF65-F5344CB8AC3E}">
        <p14:creationId xmlns:p14="http://schemas.microsoft.com/office/powerpoint/2010/main" val="2091266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Brug af teori – historie </a:t>
            </a:r>
          </a:p>
        </p:txBody>
      </p:sp>
      <p:sp>
        <p:nvSpPr>
          <p:cNvPr id="3" name="Pladsholder til indhold 2"/>
          <p:cNvSpPr>
            <a:spLocks noGrp="1"/>
          </p:cNvSpPr>
          <p:nvPr>
            <p:ph idx="1"/>
          </p:nvPr>
        </p:nvSpPr>
        <p:spPr>
          <a:xfrm>
            <a:off x="838200" y="1825625"/>
            <a:ext cx="11208026" cy="4351338"/>
          </a:xfrm>
        </p:spPr>
        <p:txBody>
          <a:bodyPr/>
          <a:lstStyle/>
          <a:p>
            <a:r>
              <a:rPr lang="da-DK" dirty="0"/>
              <a:t>Årsagsforklaringer – teori om historisk udvikling </a:t>
            </a:r>
          </a:p>
          <a:p>
            <a:r>
              <a:rPr lang="da-DK" dirty="0"/>
              <a:t>Teori om erindringssteder – kan være om et fysisk sted eller om et symbol – f.eks. ”de modige modstandsfolk” eller ”samarbejdspolitikeren. Søren Krarup (DF): så sig som modstandsmand i folketinget </a:t>
            </a:r>
            <a:r>
              <a:rPr lang="da-DK" dirty="0">
                <a:sym typeface="Wingdings" panose="05000000000000000000" pitchFamily="2" charset="2"/>
              </a:rPr>
              <a:t> alle andre bliver samarbejdspolitikere. </a:t>
            </a:r>
            <a:endParaRPr lang="da-DK" dirty="0"/>
          </a:p>
          <a:p>
            <a:r>
              <a:rPr lang="da-DK" dirty="0"/>
              <a:t>Diskursanalyse – diskurserne angiver en meningshorisont og en handlingshorisont </a:t>
            </a:r>
          </a:p>
          <a:p>
            <a:endParaRPr lang="da-DK" dirty="0"/>
          </a:p>
        </p:txBody>
      </p:sp>
    </p:spTree>
    <p:extLst>
      <p:ext uri="{BB962C8B-B14F-4D97-AF65-F5344CB8AC3E}">
        <p14:creationId xmlns:p14="http://schemas.microsoft.com/office/powerpoint/2010/main" val="4287351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da-DK" altLang="da-DK"/>
              <a:t>To forklaringsmodeller</a:t>
            </a:r>
          </a:p>
        </p:txBody>
      </p:sp>
      <p:sp>
        <p:nvSpPr>
          <p:cNvPr id="14339" name="Text Box 3"/>
          <p:cNvSpPr txBox="1">
            <a:spLocks noChangeArrowheads="1"/>
          </p:cNvSpPr>
          <p:nvPr/>
        </p:nvSpPr>
        <p:spPr bwMode="auto">
          <a:xfrm>
            <a:off x="3503613" y="1700213"/>
            <a:ext cx="4718050" cy="97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da-DK" altLang="da-DK" sz="1800" b="1"/>
              <a:t>Samfundets </a:t>
            </a:r>
            <a:r>
              <a:rPr lang="da-DK" altLang="da-DK" sz="1800"/>
              <a:t>strukturer </a:t>
            </a:r>
          </a:p>
          <a:p>
            <a:pPr eaLnBrk="1" hangingPunct="1">
              <a:buFontTx/>
              <a:buNone/>
            </a:pPr>
            <a:r>
              <a:rPr lang="da-DK" altLang="da-DK" sz="1800"/>
              <a:t>(økonomi, sociale forhold, politisk magt mm) </a:t>
            </a:r>
          </a:p>
          <a:p>
            <a:pPr eaLnBrk="1" hangingPunct="1">
              <a:spcBef>
                <a:spcPct val="0"/>
              </a:spcBef>
              <a:buFontTx/>
              <a:buNone/>
            </a:pPr>
            <a:r>
              <a:rPr lang="da-DK" altLang="da-DK" sz="1800"/>
              <a:t>= de socio-økonomiske forhold </a:t>
            </a:r>
          </a:p>
        </p:txBody>
      </p:sp>
      <p:sp>
        <p:nvSpPr>
          <p:cNvPr id="14340" name="AutoShape 5"/>
          <p:cNvSpPr>
            <a:spLocks noChangeArrowheads="1"/>
          </p:cNvSpPr>
          <p:nvPr/>
        </p:nvSpPr>
        <p:spPr bwMode="auto">
          <a:xfrm>
            <a:off x="8616951" y="2060576"/>
            <a:ext cx="1223963" cy="2881313"/>
          </a:xfrm>
          <a:prstGeom prst="curvedLeftArrow">
            <a:avLst>
              <a:gd name="adj1" fmla="val 47082"/>
              <a:gd name="adj2" fmla="val 94163"/>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a-DK" altLang="da-DK" sz="1800"/>
          </a:p>
        </p:txBody>
      </p:sp>
      <p:sp>
        <p:nvSpPr>
          <p:cNvPr id="14341" name="Text Box 9"/>
          <p:cNvSpPr txBox="1">
            <a:spLocks noChangeArrowheads="1"/>
          </p:cNvSpPr>
          <p:nvPr/>
        </p:nvSpPr>
        <p:spPr bwMode="auto">
          <a:xfrm>
            <a:off x="3071813" y="5589588"/>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a-DK" altLang="da-DK" sz="1800"/>
          </a:p>
        </p:txBody>
      </p:sp>
      <p:sp>
        <p:nvSpPr>
          <p:cNvPr id="14342" name="Text Box 10"/>
          <p:cNvSpPr txBox="1">
            <a:spLocks noChangeArrowheads="1"/>
          </p:cNvSpPr>
          <p:nvPr/>
        </p:nvSpPr>
        <p:spPr bwMode="auto">
          <a:xfrm>
            <a:off x="7896225" y="4076701"/>
            <a:ext cx="3825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a-DK" altLang="da-DK" sz="2800"/>
              <a:t>?</a:t>
            </a:r>
          </a:p>
        </p:txBody>
      </p:sp>
    </p:spTree>
    <p:extLst>
      <p:ext uri="{BB962C8B-B14F-4D97-AF65-F5344CB8AC3E}">
        <p14:creationId xmlns:p14="http://schemas.microsoft.com/office/powerpoint/2010/main" val="3489017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da-DK" altLang="da-DK"/>
              <a:t>To forklaringsmodeller</a:t>
            </a:r>
          </a:p>
        </p:txBody>
      </p:sp>
      <p:sp>
        <p:nvSpPr>
          <p:cNvPr id="15363" name="Text Box 3"/>
          <p:cNvSpPr txBox="1">
            <a:spLocks noChangeArrowheads="1"/>
          </p:cNvSpPr>
          <p:nvPr/>
        </p:nvSpPr>
        <p:spPr bwMode="auto">
          <a:xfrm>
            <a:off x="3503613" y="1700213"/>
            <a:ext cx="4718050" cy="97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da-DK" altLang="da-DK" sz="1800" b="1"/>
              <a:t>Samfundets </a:t>
            </a:r>
            <a:r>
              <a:rPr lang="da-DK" altLang="da-DK" sz="1800"/>
              <a:t>strukturer </a:t>
            </a:r>
          </a:p>
          <a:p>
            <a:pPr eaLnBrk="1" hangingPunct="1">
              <a:buFontTx/>
              <a:buNone/>
            </a:pPr>
            <a:r>
              <a:rPr lang="da-DK" altLang="da-DK" sz="1800"/>
              <a:t>(økonomi, sociale forhold, politisk magt mm) </a:t>
            </a:r>
          </a:p>
          <a:p>
            <a:pPr eaLnBrk="1" hangingPunct="1">
              <a:spcBef>
                <a:spcPct val="0"/>
              </a:spcBef>
              <a:buFontTx/>
              <a:buNone/>
            </a:pPr>
            <a:r>
              <a:rPr lang="da-DK" altLang="da-DK" sz="1800"/>
              <a:t>= de socio-økonomiske forhold </a:t>
            </a:r>
          </a:p>
        </p:txBody>
      </p:sp>
      <p:sp>
        <p:nvSpPr>
          <p:cNvPr id="15364" name="Text Box 4"/>
          <p:cNvSpPr txBox="1">
            <a:spLocks noChangeArrowheads="1"/>
          </p:cNvSpPr>
          <p:nvPr/>
        </p:nvSpPr>
        <p:spPr bwMode="auto">
          <a:xfrm>
            <a:off x="3503614" y="4581526"/>
            <a:ext cx="3519487"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a-DK" altLang="da-DK" sz="1800"/>
              <a:t>Skaber </a:t>
            </a:r>
            <a:r>
              <a:rPr lang="da-DK" altLang="da-DK" sz="1800" b="1"/>
              <a:t>Individets bevidsthed</a:t>
            </a:r>
            <a:endParaRPr lang="da-DK" altLang="da-DK" sz="1800">
              <a:sym typeface="Wingdings" panose="05000000000000000000" pitchFamily="2" charset="2"/>
            </a:endParaRPr>
          </a:p>
          <a:p>
            <a:pPr eaLnBrk="1" hangingPunct="1">
              <a:spcBef>
                <a:spcPct val="0"/>
              </a:spcBef>
              <a:buFontTx/>
              <a:buNone/>
            </a:pPr>
            <a:r>
              <a:rPr lang="da-DK" altLang="da-DK" sz="1800">
                <a:sym typeface="Wingdings" panose="05000000000000000000" pitchFamily="2" charset="2"/>
              </a:rPr>
              <a:t>(Kilder om individets bevidsthed)</a:t>
            </a:r>
            <a:endParaRPr lang="da-DK" altLang="da-DK" sz="1800"/>
          </a:p>
        </p:txBody>
      </p:sp>
      <p:sp>
        <p:nvSpPr>
          <p:cNvPr id="15365" name="AutoShape 5"/>
          <p:cNvSpPr>
            <a:spLocks noChangeArrowheads="1"/>
          </p:cNvSpPr>
          <p:nvPr/>
        </p:nvSpPr>
        <p:spPr bwMode="auto">
          <a:xfrm>
            <a:off x="8616951" y="2060576"/>
            <a:ext cx="1223963" cy="2881313"/>
          </a:xfrm>
          <a:prstGeom prst="curvedLeftArrow">
            <a:avLst>
              <a:gd name="adj1" fmla="val 47082"/>
              <a:gd name="adj2" fmla="val 94163"/>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a-DK" altLang="da-DK" sz="1800"/>
          </a:p>
        </p:txBody>
      </p:sp>
      <p:sp>
        <p:nvSpPr>
          <p:cNvPr id="15366" name="Text Box 9"/>
          <p:cNvSpPr txBox="1">
            <a:spLocks noChangeArrowheads="1"/>
          </p:cNvSpPr>
          <p:nvPr/>
        </p:nvSpPr>
        <p:spPr bwMode="auto">
          <a:xfrm>
            <a:off x="3071813" y="5589588"/>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a-DK" altLang="da-DK" sz="1800"/>
          </a:p>
        </p:txBody>
      </p:sp>
    </p:spTree>
    <p:extLst>
      <p:ext uri="{BB962C8B-B14F-4D97-AF65-F5344CB8AC3E}">
        <p14:creationId xmlns:p14="http://schemas.microsoft.com/office/powerpoint/2010/main" val="2036134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da-DK" altLang="da-DK"/>
              <a:t>To forklaringsmodeller</a:t>
            </a:r>
          </a:p>
        </p:txBody>
      </p:sp>
      <p:sp>
        <p:nvSpPr>
          <p:cNvPr id="16387" name="Text Box 4"/>
          <p:cNvSpPr txBox="1">
            <a:spLocks noChangeArrowheads="1"/>
          </p:cNvSpPr>
          <p:nvPr/>
        </p:nvSpPr>
        <p:spPr bwMode="auto">
          <a:xfrm>
            <a:off x="3503613" y="1700213"/>
            <a:ext cx="4718050" cy="97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da-DK" altLang="da-DK" sz="1800" b="1"/>
              <a:t>Ændringer </a:t>
            </a:r>
            <a:r>
              <a:rPr lang="da-DK" altLang="da-DK" sz="1800"/>
              <a:t>i </a:t>
            </a:r>
            <a:r>
              <a:rPr lang="da-DK" altLang="da-DK" sz="1800" b="1"/>
              <a:t>samfundets </a:t>
            </a:r>
            <a:r>
              <a:rPr lang="da-DK" altLang="da-DK" sz="1800"/>
              <a:t>strukturer </a:t>
            </a:r>
          </a:p>
          <a:p>
            <a:pPr eaLnBrk="1" hangingPunct="1">
              <a:buFontTx/>
              <a:buNone/>
            </a:pPr>
            <a:r>
              <a:rPr lang="da-DK" altLang="da-DK" sz="1800"/>
              <a:t>(økonomi, sociale forhold, politisk magt mm) </a:t>
            </a:r>
          </a:p>
          <a:p>
            <a:pPr eaLnBrk="1" hangingPunct="1">
              <a:spcBef>
                <a:spcPct val="0"/>
              </a:spcBef>
              <a:buFontTx/>
              <a:buNone/>
            </a:pPr>
            <a:r>
              <a:rPr lang="da-DK" altLang="da-DK" sz="1800"/>
              <a:t>= de socio-økonomiske forhold </a:t>
            </a:r>
          </a:p>
        </p:txBody>
      </p:sp>
      <p:sp>
        <p:nvSpPr>
          <p:cNvPr id="16388" name="Text Box 5"/>
          <p:cNvSpPr txBox="1">
            <a:spLocks noChangeArrowheads="1"/>
          </p:cNvSpPr>
          <p:nvPr/>
        </p:nvSpPr>
        <p:spPr bwMode="auto">
          <a:xfrm>
            <a:off x="3503614" y="4581526"/>
            <a:ext cx="4770437"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a-DK" altLang="da-DK" sz="1800" dirty="0"/>
              <a:t>Skaber </a:t>
            </a:r>
            <a:r>
              <a:rPr lang="da-DK" altLang="da-DK" sz="1800" b="1" dirty="0"/>
              <a:t>Individets bevidsthed</a:t>
            </a:r>
            <a:r>
              <a:rPr lang="da-DK" altLang="da-DK" sz="1800" dirty="0"/>
              <a:t> </a:t>
            </a:r>
            <a:r>
              <a:rPr lang="da-DK" altLang="da-DK" sz="1800" dirty="0">
                <a:sym typeface="Wingdings" panose="05000000000000000000" pitchFamily="2" charset="2"/>
              </a:rPr>
              <a:t> nye tanker</a:t>
            </a:r>
          </a:p>
          <a:p>
            <a:pPr eaLnBrk="1" hangingPunct="1">
              <a:spcBef>
                <a:spcPct val="0"/>
              </a:spcBef>
              <a:buFontTx/>
              <a:buNone/>
            </a:pPr>
            <a:r>
              <a:rPr lang="da-DK" altLang="da-DK" sz="1800" dirty="0">
                <a:sym typeface="Wingdings" panose="05000000000000000000" pitchFamily="2" charset="2"/>
              </a:rPr>
              <a:t>(Kilder om individets bevidsthed)</a:t>
            </a:r>
            <a:endParaRPr lang="da-DK" altLang="da-DK" sz="1800" dirty="0"/>
          </a:p>
        </p:txBody>
      </p:sp>
      <p:sp>
        <p:nvSpPr>
          <p:cNvPr id="16389" name="AutoShape 6"/>
          <p:cNvSpPr>
            <a:spLocks noChangeArrowheads="1"/>
          </p:cNvSpPr>
          <p:nvPr/>
        </p:nvSpPr>
        <p:spPr bwMode="auto">
          <a:xfrm>
            <a:off x="8616951" y="2060576"/>
            <a:ext cx="1223963" cy="2881313"/>
          </a:xfrm>
          <a:prstGeom prst="curvedLeftArrow">
            <a:avLst>
              <a:gd name="adj1" fmla="val 47082"/>
              <a:gd name="adj2" fmla="val 94163"/>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a-DK" altLang="da-DK" sz="1800"/>
          </a:p>
        </p:txBody>
      </p:sp>
      <p:sp>
        <p:nvSpPr>
          <p:cNvPr id="16390" name="AutoShape 7"/>
          <p:cNvSpPr>
            <a:spLocks noChangeArrowheads="1"/>
          </p:cNvSpPr>
          <p:nvPr/>
        </p:nvSpPr>
        <p:spPr bwMode="auto">
          <a:xfrm flipV="1">
            <a:off x="1847851" y="1916114"/>
            <a:ext cx="1008063" cy="2879725"/>
          </a:xfrm>
          <a:prstGeom prst="curvedRightArrow">
            <a:avLst>
              <a:gd name="adj1" fmla="val 57134"/>
              <a:gd name="adj2" fmla="val 114268"/>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a-DK" altLang="da-DK" sz="1800"/>
          </a:p>
        </p:txBody>
      </p:sp>
      <p:sp>
        <p:nvSpPr>
          <p:cNvPr id="16391" name="Text Box 10"/>
          <p:cNvSpPr txBox="1">
            <a:spLocks noChangeArrowheads="1"/>
          </p:cNvSpPr>
          <p:nvPr/>
        </p:nvSpPr>
        <p:spPr bwMode="auto">
          <a:xfrm>
            <a:off x="3071813" y="5589588"/>
            <a:ext cx="5441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a-DK" altLang="da-DK" sz="1800"/>
              <a:t>Kronologi: flere samfundsformer viser en udvikling!  </a:t>
            </a:r>
          </a:p>
        </p:txBody>
      </p:sp>
    </p:spTree>
    <p:extLst>
      <p:ext uri="{BB962C8B-B14F-4D97-AF65-F5344CB8AC3E}">
        <p14:creationId xmlns:p14="http://schemas.microsoft.com/office/powerpoint/2010/main" val="1153357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da-DK" altLang="da-DK"/>
              <a:t>To forklaringsmodeller</a:t>
            </a:r>
          </a:p>
        </p:txBody>
      </p:sp>
      <p:sp>
        <p:nvSpPr>
          <p:cNvPr id="17411" name="Text Box 3"/>
          <p:cNvSpPr txBox="1">
            <a:spLocks noChangeArrowheads="1"/>
          </p:cNvSpPr>
          <p:nvPr/>
        </p:nvSpPr>
        <p:spPr bwMode="auto">
          <a:xfrm>
            <a:off x="3503613" y="1700213"/>
            <a:ext cx="4762500" cy="1255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da-DK" altLang="da-DK" sz="1800" b="1" dirty="0"/>
              <a:t>Ændringer</a:t>
            </a:r>
            <a:r>
              <a:rPr lang="da-DK" altLang="da-DK" sz="1800" dirty="0"/>
              <a:t> i </a:t>
            </a:r>
            <a:r>
              <a:rPr lang="da-DK" altLang="da-DK" sz="1800" b="1" dirty="0"/>
              <a:t>samfundets </a:t>
            </a:r>
            <a:r>
              <a:rPr lang="da-DK" altLang="da-DK" sz="1800" dirty="0"/>
              <a:t>strukturer </a:t>
            </a:r>
          </a:p>
          <a:p>
            <a:pPr eaLnBrk="1" hangingPunct="1">
              <a:buFontTx/>
              <a:buNone/>
            </a:pPr>
            <a:r>
              <a:rPr lang="da-DK" altLang="da-DK" sz="1800" dirty="0"/>
              <a:t>(økonomi, sociale forhold, politisk magt mm) </a:t>
            </a:r>
          </a:p>
          <a:p>
            <a:pPr eaLnBrk="1" hangingPunct="1">
              <a:spcBef>
                <a:spcPct val="0"/>
              </a:spcBef>
              <a:buFontTx/>
              <a:buNone/>
            </a:pPr>
            <a:r>
              <a:rPr lang="da-DK" altLang="da-DK" sz="1800" dirty="0"/>
              <a:t>= de </a:t>
            </a:r>
            <a:r>
              <a:rPr lang="da-DK" altLang="da-DK" sz="1800" dirty="0" err="1"/>
              <a:t>socio-økonomiske</a:t>
            </a:r>
            <a:r>
              <a:rPr lang="da-DK" altLang="da-DK" sz="1800" dirty="0"/>
              <a:t> forhold </a:t>
            </a:r>
          </a:p>
          <a:p>
            <a:pPr eaLnBrk="1" hangingPunct="1">
              <a:spcBef>
                <a:spcPct val="0"/>
              </a:spcBef>
              <a:buFontTx/>
              <a:buNone/>
            </a:pPr>
            <a:endParaRPr lang="da-DK" altLang="da-DK" sz="1800" dirty="0"/>
          </a:p>
        </p:txBody>
      </p:sp>
      <p:sp>
        <p:nvSpPr>
          <p:cNvPr id="17412" name="Text Box 4"/>
          <p:cNvSpPr txBox="1">
            <a:spLocks noChangeArrowheads="1"/>
          </p:cNvSpPr>
          <p:nvPr/>
        </p:nvSpPr>
        <p:spPr bwMode="auto">
          <a:xfrm>
            <a:off x="3503613" y="4581526"/>
            <a:ext cx="451918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a-DK" altLang="da-DK" sz="1800" b="1" dirty="0"/>
              <a:t>Individet</a:t>
            </a:r>
            <a:r>
              <a:rPr lang="da-DK" altLang="da-DK" sz="1800" dirty="0"/>
              <a:t> får ny bevidsthed </a:t>
            </a:r>
            <a:r>
              <a:rPr lang="da-DK" altLang="da-DK" sz="1800" dirty="0">
                <a:sym typeface="Wingdings" panose="05000000000000000000" pitchFamily="2" charset="2"/>
              </a:rPr>
              <a:t> nye tanker</a:t>
            </a:r>
          </a:p>
          <a:p>
            <a:pPr eaLnBrk="1" hangingPunct="1">
              <a:spcBef>
                <a:spcPct val="0"/>
              </a:spcBef>
              <a:buFontTx/>
              <a:buNone/>
            </a:pPr>
            <a:r>
              <a:rPr lang="da-DK" altLang="da-DK" sz="1800" dirty="0">
                <a:sym typeface="Wingdings" panose="05000000000000000000" pitchFamily="2" charset="2"/>
              </a:rPr>
              <a:t>(Kilder om individets bevidsthed – dansk?)</a:t>
            </a:r>
          </a:p>
          <a:p>
            <a:pPr eaLnBrk="1" hangingPunct="1">
              <a:spcBef>
                <a:spcPct val="0"/>
              </a:spcBef>
              <a:buFontTx/>
              <a:buNone/>
            </a:pPr>
            <a:r>
              <a:rPr lang="da-DK" altLang="da-DK" sz="1800" dirty="0">
                <a:sym typeface="Wingdings" panose="05000000000000000000" pitchFamily="2" charset="2"/>
              </a:rPr>
              <a:t>ALTID MERE END ÉN KILDE – </a:t>
            </a:r>
          </a:p>
          <a:p>
            <a:pPr eaLnBrk="1" hangingPunct="1">
              <a:spcBef>
                <a:spcPct val="0"/>
              </a:spcBef>
              <a:buFontTx/>
              <a:buNone/>
            </a:pPr>
            <a:r>
              <a:rPr lang="da-DK" altLang="da-DK" sz="1800" dirty="0">
                <a:sym typeface="Wingdings" panose="05000000000000000000" pitchFamily="2" charset="2"/>
              </a:rPr>
              <a:t>SIKRER REPRÆSENTATIVITET </a:t>
            </a:r>
            <a:endParaRPr lang="da-DK" altLang="da-DK" sz="1800" dirty="0"/>
          </a:p>
        </p:txBody>
      </p:sp>
      <p:sp>
        <p:nvSpPr>
          <p:cNvPr id="17413" name="AutoShape 5"/>
          <p:cNvSpPr>
            <a:spLocks noChangeArrowheads="1"/>
          </p:cNvSpPr>
          <p:nvPr/>
        </p:nvSpPr>
        <p:spPr bwMode="auto">
          <a:xfrm>
            <a:off x="8616951" y="2060576"/>
            <a:ext cx="1223963" cy="2881313"/>
          </a:xfrm>
          <a:prstGeom prst="curvedLeftArrow">
            <a:avLst>
              <a:gd name="adj1" fmla="val 47082"/>
              <a:gd name="adj2" fmla="val 94163"/>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a-DK" altLang="da-DK" sz="1800"/>
          </a:p>
        </p:txBody>
      </p:sp>
      <p:sp>
        <p:nvSpPr>
          <p:cNvPr id="17414" name="AutoShape 6"/>
          <p:cNvSpPr>
            <a:spLocks noChangeArrowheads="1"/>
          </p:cNvSpPr>
          <p:nvPr/>
        </p:nvSpPr>
        <p:spPr bwMode="auto">
          <a:xfrm flipV="1">
            <a:off x="1847851" y="1916114"/>
            <a:ext cx="1008063" cy="2879725"/>
          </a:xfrm>
          <a:prstGeom prst="curvedRightArrow">
            <a:avLst>
              <a:gd name="adj1" fmla="val 57134"/>
              <a:gd name="adj2" fmla="val 114268"/>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a-DK" altLang="da-DK" sz="1800"/>
          </a:p>
        </p:txBody>
      </p:sp>
      <p:sp>
        <p:nvSpPr>
          <p:cNvPr id="17415" name="Text Box 7"/>
          <p:cNvSpPr txBox="1">
            <a:spLocks noChangeArrowheads="1"/>
          </p:cNvSpPr>
          <p:nvPr/>
        </p:nvSpPr>
        <p:spPr bwMode="auto">
          <a:xfrm>
            <a:off x="2424113" y="3141663"/>
            <a:ext cx="3092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a-DK" altLang="da-DK" sz="1800"/>
              <a:t>Individet er </a:t>
            </a:r>
            <a:r>
              <a:rPr lang="da-DK" altLang="da-DK" sz="1800" i="1"/>
              <a:t>historieskabende</a:t>
            </a:r>
          </a:p>
        </p:txBody>
      </p:sp>
      <p:sp>
        <p:nvSpPr>
          <p:cNvPr id="17416" name="Text Box 8"/>
          <p:cNvSpPr txBox="1">
            <a:spLocks noChangeArrowheads="1"/>
          </p:cNvSpPr>
          <p:nvPr/>
        </p:nvSpPr>
        <p:spPr bwMode="auto">
          <a:xfrm>
            <a:off x="6796088" y="3160713"/>
            <a:ext cx="2647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a-DK" altLang="da-DK" sz="1800"/>
              <a:t>Individet er </a:t>
            </a:r>
            <a:r>
              <a:rPr lang="da-DK" altLang="da-DK" sz="1800" i="1"/>
              <a:t>historieskabt</a:t>
            </a:r>
          </a:p>
        </p:txBody>
      </p:sp>
      <p:sp>
        <p:nvSpPr>
          <p:cNvPr id="17417" name="Text Box 9"/>
          <p:cNvSpPr txBox="1">
            <a:spLocks noChangeArrowheads="1"/>
          </p:cNvSpPr>
          <p:nvPr/>
        </p:nvSpPr>
        <p:spPr bwMode="auto">
          <a:xfrm>
            <a:off x="3042231" y="5772944"/>
            <a:ext cx="5441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a-DK" altLang="da-DK" sz="1800" dirty="0"/>
              <a:t>Kronologi: flere samfundsformer viser en udvikling!  </a:t>
            </a:r>
          </a:p>
        </p:txBody>
      </p:sp>
    </p:spTree>
    <p:extLst>
      <p:ext uri="{BB962C8B-B14F-4D97-AF65-F5344CB8AC3E}">
        <p14:creationId xmlns:p14="http://schemas.microsoft.com/office/powerpoint/2010/main" val="3810821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dirty="0"/>
              <a:t>INDIVIDVINKEL – KOLLEKTIV/SAMFUNDSVINKEL </a:t>
            </a:r>
          </a:p>
        </p:txBody>
      </p:sp>
      <p:sp>
        <p:nvSpPr>
          <p:cNvPr id="4" name="Pladsholder til indhold 3"/>
          <p:cNvSpPr>
            <a:spLocks noGrp="1"/>
          </p:cNvSpPr>
          <p:nvPr>
            <p:ph idx="1"/>
          </p:nvPr>
        </p:nvSpPr>
        <p:spPr/>
        <p:txBody>
          <a:bodyPr/>
          <a:lstStyle/>
          <a:p>
            <a:r>
              <a:rPr lang="da-DK" dirty="0"/>
              <a:t>Hvordan sikrer man, at ens opgave ikke bliver misvisende, fordi en kilde giver et skævt billede. </a:t>
            </a:r>
          </a:p>
          <a:p>
            <a:r>
              <a:rPr lang="da-DK" dirty="0"/>
              <a:t>F.eks. Personen lyver/er ikke gennemsnitlig ift. befolkningen? (Fritz og Poul) </a:t>
            </a:r>
          </a:p>
          <a:p>
            <a:endParaRPr lang="da-DK" dirty="0"/>
          </a:p>
          <a:p>
            <a:endParaRPr lang="da-DK" dirty="0"/>
          </a:p>
          <a:p>
            <a:endParaRPr lang="da-DK" dirty="0"/>
          </a:p>
        </p:txBody>
      </p:sp>
    </p:spTree>
    <p:extLst>
      <p:ext uri="{BB962C8B-B14F-4D97-AF65-F5344CB8AC3E}">
        <p14:creationId xmlns:p14="http://schemas.microsoft.com/office/powerpoint/2010/main" val="42176172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dirty="0"/>
              <a:t>INDIVIDVINKEL – KOLLEKTIV/SAMFUNDSVINKEL </a:t>
            </a:r>
          </a:p>
        </p:txBody>
      </p:sp>
      <p:sp>
        <p:nvSpPr>
          <p:cNvPr id="4" name="Pladsholder til indhold 3"/>
          <p:cNvSpPr>
            <a:spLocks noGrp="1"/>
          </p:cNvSpPr>
          <p:nvPr>
            <p:ph idx="1"/>
          </p:nvPr>
        </p:nvSpPr>
        <p:spPr/>
        <p:txBody>
          <a:bodyPr/>
          <a:lstStyle/>
          <a:p>
            <a:r>
              <a:rPr lang="da-DK" dirty="0"/>
              <a:t>Hvordan sikrer man, at ens opgave ikke bliver misvisende, fordi en kilde giver et skævt billede. </a:t>
            </a:r>
          </a:p>
          <a:p>
            <a:r>
              <a:rPr lang="da-DK" dirty="0"/>
              <a:t>F.eks. Personen lyver/er ikke gennemsnitlig ift. befolkningen? (Fritz og Poul) </a:t>
            </a:r>
          </a:p>
          <a:p>
            <a:endParaRPr lang="da-DK" dirty="0"/>
          </a:p>
          <a:p>
            <a:r>
              <a:rPr lang="da-DK" dirty="0"/>
              <a:t>BRUG FLERE KILDER – LAV FLERE MÅLINGER! </a:t>
            </a:r>
          </a:p>
          <a:p>
            <a:endParaRPr lang="da-DK" dirty="0"/>
          </a:p>
          <a:p>
            <a:endParaRPr lang="da-DK" dirty="0"/>
          </a:p>
          <a:p>
            <a:endParaRPr lang="da-DK" dirty="0"/>
          </a:p>
        </p:txBody>
      </p:sp>
    </p:spTree>
    <p:extLst>
      <p:ext uri="{BB962C8B-B14F-4D97-AF65-F5344CB8AC3E}">
        <p14:creationId xmlns:p14="http://schemas.microsoft.com/office/powerpoint/2010/main" val="29182823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da-DK" altLang="da-DK"/>
              <a:t>To forklaringsmodeller</a:t>
            </a:r>
          </a:p>
        </p:txBody>
      </p:sp>
      <p:sp>
        <p:nvSpPr>
          <p:cNvPr id="17411" name="Text Box 3"/>
          <p:cNvSpPr txBox="1">
            <a:spLocks noChangeArrowheads="1"/>
          </p:cNvSpPr>
          <p:nvPr/>
        </p:nvSpPr>
        <p:spPr bwMode="auto">
          <a:xfrm>
            <a:off x="3503613" y="1700213"/>
            <a:ext cx="4762500" cy="1255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da-DK" altLang="da-DK" sz="1800" b="1" dirty="0"/>
              <a:t>Ændringer</a:t>
            </a:r>
            <a:r>
              <a:rPr lang="da-DK" altLang="da-DK" sz="1800" dirty="0"/>
              <a:t> i </a:t>
            </a:r>
            <a:r>
              <a:rPr lang="da-DK" altLang="da-DK" sz="1800" b="1" dirty="0"/>
              <a:t>samfundets </a:t>
            </a:r>
            <a:r>
              <a:rPr lang="da-DK" altLang="da-DK" sz="1800" dirty="0"/>
              <a:t>strukturer </a:t>
            </a:r>
          </a:p>
          <a:p>
            <a:pPr eaLnBrk="1" hangingPunct="1">
              <a:buFontTx/>
              <a:buNone/>
            </a:pPr>
            <a:r>
              <a:rPr lang="da-DK" altLang="da-DK" sz="1800" dirty="0"/>
              <a:t>(økonomi, sociale forhold, politisk magt mm) </a:t>
            </a:r>
          </a:p>
          <a:p>
            <a:pPr eaLnBrk="1" hangingPunct="1">
              <a:spcBef>
                <a:spcPct val="0"/>
              </a:spcBef>
              <a:buFontTx/>
              <a:buNone/>
            </a:pPr>
            <a:r>
              <a:rPr lang="da-DK" altLang="da-DK" sz="1800" dirty="0"/>
              <a:t>= de </a:t>
            </a:r>
            <a:r>
              <a:rPr lang="da-DK" altLang="da-DK" sz="1800" dirty="0" err="1"/>
              <a:t>socio-økonomiske</a:t>
            </a:r>
            <a:r>
              <a:rPr lang="da-DK" altLang="da-DK" sz="1800" dirty="0"/>
              <a:t> forhold </a:t>
            </a:r>
          </a:p>
          <a:p>
            <a:pPr eaLnBrk="1" hangingPunct="1">
              <a:spcBef>
                <a:spcPct val="0"/>
              </a:spcBef>
              <a:buFontTx/>
              <a:buNone/>
            </a:pPr>
            <a:endParaRPr lang="da-DK" altLang="da-DK" sz="1800" dirty="0"/>
          </a:p>
        </p:txBody>
      </p:sp>
      <p:sp>
        <p:nvSpPr>
          <p:cNvPr id="17412" name="Text Box 4"/>
          <p:cNvSpPr txBox="1">
            <a:spLocks noChangeArrowheads="1"/>
          </p:cNvSpPr>
          <p:nvPr/>
        </p:nvSpPr>
        <p:spPr bwMode="auto">
          <a:xfrm>
            <a:off x="3503613" y="4581526"/>
            <a:ext cx="451918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a-DK" altLang="da-DK" sz="1800" b="1" dirty="0"/>
              <a:t>Individet</a:t>
            </a:r>
            <a:r>
              <a:rPr lang="da-DK" altLang="da-DK" sz="1800" dirty="0"/>
              <a:t> får ny bevidsthed </a:t>
            </a:r>
            <a:r>
              <a:rPr lang="da-DK" altLang="da-DK" sz="1800" dirty="0">
                <a:sym typeface="Wingdings" panose="05000000000000000000" pitchFamily="2" charset="2"/>
              </a:rPr>
              <a:t> nye tanker</a:t>
            </a:r>
          </a:p>
          <a:p>
            <a:pPr eaLnBrk="1" hangingPunct="1">
              <a:spcBef>
                <a:spcPct val="0"/>
              </a:spcBef>
              <a:buFontTx/>
              <a:buNone/>
            </a:pPr>
            <a:r>
              <a:rPr lang="da-DK" altLang="da-DK" sz="1800" dirty="0">
                <a:sym typeface="Wingdings" panose="05000000000000000000" pitchFamily="2" charset="2"/>
              </a:rPr>
              <a:t>(Kilder om individets bevidsthed – dansk?)</a:t>
            </a:r>
          </a:p>
          <a:p>
            <a:pPr eaLnBrk="1" hangingPunct="1">
              <a:spcBef>
                <a:spcPct val="0"/>
              </a:spcBef>
              <a:buFontTx/>
              <a:buNone/>
            </a:pPr>
            <a:r>
              <a:rPr lang="da-DK" altLang="da-DK" sz="1800" dirty="0">
                <a:sym typeface="Wingdings" panose="05000000000000000000" pitchFamily="2" charset="2"/>
              </a:rPr>
              <a:t>ALTID MERE END ÉN KILDE – </a:t>
            </a:r>
          </a:p>
          <a:p>
            <a:pPr eaLnBrk="1" hangingPunct="1">
              <a:spcBef>
                <a:spcPct val="0"/>
              </a:spcBef>
              <a:buFontTx/>
              <a:buNone/>
            </a:pPr>
            <a:r>
              <a:rPr lang="da-DK" altLang="da-DK" sz="1800" dirty="0">
                <a:sym typeface="Wingdings" panose="05000000000000000000" pitchFamily="2" charset="2"/>
              </a:rPr>
              <a:t>SIKRER REPRÆSENTATIVITET </a:t>
            </a:r>
            <a:endParaRPr lang="da-DK" altLang="da-DK" sz="1800" dirty="0"/>
          </a:p>
        </p:txBody>
      </p:sp>
      <p:sp>
        <p:nvSpPr>
          <p:cNvPr id="17413" name="AutoShape 5"/>
          <p:cNvSpPr>
            <a:spLocks noChangeArrowheads="1"/>
          </p:cNvSpPr>
          <p:nvPr/>
        </p:nvSpPr>
        <p:spPr bwMode="auto">
          <a:xfrm>
            <a:off x="8616951" y="2060576"/>
            <a:ext cx="1223963" cy="2881313"/>
          </a:xfrm>
          <a:prstGeom prst="curvedLeftArrow">
            <a:avLst>
              <a:gd name="adj1" fmla="val 47082"/>
              <a:gd name="adj2" fmla="val 94163"/>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a-DK" altLang="da-DK" sz="1800"/>
          </a:p>
        </p:txBody>
      </p:sp>
      <p:sp>
        <p:nvSpPr>
          <p:cNvPr id="17414" name="AutoShape 6"/>
          <p:cNvSpPr>
            <a:spLocks noChangeArrowheads="1"/>
          </p:cNvSpPr>
          <p:nvPr/>
        </p:nvSpPr>
        <p:spPr bwMode="auto">
          <a:xfrm flipV="1">
            <a:off x="1847851" y="1916114"/>
            <a:ext cx="1008063" cy="2879725"/>
          </a:xfrm>
          <a:prstGeom prst="curvedRightArrow">
            <a:avLst>
              <a:gd name="adj1" fmla="val 57134"/>
              <a:gd name="adj2" fmla="val 114268"/>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a-DK" altLang="da-DK" sz="1800"/>
          </a:p>
        </p:txBody>
      </p:sp>
      <p:sp>
        <p:nvSpPr>
          <p:cNvPr id="17415" name="Text Box 7"/>
          <p:cNvSpPr txBox="1">
            <a:spLocks noChangeArrowheads="1"/>
          </p:cNvSpPr>
          <p:nvPr/>
        </p:nvSpPr>
        <p:spPr bwMode="auto">
          <a:xfrm>
            <a:off x="2424113" y="3141663"/>
            <a:ext cx="3092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a-DK" altLang="da-DK" sz="1800"/>
              <a:t>Individet er </a:t>
            </a:r>
            <a:r>
              <a:rPr lang="da-DK" altLang="da-DK" sz="1800" i="1"/>
              <a:t>historieskabende</a:t>
            </a:r>
          </a:p>
        </p:txBody>
      </p:sp>
      <p:sp>
        <p:nvSpPr>
          <p:cNvPr id="17416" name="Text Box 8"/>
          <p:cNvSpPr txBox="1">
            <a:spLocks noChangeArrowheads="1"/>
          </p:cNvSpPr>
          <p:nvPr/>
        </p:nvSpPr>
        <p:spPr bwMode="auto">
          <a:xfrm>
            <a:off x="6796088" y="3160713"/>
            <a:ext cx="2647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a-DK" altLang="da-DK" sz="1800"/>
              <a:t>Individet er </a:t>
            </a:r>
            <a:r>
              <a:rPr lang="da-DK" altLang="da-DK" sz="1800" i="1"/>
              <a:t>historieskabt</a:t>
            </a:r>
          </a:p>
        </p:txBody>
      </p:sp>
      <p:sp>
        <p:nvSpPr>
          <p:cNvPr id="17417" name="Text Box 9"/>
          <p:cNvSpPr txBox="1">
            <a:spLocks noChangeArrowheads="1"/>
          </p:cNvSpPr>
          <p:nvPr/>
        </p:nvSpPr>
        <p:spPr bwMode="auto">
          <a:xfrm>
            <a:off x="3042231" y="5772944"/>
            <a:ext cx="5441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a-DK" altLang="da-DK" sz="1800" dirty="0"/>
              <a:t>Kronologi: flere samfundsformer viser en udvikling!  </a:t>
            </a:r>
          </a:p>
        </p:txBody>
      </p:sp>
      <p:sp>
        <p:nvSpPr>
          <p:cNvPr id="2" name="Tekstfelt 1"/>
          <p:cNvSpPr txBox="1"/>
          <p:nvPr/>
        </p:nvSpPr>
        <p:spPr>
          <a:xfrm>
            <a:off x="9293087" y="1222513"/>
            <a:ext cx="1989584" cy="646331"/>
          </a:xfrm>
          <a:prstGeom prst="rect">
            <a:avLst/>
          </a:prstGeom>
          <a:noFill/>
        </p:spPr>
        <p:txBody>
          <a:bodyPr wrap="none" rtlCol="0">
            <a:spAutoFit/>
          </a:bodyPr>
          <a:lstStyle/>
          <a:p>
            <a:r>
              <a:rPr lang="da-DK" dirty="0"/>
              <a:t>KOLLEKTIVVINKEL/</a:t>
            </a:r>
          </a:p>
          <a:p>
            <a:r>
              <a:rPr lang="da-DK" dirty="0"/>
              <a:t>SAMFUNDSVINKEL </a:t>
            </a:r>
          </a:p>
        </p:txBody>
      </p:sp>
      <p:sp>
        <p:nvSpPr>
          <p:cNvPr id="3" name="Tekstfelt 2"/>
          <p:cNvSpPr txBox="1"/>
          <p:nvPr/>
        </p:nvSpPr>
        <p:spPr>
          <a:xfrm>
            <a:off x="9561443" y="5337313"/>
            <a:ext cx="1642309" cy="369332"/>
          </a:xfrm>
          <a:prstGeom prst="rect">
            <a:avLst/>
          </a:prstGeom>
          <a:noFill/>
        </p:spPr>
        <p:txBody>
          <a:bodyPr wrap="none" rtlCol="0">
            <a:spAutoFit/>
          </a:bodyPr>
          <a:lstStyle/>
          <a:p>
            <a:r>
              <a:rPr lang="da-DK" dirty="0"/>
              <a:t>ÍNDIVIDVINKEL </a:t>
            </a:r>
          </a:p>
        </p:txBody>
      </p:sp>
    </p:spTree>
    <p:extLst>
      <p:ext uri="{BB962C8B-B14F-4D97-AF65-F5344CB8AC3E}">
        <p14:creationId xmlns:p14="http://schemas.microsoft.com/office/powerpoint/2010/main" val="17288446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KILDEKRITIK – metode! </a:t>
            </a:r>
          </a:p>
        </p:txBody>
      </p:sp>
      <p:sp>
        <p:nvSpPr>
          <p:cNvPr id="3" name="Pladsholder til indhold 2"/>
          <p:cNvSpPr>
            <a:spLocks noGrp="1"/>
          </p:cNvSpPr>
          <p:nvPr>
            <p:ph idx="1"/>
          </p:nvPr>
        </p:nvSpPr>
        <p:spPr/>
        <p:txBody>
          <a:bodyPr>
            <a:normAutofit fontScale="85000" lnSpcReduction="20000"/>
          </a:bodyPr>
          <a:lstStyle/>
          <a:p>
            <a:endParaRPr lang="da-DK" b="1" dirty="0"/>
          </a:p>
          <a:p>
            <a:r>
              <a:rPr lang="da-DK" b="1" dirty="0"/>
              <a:t>Kildekritik</a:t>
            </a:r>
            <a:r>
              <a:rPr lang="da-DK" dirty="0"/>
              <a:t> – hvilken slags kilde? 1. hånds- eller 2.håndskilde? Hvor tæt er forfatteren på situationen – i tid? I virkeligheden – var han/hun til stede/en aktiv part?  </a:t>
            </a:r>
          </a:p>
          <a:p>
            <a:r>
              <a:rPr lang="da-DK" dirty="0"/>
              <a:t>Kan man stole på kilden? Hvorfor?  Flet dette ind i besvarelsen  </a:t>
            </a:r>
          </a:p>
          <a:p>
            <a:pPr marL="0" indent="0">
              <a:buNone/>
            </a:pPr>
            <a:endParaRPr lang="da-DK" dirty="0"/>
          </a:p>
          <a:p>
            <a:pPr marL="0" indent="0">
              <a:buNone/>
            </a:pPr>
            <a:r>
              <a:rPr lang="da-DK" dirty="0"/>
              <a:t>Hvad skete der egentlig ved attentatet på Valby Bakke (Flammen og Citronen)?</a:t>
            </a:r>
          </a:p>
          <a:p>
            <a:pPr marL="0" indent="0">
              <a:buNone/>
            </a:pPr>
            <a:r>
              <a:rPr lang="da-DK" dirty="0"/>
              <a:t>Hvilken fremstilling er mest troværdig? Hvorfor? </a:t>
            </a:r>
          </a:p>
          <a:p>
            <a:pPr marL="0" indent="0">
              <a:buNone/>
            </a:pPr>
            <a:endParaRPr lang="da-DK" dirty="0"/>
          </a:p>
          <a:p>
            <a:pPr marL="0" indent="0">
              <a:buNone/>
            </a:pPr>
            <a:r>
              <a:rPr lang="da-DK" dirty="0"/>
              <a:t>Husk: en kilde er altid troværdig i forhold til et eller andet. </a:t>
            </a:r>
          </a:p>
          <a:p>
            <a:pPr marL="0" indent="0">
              <a:buNone/>
            </a:pPr>
            <a:r>
              <a:rPr lang="da-DK" dirty="0"/>
              <a:t>Ex: når statsministeren giver sin forståelse af en situation er det så troværdigt?</a:t>
            </a:r>
          </a:p>
          <a:p>
            <a:pPr marL="0" indent="0">
              <a:buNone/>
            </a:pPr>
            <a:r>
              <a:rPr lang="da-DK" dirty="0"/>
              <a:t>Ja – </a:t>
            </a:r>
            <a:r>
              <a:rPr lang="da-DK" dirty="0" err="1"/>
              <a:t>ift</a:t>
            </a:r>
            <a:r>
              <a:rPr lang="da-DK" dirty="0"/>
              <a:t>				nej- </a:t>
            </a:r>
            <a:r>
              <a:rPr lang="da-DK" dirty="0" err="1"/>
              <a:t>ift</a:t>
            </a:r>
            <a:r>
              <a:rPr lang="da-DK" dirty="0"/>
              <a:t>: </a:t>
            </a:r>
          </a:p>
          <a:p>
            <a:endParaRPr lang="da-DK" dirty="0"/>
          </a:p>
        </p:txBody>
      </p:sp>
    </p:spTree>
    <p:extLst>
      <p:ext uri="{BB962C8B-B14F-4D97-AF65-F5344CB8AC3E}">
        <p14:creationId xmlns:p14="http://schemas.microsoft.com/office/powerpoint/2010/main" val="3282703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Forskelligt slags materiale </a:t>
            </a:r>
          </a:p>
        </p:txBody>
      </p:sp>
      <p:sp>
        <p:nvSpPr>
          <p:cNvPr id="3" name="Pladsholder til indhold 2"/>
          <p:cNvSpPr>
            <a:spLocks noGrp="1"/>
          </p:cNvSpPr>
          <p:nvPr>
            <p:ph idx="1"/>
          </p:nvPr>
        </p:nvSpPr>
        <p:spPr/>
        <p:txBody>
          <a:bodyPr>
            <a:normAutofit fontScale="70000" lnSpcReduction="20000"/>
          </a:bodyPr>
          <a:lstStyle/>
          <a:p>
            <a:r>
              <a:rPr lang="da-DK" b="1" dirty="0"/>
              <a:t>Kilder: samtidige/tæt på samtidige – kan være alt muligt: billeder, mundtlige beretninger, dagbøger, avisartikler </a:t>
            </a:r>
            <a:r>
              <a:rPr lang="da-DK" b="1" dirty="0" err="1"/>
              <a:t>osv</a:t>
            </a:r>
            <a:r>
              <a:rPr lang="da-DK" b="1" dirty="0"/>
              <a:t> </a:t>
            </a:r>
          </a:p>
          <a:p>
            <a:r>
              <a:rPr lang="da-DK" b="1" dirty="0"/>
              <a:t>En underkategori: </a:t>
            </a:r>
          </a:p>
          <a:p>
            <a:r>
              <a:rPr lang="da-DK" b="1" dirty="0"/>
              <a:t>Holdningsmateriale</a:t>
            </a:r>
            <a:r>
              <a:rPr lang="da-DK" dirty="0"/>
              <a:t>: en forfatter, politiker, forskere, alm. mennesker eller andre kommer med sin udlægning – det er en personlig udlægning byggende på et bestemt livssyn/oplevelse mm. Materialet vil derfor ofte kun afspejle et enkelt perspektiv – Din opgave er da at afgøre, om personen blot ikke ved bedre, eller om personen af ideologiske eller andre grunde ønsker at dreje forståelsen af en hændelse i en bestemt retning. </a:t>
            </a:r>
          </a:p>
          <a:p>
            <a:pPr marL="0" indent="0">
              <a:buNone/>
            </a:pPr>
            <a:r>
              <a:rPr lang="da-DK" dirty="0"/>
              <a:t> </a:t>
            </a:r>
          </a:p>
          <a:p>
            <a:r>
              <a:rPr lang="da-DK" b="1" dirty="0"/>
              <a:t>Fremstillinger = Historikeres vurderinger</a:t>
            </a:r>
            <a:r>
              <a:rPr lang="da-DK" dirty="0"/>
              <a:t>: bygger på forskning af stort kildemateriale – Historikeren har derfor en videnskabelig pligt til at tage alle forhold i betragtning og inddrage det i sin vurdering. </a:t>
            </a:r>
          </a:p>
          <a:p>
            <a:endParaRPr lang="da-DK" dirty="0"/>
          </a:p>
          <a:p>
            <a:r>
              <a:rPr lang="da-DK" dirty="0"/>
              <a:t>Husk at være kritisk – hvis historikeren kun fokuserer på de f.eks. de strukturelle forklaringer, overser han sikkert noget. Det må du gerne pointere! </a:t>
            </a:r>
          </a:p>
        </p:txBody>
      </p:sp>
    </p:spTree>
    <p:extLst>
      <p:ext uri="{BB962C8B-B14F-4D97-AF65-F5344CB8AC3E}">
        <p14:creationId xmlns:p14="http://schemas.microsoft.com/office/powerpoint/2010/main" val="27116818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GODE SPØRGSMÅL TIL FORSVARET</a:t>
            </a:r>
          </a:p>
        </p:txBody>
      </p:sp>
      <p:sp>
        <p:nvSpPr>
          <p:cNvPr id="3" name="Pladsholder til indhold 2"/>
          <p:cNvSpPr>
            <a:spLocks noGrp="1"/>
          </p:cNvSpPr>
          <p:nvPr>
            <p:ph idx="1"/>
          </p:nvPr>
        </p:nvSpPr>
        <p:spPr/>
        <p:txBody>
          <a:bodyPr/>
          <a:lstStyle/>
          <a:p>
            <a:r>
              <a:rPr lang="da-DK" dirty="0"/>
              <a:t>Hvor ser man eksempler på historiefaglig metode/teori?</a:t>
            </a:r>
          </a:p>
          <a:p>
            <a:r>
              <a:rPr lang="da-DK" dirty="0"/>
              <a:t>Hvor ser man eksempler på danskfaglig metode/teori? </a:t>
            </a:r>
          </a:p>
          <a:p>
            <a:endParaRPr lang="da-DK" dirty="0"/>
          </a:p>
          <a:p>
            <a:r>
              <a:rPr lang="da-DK" dirty="0"/>
              <a:t>hvor ser man eksempler på årsagsforklaringer (socioøkonomiske eller idealistiske)?</a:t>
            </a:r>
            <a:br>
              <a:rPr lang="da-DK" dirty="0"/>
            </a:br>
            <a:endParaRPr lang="da-DK" dirty="0"/>
          </a:p>
          <a:p>
            <a:r>
              <a:rPr lang="da-DK" dirty="0"/>
              <a:t>Hvor ser man de to fag arbejde sammen? </a:t>
            </a:r>
          </a:p>
          <a:p>
            <a:pPr marL="0" indent="0">
              <a:buNone/>
            </a:pPr>
            <a:endParaRPr lang="da-DK" dirty="0"/>
          </a:p>
        </p:txBody>
      </p:sp>
    </p:spTree>
    <p:extLst>
      <p:ext uri="{BB962C8B-B14F-4D97-AF65-F5344CB8AC3E}">
        <p14:creationId xmlns:p14="http://schemas.microsoft.com/office/powerpoint/2010/main" val="25839800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82AD6E-FE3A-CD03-E43E-F943D0DACAF4}"/>
              </a:ext>
            </a:extLst>
          </p:cNvPr>
          <p:cNvSpPr>
            <a:spLocks noGrp="1"/>
          </p:cNvSpPr>
          <p:nvPr>
            <p:ph type="title"/>
          </p:nvPr>
        </p:nvSpPr>
        <p:spPr/>
        <p:txBody>
          <a:bodyPr/>
          <a:lstStyle/>
          <a:p>
            <a:r>
              <a:rPr lang="da-DK" dirty="0"/>
              <a:t>Program: 1d.  </a:t>
            </a:r>
          </a:p>
        </p:txBody>
      </p:sp>
      <p:graphicFrame>
        <p:nvGraphicFramePr>
          <p:cNvPr id="4" name="Pladsholder til indhold 3">
            <a:extLst>
              <a:ext uri="{FF2B5EF4-FFF2-40B4-BE49-F238E27FC236}">
                <a16:creationId xmlns:a16="http://schemas.microsoft.com/office/drawing/2014/main" id="{9E93D797-871C-9CC3-0547-2BC38B3A7EB2}"/>
              </a:ext>
            </a:extLst>
          </p:cNvPr>
          <p:cNvGraphicFramePr>
            <a:graphicFrameLocks noGrp="1"/>
          </p:cNvGraphicFramePr>
          <p:nvPr>
            <p:ph idx="1"/>
            <p:extLst>
              <p:ext uri="{D42A27DB-BD31-4B8C-83A1-F6EECF244321}">
                <p14:modId xmlns:p14="http://schemas.microsoft.com/office/powerpoint/2010/main" val="2432659561"/>
              </p:ext>
            </p:extLst>
          </p:nvPr>
        </p:nvGraphicFramePr>
        <p:xfrm>
          <a:off x="838200" y="3269774"/>
          <a:ext cx="10515600" cy="1463040"/>
        </p:xfrm>
        <a:graphic>
          <a:graphicData uri="http://schemas.openxmlformats.org/drawingml/2006/table">
            <a:tbl>
              <a:tblPr/>
              <a:tblGrid>
                <a:gridCol w="5257800">
                  <a:extLst>
                    <a:ext uri="{9D8B030D-6E8A-4147-A177-3AD203B41FA5}">
                      <a16:colId xmlns:a16="http://schemas.microsoft.com/office/drawing/2014/main" val="973717244"/>
                    </a:ext>
                  </a:extLst>
                </a:gridCol>
                <a:gridCol w="5257800">
                  <a:extLst>
                    <a:ext uri="{9D8B030D-6E8A-4147-A177-3AD203B41FA5}">
                      <a16:colId xmlns:a16="http://schemas.microsoft.com/office/drawing/2014/main" val="348460824"/>
                    </a:ext>
                  </a:extLst>
                </a:gridCol>
              </a:tblGrid>
              <a:tr h="0">
                <a:tc>
                  <a:txBody>
                    <a:bodyPr/>
                    <a:lstStyle/>
                    <a:p>
                      <a:r>
                        <a:rPr lang="da-DK"/>
                        <a:t>Kulminationsdag</a:t>
                      </a:r>
                    </a:p>
                  </a:txBody>
                  <a:tcPr anchor="ctr">
                    <a:lnL>
                      <a:noFill/>
                    </a:lnL>
                    <a:lnR>
                      <a:noFill/>
                    </a:lnR>
                    <a:lnT>
                      <a:noFill/>
                    </a:lnT>
                    <a:lnB>
                      <a:noFill/>
                    </a:lnB>
                  </a:tcPr>
                </a:tc>
                <a:tc>
                  <a:txBody>
                    <a:bodyPr/>
                    <a:lstStyle/>
                    <a:p>
                      <a:r>
                        <a:rPr lang="da-DK" dirty="0"/>
                        <a:t>3. maj 2023 </a:t>
                      </a:r>
                    </a:p>
                  </a:txBody>
                  <a:tcPr anchor="ctr">
                    <a:lnL>
                      <a:noFill/>
                    </a:lnL>
                    <a:lnR>
                      <a:noFill/>
                    </a:lnR>
                    <a:lnT>
                      <a:noFill/>
                    </a:lnT>
                    <a:lnB>
                      <a:noFill/>
                    </a:lnB>
                  </a:tcPr>
                </a:tc>
                <a:extLst>
                  <a:ext uri="{0D108BD9-81ED-4DB2-BD59-A6C34878D82A}">
                    <a16:rowId xmlns:a16="http://schemas.microsoft.com/office/drawing/2014/main" val="1549925988"/>
                  </a:ext>
                </a:extLst>
              </a:tr>
              <a:tr h="0">
                <a:tc>
                  <a:txBody>
                    <a:bodyPr/>
                    <a:lstStyle/>
                    <a:p>
                      <a:r>
                        <a:rPr lang="da-DK"/>
                        <a:t>Vejlednings- og skrivedage</a:t>
                      </a:r>
                    </a:p>
                  </a:txBody>
                  <a:tcPr anchor="ctr">
                    <a:lnL>
                      <a:noFill/>
                    </a:lnL>
                    <a:lnR>
                      <a:noFill/>
                    </a:lnR>
                    <a:lnT>
                      <a:noFill/>
                    </a:lnT>
                    <a:lnB>
                      <a:noFill/>
                    </a:lnB>
                  </a:tcPr>
                </a:tc>
                <a:tc>
                  <a:txBody>
                    <a:bodyPr/>
                    <a:lstStyle/>
                    <a:p>
                      <a:r>
                        <a:rPr lang="da-DK"/>
                        <a:t>15. -19. maj 2023</a:t>
                      </a:r>
                    </a:p>
                  </a:txBody>
                  <a:tcPr anchor="ctr">
                    <a:lnL>
                      <a:noFill/>
                    </a:lnL>
                    <a:lnR>
                      <a:noFill/>
                    </a:lnR>
                    <a:lnT>
                      <a:noFill/>
                    </a:lnT>
                    <a:lnB>
                      <a:noFill/>
                    </a:lnB>
                  </a:tcPr>
                </a:tc>
                <a:extLst>
                  <a:ext uri="{0D108BD9-81ED-4DB2-BD59-A6C34878D82A}">
                    <a16:rowId xmlns:a16="http://schemas.microsoft.com/office/drawing/2014/main" val="3997282481"/>
                  </a:ext>
                </a:extLst>
              </a:tr>
              <a:tr h="0">
                <a:tc>
                  <a:txBody>
                    <a:bodyPr/>
                    <a:lstStyle/>
                    <a:p>
                      <a:r>
                        <a:rPr lang="da-DK" dirty="0"/>
                        <a:t>Afleveringsdato</a:t>
                      </a:r>
                    </a:p>
                  </a:txBody>
                  <a:tcPr anchor="ctr">
                    <a:lnL>
                      <a:noFill/>
                    </a:lnL>
                    <a:lnR>
                      <a:noFill/>
                    </a:lnR>
                    <a:lnT>
                      <a:noFill/>
                    </a:lnT>
                    <a:lnB>
                      <a:noFill/>
                    </a:lnB>
                  </a:tcPr>
                </a:tc>
                <a:tc>
                  <a:txBody>
                    <a:bodyPr/>
                    <a:lstStyle/>
                    <a:p>
                      <a:r>
                        <a:rPr lang="da-DK"/>
                        <a:t>19. maj 2023</a:t>
                      </a:r>
                    </a:p>
                  </a:txBody>
                  <a:tcPr anchor="ctr">
                    <a:lnL>
                      <a:noFill/>
                    </a:lnL>
                    <a:lnR>
                      <a:noFill/>
                    </a:lnR>
                    <a:lnT>
                      <a:noFill/>
                    </a:lnT>
                    <a:lnB>
                      <a:noFill/>
                    </a:lnB>
                  </a:tcPr>
                </a:tc>
                <a:extLst>
                  <a:ext uri="{0D108BD9-81ED-4DB2-BD59-A6C34878D82A}">
                    <a16:rowId xmlns:a16="http://schemas.microsoft.com/office/drawing/2014/main" val="3599924897"/>
                  </a:ext>
                </a:extLst>
              </a:tr>
              <a:tr h="0">
                <a:tc>
                  <a:txBody>
                    <a:bodyPr/>
                    <a:lstStyle/>
                    <a:p>
                      <a:r>
                        <a:rPr lang="da-DK"/>
                        <a:t>Mundtligt forsvar</a:t>
                      </a:r>
                    </a:p>
                  </a:txBody>
                  <a:tcPr anchor="ctr">
                    <a:lnL>
                      <a:noFill/>
                    </a:lnL>
                    <a:lnR>
                      <a:noFill/>
                    </a:lnR>
                    <a:lnT>
                      <a:noFill/>
                    </a:lnT>
                    <a:lnB>
                      <a:noFill/>
                    </a:lnB>
                  </a:tcPr>
                </a:tc>
                <a:tc>
                  <a:txBody>
                    <a:bodyPr/>
                    <a:lstStyle/>
                    <a:p>
                      <a:r>
                        <a:rPr lang="da-DK" dirty="0"/>
                        <a:t>Eksamensperioden</a:t>
                      </a:r>
                    </a:p>
                  </a:txBody>
                  <a:tcPr anchor="ctr">
                    <a:lnL>
                      <a:noFill/>
                    </a:lnL>
                    <a:lnR>
                      <a:noFill/>
                    </a:lnR>
                    <a:lnT>
                      <a:noFill/>
                    </a:lnT>
                    <a:lnB>
                      <a:noFill/>
                    </a:lnB>
                  </a:tcPr>
                </a:tc>
                <a:extLst>
                  <a:ext uri="{0D108BD9-81ED-4DB2-BD59-A6C34878D82A}">
                    <a16:rowId xmlns:a16="http://schemas.microsoft.com/office/drawing/2014/main" val="3178886150"/>
                  </a:ext>
                </a:extLst>
              </a:tr>
            </a:tbl>
          </a:graphicData>
        </a:graphic>
      </p:graphicFrame>
    </p:spTree>
    <p:extLst>
      <p:ext uri="{BB962C8B-B14F-4D97-AF65-F5344CB8AC3E}">
        <p14:creationId xmlns:p14="http://schemas.microsoft.com/office/powerpoint/2010/main" val="1899117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82AD6E-FE3A-CD03-E43E-F943D0DACAF4}"/>
              </a:ext>
            </a:extLst>
          </p:cNvPr>
          <p:cNvSpPr>
            <a:spLocks noGrp="1"/>
          </p:cNvSpPr>
          <p:nvPr>
            <p:ph type="title"/>
          </p:nvPr>
        </p:nvSpPr>
        <p:spPr/>
        <p:txBody>
          <a:bodyPr/>
          <a:lstStyle/>
          <a:p>
            <a:r>
              <a:rPr lang="da-DK" dirty="0"/>
              <a:t>Program: 1.b.  </a:t>
            </a:r>
          </a:p>
        </p:txBody>
      </p:sp>
      <p:graphicFrame>
        <p:nvGraphicFramePr>
          <p:cNvPr id="4" name="Pladsholder til indhold 3">
            <a:extLst>
              <a:ext uri="{FF2B5EF4-FFF2-40B4-BE49-F238E27FC236}">
                <a16:creationId xmlns:a16="http://schemas.microsoft.com/office/drawing/2014/main" id="{9E93D797-871C-9CC3-0547-2BC38B3A7EB2}"/>
              </a:ext>
            </a:extLst>
          </p:cNvPr>
          <p:cNvGraphicFramePr>
            <a:graphicFrameLocks noGrp="1"/>
          </p:cNvGraphicFramePr>
          <p:nvPr>
            <p:ph idx="1"/>
            <p:extLst>
              <p:ext uri="{D42A27DB-BD31-4B8C-83A1-F6EECF244321}">
                <p14:modId xmlns:p14="http://schemas.microsoft.com/office/powerpoint/2010/main" val="43988932"/>
              </p:ext>
            </p:extLst>
          </p:nvPr>
        </p:nvGraphicFramePr>
        <p:xfrm>
          <a:off x="838200" y="3269774"/>
          <a:ext cx="10515600" cy="1463040"/>
        </p:xfrm>
        <a:graphic>
          <a:graphicData uri="http://schemas.openxmlformats.org/drawingml/2006/table">
            <a:tbl>
              <a:tblPr/>
              <a:tblGrid>
                <a:gridCol w="5257800">
                  <a:extLst>
                    <a:ext uri="{9D8B030D-6E8A-4147-A177-3AD203B41FA5}">
                      <a16:colId xmlns:a16="http://schemas.microsoft.com/office/drawing/2014/main" val="973717244"/>
                    </a:ext>
                  </a:extLst>
                </a:gridCol>
                <a:gridCol w="5257800">
                  <a:extLst>
                    <a:ext uri="{9D8B030D-6E8A-4147-A177-3AD203B41FA5}">
                      <a16:colId xmlns:a16="http://schemas.microsoft.com/office/drawing/2014/main" val="348460824"/>
                    </a:ext>
                  </a:extLst>
                </a:gridCol>
              </a:tblGrid>
              <a:tr h="0">
                <a:tc>
                  <a:txBody>
                    <a:bodyPr/>
                    <a:lstStyle/>
                    <a:p>
                      <a:r>
                        <a:rPr lang="da-DK"/>
                        <a:t>Kulminationsdag</a:t>
                      </a:r>
                    </a:p>
                  </a:txBody>
                  <a:tcPr anchor="ctr">
                    <a:lnL>
                      <a:noFill/>
                    </a:lnL>
                    <a:lnR>
                      <a:noFill/>
                    </a:lnR>
                    <a:lnT>
                      <a:noFill/>
                    </a:lnT>
                    <a:lnB>
                      <a:noFill/>
                    </a:lnB>
                  </a:tcPr>
                </a:tc>
                <a:tc>
                  <a:txBody>
                    <a:bodyPr/>
                    <a:lstStyle/>
                    <a:p>
                      <a:r>
                        <a:rPr lang="da-DK" dirty="0"/>
                        <a:t>4. maj 2023 </a:t>
                      </a:r>
                    </a:p>
                  </a:txBody>
                  <a:tcPr anchor="ctr">
                    <a:lnL>
                      <a:noFill/>
                    </a:lnL>
                    <a:lnR>
                      <a:noFill/>
                    </a:lnR>
                    <a:lnT>
                      <a:noFill/>
                    </a:lnT>
                    <a:lnB>
                      <a:noFill/>
                    </a:lnB>
                  </a:tcPr>
                </a:tc>
                <a:extLst>
                  <a:ext uri="{0D108BD9-81ED-4DB2-BD59-A6C34878D82A}">
                    <a16:rowId xmlns:a16="http://schemas.microsoft.com/office/drawing/2014/main" val="1549925988"/>
                  </a:ext>
                </a:extLst>
              </a:tr>
              <a:tr h="0">
                <a:tc>
                  <a:txBody>
                    <a:bodyPr/>
                    <a:lstStyle/>
                    <a:p>
                      <a:r>
                        <a:rPr lang="da-DK"/>
                        <a:t>Vejlednings- og skrivedage</a:t>
                      </a:r>
                    </a:p>
                  </a:txBody>
                  <a:tcPr anchor="ctr">
                    <a:lnL>
                      <a:noFill/>
                    </a:lnL>
                    <a:lnR>
                      <a:noFill/>
                    </a:lnR>
                    <a:lnT>
                      <a:noFill/>
                    </a:lnT>
                    <a:lnB>
                      <a:noFill/>
                    </a:lnB>
                  </a:tcPr>
                </a:tc>
                <a:tc>
                  <a:txBody>
                    <a:bodyPr/>
                    <a:lstStyle/>
                    <a:p>
                      <a:r>
                        <a:rPr lang="da-DK"/>
                        <a:t>15. -19. maj 2023</a:t>
                      </a:r>
                    </a:p>
                  </a:txBody>
                  <a:tcPr anchor="ctr">
                    <a:lnL>
                      <a:noFill/>
                    </a:lnL>
                    <a:lnR>
                      <a:noFill/>
                    </a:lnR>
                    <a:lnT>
                      <a:noFill/>
                    </a:lnT>
                    <a:lnB>
                      <a:noFill/>
                    </a:lnB>
                  </a:tcPr>
                </a:tc>
                <a:extLst>
                  <a:ext uri="{0D108BD9-81ED-4DB2-BD59-A6C34878D82A}">
                    <a16:rowId xmlns:a16="http://schemas.microsoft.com/office/drawing/2014/main" val="3997282481"/>
                  </a:ext>
                </a:extLst>
              </a:tr>
              <a:tr h="0">
                <a:tc>
                  <a:txBody>
                    <a:bodyPr/>
                    <a:lstStyle/>
                    <a:p>
                      <a:r>
                        <a:rPr lang="da-DK" dirty="0"/>
                        <a:t>Afleveringsdato</a:t>
                      </a:r>
                    </a:p>
                  </a:txBody>
                  <a:tcPr anchor="ctr">
                    <a:lnL>
                      <a:noFill/>
                    </a:lnL>
                    <a:lnR>
                      <a:noFill/>
                    </a:lnR>
                    <a:lnT>
                      <a:noFill/>
                    </a:lnT>
                    <a:lnB>
                      <a:noFill/>
                    </a:lnB>
                  </a:tcPr>
                </a:tc>
                <a:tc>
                  <a:txBody>
                    <a:bodyPr/>
                    <a:lstStyle/>
                    <a:p>
                      <a:r>
                        <a:rPr lang="da-DK"/>
                        <a:t>19. maj 2023</a:t>
                      </a:r>
                    </a:p>
                  </a:txBody>
                  <a:tcPr anchor="ctr">
                    <a:lnL>
                      <a:noFill/>
                    </a:lnL>
                    <a:lnR>
                      <a:noFill/>
                    </a:lnR>
                    <a:lnT>
                      <a:noFill/>
                    </a:lnT>
                    <a:lnB>
                      <a:noFill/>
                    </a:lnB>
                  </a:tcPr>
                </a:tc>
                <a:extLst>
                  <a:ext uri="{0D108BD9-81ED-4DB2-BD59-A6C34878D82A}">
                    <a16:rowId xmlns:a16="http://schemas.microsoft.com/office/drawing/2014/main" val="3599924897"/>
                  </a:ext>
                </a:extLst>
              </a:tr>
              <a:tr h="0">
                <a:tc>
                  <a:txBody>
                    <a:bodyPr/>
                    <a:lstStyle/>
                    <a:p>
                      <a:r>
                        <a:rPr lang="da-DK"/>
                        <a:t>Mundtligt forsvar</a:t>
                      </a:r>
                    </a:p>
                  </a:txBody>
                  <a:tcPr anchor="ctr">
                    <a:lnL>
                      <a:noFill/>
                    </a:lnL>
                    <a:lnR>
                      <a:noFill/>
                    </a:lnR>
                    <a:lnT>
                      <a:noFill/>
                    </a:lnT>
                    <a:lnB>
                      <a:noFill/>
                    </a:lnB>
                  </a:tcPr>
                </a:tc>
                <a:tc>
                  <a:txBody>
                    <a:bodyPr/>
                    <a:lstStyle/>
                    <a:p>
                      <a:r>
                        <a:rPr lang="da-DK" dirty="0"/>
                        <a:t>Eksamensperioden</a:t>
                      </a:r>
                    </a:p>
                  </a:txBody>
                  <a:tcPr anchor="ctr">
                    <a:lnL>
                      <a:noFill/>
                    </a:lnL>
                    <a:lnR>
                      <a:noFill/>
                    </a:lnR>
                    <a:lnT>
                      <a:noFill/>
                    </a:lnT>
                    <a:lnB>
                      <a:noFill/>
                    </a:lnB>
                  </a:tcPr>
                </a:tc>
                <a:extLst>
                  <a:ext uri="{0D108BD9-81ED-4DB2-BD59-A6C34878D82A}">
                    <a16:rowId xmlns:a16="http://schemas.microsoft.com/office/drawing/2014/main" val="3178886150"/>
                  </a:ext>
                </a:extLst>
              </a:tr>
            </a:tbl>
          </a:graphicData>
        </a:graphic>
      </p:graphicFrame>
    </p:spTree>
    <p:extLst>
      <p:ext uri="{BB962C8B-B14F-4D97-AF65-F5344CB8AC3E}">
        <p14:creationId xmlns:p14="http://schemas.microsoft.com/office/powerpoint/2010/main" val="2856220305"/>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12202</TotalTime>
  <Words>2048</Words>
  <Application>Microsoft Office PowerPoint</Application>
  <PresentationFormat>Widescreen</PresentationFormat>
  <Paragraphs>246</Paragraphs>
  <Slides>33</Slides>
  <Notes>6</Notes>
  <HiddenSlides>0</HiddenSlides>
  <MMClips>0</MMClips>
  <ScaleCrop>false</ScaleCrop>
  <HeadingPairs>
    <vt:vector size="6" baseType="variant">
      <vt:variant>
        <vt:lpstr>Benyttede skrifttyper</vt:lpstr>
      </vt:variant>
      <vt:variant>
        <vt:i4>6</vt:i4>
      </vt:variant>
      <vt:variant>
        <vt:lpstr>Tema</vt:lpstr>
      </vt:variant>
      <vt:variant>
        <vt:i4>2</vt:i4>
      </vt:variant>
      <vt:variant>
        <vt:lpstr>Slidetitler</vt:lpstr>
      </vt:variant>
      <vt:variant>
        <vt:i4>33</vt:i4>
      </vt:variant>
    </vt:vector>
  </HeadingPairs>
  <TitlesOfParts>
    <vt:vector size="41" baseType="lpstr">
      <vt:lpstr>Arial</vt:lpstr>
      <vt:lpstr>Calibri</vt:lpstr>
      <vt:lpstr>Calibri Light</vt:lpstr>
      <vt:lpstr>Tahoma</vt:lpstr>
      <vt:lpstr>Times New Roman</vt:lpstr>
      <vt:lpstr>Wingdings</vt:lpstr>
      <vt:lpstr>Office-tema</vt:lpstr>
      <vt:lpstr>Kontortema</vt:lpstr>
      <vt:lpstr>Dansk-historieopgave i 1.g</vt:lpstr>
      <vt:lpstr>indholdsfortegnelse</vt:lpstr>
      <vt:lpstr>Hvad er DHO?</vt:lpstr>
      <vt:lpstr>Hvorfor DHO?</vt:lpstr>
      <vt:lpstr>Bekendtgørelsen – gaaab. </vt:lpstr>
      <vt:lpstr>Problemformulering og problemstillinger. </vt:lpstr>
      <vt:lpstr>Problemstillinger</vt:lpstr>
      <vt:lpstr>1.D Martin Løfwall Hvilke forskellige bevæggrunde ligger til grund for modstanden mod tyskerne, og hvordan stemmer det overens med den kollektive erindring om besættelsestiden?</vt:lpstr>
      <vt:lpstr>Eksempler på emner /materiale </vt:lpstr>
      <vt:lpstr>PowerPoint-præsentation</vt:lpstr>
      <vt:lpstr>Samarbejdspolitikken – </vt:lpstr>
      <vt:lpstr>Livet under besættelsen: </vt:lpstr>
      <vt:lpstr> Modstandskamp og frikorpset/SS:</vt:lpstr>
      <vt:lpstr>Erindringssteder:</vt:lpstr>
      <vt:lpstr>PowerPoint-præsentation</vt:lpstr>
      <vt:lpstr>film</vt:lpstr>
      <vt:lpstr>Tilbagelevering </vt:lpstr>
      <vt:lpstr>Websites og andet </vt:lpstr>
      <vt:lpstr>4. Historiefagets metoder og teorier </vt:lpstr>
      <vt:lpstr>Historie – formål </vt:lpstr>
      <vt:lpstr>Brug af teori – historie </vt:lpstr>
      <vt:lpstr>To forklaringsmodeller</vt:lpstr>
      <vt:lpstr>To forklaringsmodeller</vt:lpstr>
      <vt:lpstr>To forklaringsmodeller</vt:lpstr>
      <vt:lpstr>To forklaringsmodeller</vt:lpstr>
      <vt:lpstr>INDIVIDVINKEL – KOLLEKTIV/SAMFUNDSVINKEL </vt:lpstr>
      <vt:lpstr>INDIVIDVINKEL – KOLLEKTIV/SAMFUNDSVINKEL </vt:lpstr>
      <vt:lpstr>To forklaringsmodeller</vt:lpstr>
      <vt:lpstr>KILDEKRITIK – metode! </vt:lpstr>
      <vt:lpstr>Forskelligt slags materiale </vt:lpstr>
      <vt:lpstr>GODE SPØRGSMÅL TIL FORSVARET</vt:lpstr>
      <vt:lpstr>Program: 1d.  </vt:lpstr>
      <vt:lpstr>Program: 1.b.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Dansk-historieopgave i 1.g</dc:title>
  <dc:creator>Amalie Marie Krarup</dc:creator>
  <cp:lastModifiedBy>Martin Jørgensen</cp:lastModifiedBy>
  <cp:revision>58</cp:revision>
  <dcterms:created xsi:type="dcterms:W3CDTF">2017-04-04T14:12:36Z</dcterms:created>
  <dcterms:modified xsi:type="dcterms:W3CDTF">2023-05-11T06:03:19Z</dcterms:modified>
</cp:coreProperties>
</file>