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64" r:id="rId3"/>
    <p:sldId id="257" r:id="rId4"/>
    <p:sldId id="258" r:id="rId5"/>
    <p:sldId id="259" r:id="rId6"/>
    <p:sldId id="260" r:id="rId7"/>
    <p:sldId id="261" r:id="rId8"/>
    <p:sldId id="262" r:id="rId9"/>
    <p:sldId id="263" r:id="rId1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695C94-5A86-1745-A0B3-647B0F1B5404}" v="21" dt="2024-08-14T22:34:13.4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2"/>
    <p:restoredTop sz="94648"/>
  </p:normalViewPr>
  <p:slideViewPr>
    <p:cSldViewPr snapToGrid="0">
      <p:cViewPr varScale="1">
        <p:scale>
          <a:sx n="112" d="100"/>
          <a:sy n="112" d="100"/>
        </p:scale>
        <p:origin x="6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D0A557-D870-564F-8549-FC71CD229E26}" type="datetimeFigureOut">
              <a:rPr lang="da-DK" smtClean="0"/>
              <a:t>14.08.2024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2F71E8-77CA-6F4B-BB82-49078125A13B}" type="slidenum">
              <a:rPr lang="da-DK" smtClean="0"/>
              <a:t>‹nr.›</a:t>
            </a:fld>
            <a:endParaRPr lang="da-DK"/>
          </a:p>
        </p:txBody>
      </p:sp>
    </p:spTree>
    <p:extLst>
      <p:ext uri="{BB962C8B-B14F-4D97-AF65-F5344CB8AC3E}">
        <p14:creationId xmlns:p14="http://schemas.microsoft.com/office/powerpoint/2010/main" val="686889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verdensmaalene.dk/maal/2"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www.verdensmaalene.dk/maal/14" TargetMode="External"/><Relationship Id="rId5" Type="http://schemas.openxmlformats.org/officeDocument/2006/relationships/hyperlink" Target="https://www.verdensmaalene.dk/maal/13" TargetMode="External"/><Relationship Id="rId4" Type="http://schemas.openxmlformats.org/officeDocument/2006/relationships/hyperlink" Target="https://www.verdensmaalene.dk/maal/12"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E2F71E8-77CA-6F4B-BB82-49078125A13B}" type="slidenum">
              <a:rPr lang="da-DK" smtClean="0"/>
              <a:t>3</a:t>
            </a:fld>
            <a:endParaRPr lang="da-DK"/>
          </a:p>
        </p:txBody>
      </p:sp>
    </p:spTree>
    <p:extLst>
      <p:ext uri="{BB962C8B-B14F-4D97-AF65-F5344CB8AC3E}">
        <p14:creationId xmlns:p14="http://schemas.microsoft.com/office/powerpoint/2010/main" val="1480234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0" dirty="0">
                <a:solidFill>
                  <a:srgbClr val="000000"/>
                </a:solidFill>
                <a:effectLst/>
                <a:highlight>
                  <a:srgbClr val="FFFFFF"/>
                </a:highlight>
                <a:latin typeface="Montserrat" pitchFamily="2" charset="77"/>
              </a:rPr>
              <a:t>Relation til FN's Verdensmål for bæredygtighed</a:t>
            </a:r>
            <a:br>
              <a:rPr lang="da-DK" dirty="0"/>
            </a:br>
            <a:r>
              <a:rPr lang="da-DK" b="0" i="0" u="none" strike="noStrike" dirty="0">
                <a:solidFill>
                  <a:srgbClr val="2BBBDE"/>
                </a:solidFill>
                <a:effectLst/>
                <a:highlight>
                  <a:srgbClr val="FFFFFF"/>
                </a:highlight>
                <a:latin typeface="Montserrat" pitchFamily="2" charset="77"/>
                <a:hlinkClick r:id="rId3"/>
              </a:rPr>
              <a:t>Verdensmål 2: Stop sult</a:t>
            </a:r>
            <a:br>
              <a:rPr lang="da-DK" dirty="0"/>
            </a:br>
            <a:r>
              <a:rPr lang="da-DK" b="0" i="0" dirty="0">
                <a:solidFill>
                  <a:srgbClr val="000000"/>
                </a:solidFill>
                <a:effectLst/>
                <a:highlight>
                  <a:srgbClr val="FFFFFF"/>
                </a:highlight>
                <a:latin typeface="Montserrat" pitchFamily="2" charset="77"/>
              </a:rPr>
              <a:t>Delmål 12.2: Bæredygtig forvaltning og effektiv udnyttelse af naturressourcer.</a:t>
            </a:r>
            <a:br>
              <a:rPr lang="da-DK" dirty="0"/>
            </a:br>
            <a:r>
              <a:rPr lang="da-DK" b="0" i="0" dirty="0">
                <a:solidFill>
                  <a:srgbClr val="000000"/>
                </a:solidFill>
                <a:effectLst/>
                <a:highlight>
                  <a:srgbClr val="FFFFFF"/>
                </a:highlight>
                <a:latin typeface="Montserrat" pitchFamily="2" charset="77"/>
              </a:rPr>
              <a:t>Muslingeproduktion producerer animalsk protein til konsum med et minimalt CO</a:t>
            </a:r>
            <a:r>
              <a:rPr lang="da-DK" b="0" i="0" baseline="-25000" dirty="0">
                <a:solidFill>
                  <a:srgbClr val="000000"/>
                </a:solidFill>
                <a:effectLst/>
                <a:highlight>
                  <a:srgbClr val="FFFFFF"/>
                </a:highlight>
                <a:latin typeface="Montserrat" pitchFamily="2" charset="77"/>
              </a:rPr>
              <a:t>2</a:t>
            </a:r>
            <a:r>
              <a:rPr lang="da-DK" b="0" i="0" dirty="0">
                <a:solidFill>
                  <a:srgbClr val="000000"/>
                </a:solidFill>
                <a:effectLst/>
                <a:highlight>
                  <a:srgbClr val="FFFFFF"/>
                </a:highlight>
                <a:latin typeface="Montserrat" pitchFamily="2" charset="77"/>
              </a:rPr>
              <a:t>-aftryk og har kun meget begrænsede effekter på det omkringliggende havmiljø.</a:t>
            </a:r>
            <a:br>
              <a:rPr lang="da-DK" dirty="0"/>
            </a:br>
            <a:r>
              <a:rPr lang="da-DK" b="0" i="0" u="none" strike="noStrike" dirty="0">
                <a:solidFill>
                  <a:srgbClr val="2BBBDE"/>
                </a:solidFill>
                <a:effectLst/>
                <a:highlight>
                  <a:srgbClr val="FFFFFF"/>
                </a:highlight>
                <a:latin typeface="Montserrat" pitchFamily="2" charset="77"/>
                <a:hlinkClick r:id="rId4"/>
              </a:rPr>
              <a:t>Verdensmål 12: Ansvarligt forbrug og produktion</a:t>
            </a:r>
            <a:br>
              <a:rPr lang="da-DK" dirty="0"/>
            </a:br>
            <a:r>
              <a:rPr lang="da-DK" b="0" i="0" dirty="0">
                <a:solidFill>
                  <a:srgbClr val="000000"/>
                </a:solidFill>
                <a:effectLst/>
                <a:highlight>
                  <a:srgbClr val="FFFFFF"/>
                </a:highlight>
                <a:latin typeface="Montserrat" pitchFamily="2" charset="77"/>
              </a:rPr>
              <a:t>Delmål 12.2: Bæredygtig forvaltning og effektiv udnyttelse af naturressourcer.</a:t>
            </a:r>
            <a:br>
              <a:rPr lang="da-DK" dirty="0"/>
            </a:br>
            <a:r>
              <a:rPr lang="da-DK" b="0" i="0" dirty="0">
                <a:solidFill>
                  <a:srgbClr val="000000"/>
                </a:solidFill>
                <a:effectLst/>
                <a:highlight>
                  <a:srgbClr val="FFFFFF"/>
                </a:highlight>
                <a:latin typeface="Montserrat" pitchFamily="2" charset="77"/>
              </a:rPr>
              <a:t>Muslingeproduktion producerer animalsk protein til konsum med et minimalt CO</a:t>
            </a:r>
            <a:r>
              <a:rPr lang="da-DK" b="0" i="0" baseline="-25000" dirty="0">
                <a:solidFill>
                  <a:srgbClr val="000000"/>
                </a:solidFill>
                <a:effectLst/>
                <a:highlight>
                  <a:srgbClr val="FFFFFF"/>
                </a:highlight>
                <a:latin typeface="Montserrat" pitchFamily="2" charset="77"/>
              </a:rPr>
              <a:t>2</a:t>
            </a:r>
            <a:r>
              <a:rPr lang="da-DK" b="0" i="0" dirty="0">
                <a:solidFill>
                  <a:srgbClr val="000000"/>
                </a:solidFill>
                <a:effectLst/>
                <a:highlight>
                  <a:srgbClr val="FFFFFF"/>
                </a:highlight>
                <a:latin typeface="Montserrat" pitchFamily="2" charset="77"/>
              </a:rPr>
              <a:t>-aftryk og har kun meget begrænsede effekter på det omkringliggende havmiljø.</a:t>
            </a:r>
            <a:br>
              <a:rPr lang="da-DK" dirty="0"/>
            </a:br>
            <a:r>
              <a:rPr lang="da-DK" b="0" i="0" u="none" strike="noStrike" dirty="0">
                <a:solidFill>
                  <a:srgbClr val="2BBBDE"/>
                </a:solidFill>
                <a:effectLst/>
                <a:highlight>
                  <a:srgbClr val="FFFFFF"/>
                </a:highlight>
                <a:latin typeface="Montserrat" pitchFamily="2" charset="77"/>
                <a:hlinkClick r:id="rId5"/>
              </a:rPr>
              <a:t>Verdensmål 13: Klimaindsats</a:t>
            </a:r>
            <a:br>
              <a:rPr lang="da-DK" dirty="0"/>
            </a:br>
            <a:r>
              <a:rPr lang="da-DK" b="0" i="0" dirty="0">
                <a:solidFill>
                  <a:srgbClr val="000000"/>
                </a:solidFill>
                <a:effectLst/>
                <a:highlight>
                  <a:srgbClr val="FFFFFF"/>
                </a:highlight>
                <a:latin typeface="Montserrat" pitchFamily="2" charset="77"/>
              </a:rPr>
              <a:t>Delmål 13.2: Tiltag mod klimaforandringer skal integreres i nationale politikker, strategier og planlægning.</a:t>
            </a:r>
            <a:br>
              <a:rPr lang="da-DK" dirty="0"/>
            </a:br>
            <a:r>
              <a:rPr lang="da-DK" b="0" i="0" dirty="0">
                <a:solidFill>
                  <a:srgbClr val="000000"/>
                </a:solidFill>
                <a:effectLst/>
                <a:highlight>
                  <a:srgbClr val="FFFFFF"/>
                </a:highlight>
                <a:latin typeface="Montserrat" pitchFamily="2" charset="77"/>
              </a:rPr>
              <a:t>Muslingeproduktion har et relativt lille CO</a:t>
            </a:r>
            <a:r>
              <a:rPr lang="da-DK" b="0" i="0" baseline="-25000" dirty="0">
                <a:solidFill>
                  <a:srgbClr val="000000"/>
                </a:solidFill>
                <a:effectLst/>
                <a:highlight>
                  <a:srgbClr val="FFFFFF"/>
                </a:highlight>
                <a:latin typeface="Montserrat" pitchFamily="2" charset="77"/>
              </a:rPr>
              <a:t>2</a:t>
            </a:r>
            <a:r>
              <a:rPr lang="da-DK" b="0" i="0" dirty="0">
                <a:solidFill>
                  <a:srgbClr val="000000"/>
                </a:solidFill>
                <a:effectLst/>
                <a:highlight>
                  <a:srgbClr val="FFFFFF"/>
                </a:highlight>
                <a:latin typeface="Montserrat" pitchFamily="2" charset="77"/>
              </a:rPr>
              <a:t>-aftryk sammenlignet med animalsk protein, og kan derved medvirke til at reducere CO</a:t>
            </a:r>
            <a:r>
              <a:rPr lang="da-DK" b="0" i="0" baseline="-25000" dirty="0">
                <a:solidFill>
                  <a:srgbClr val="000000"/>
                </a:solidFill>
                <a:effectLst/>
                <a:highlight>
                  <a:srgbClr val="FFFFFF"/>
                </a:highlight>
                <a:latin typeface="Montserrat" pitchFamily="2" charset="77"/>
              </a:rPr>
              <a:t>2</a:t>
            </a:r>
            <a:r>
              <a:rPr lang="da-DK" b="0" i="0" dirty="0">
                <a:solidFill>
                  <a:srgbClr val="000000"/>
                </a:solidFill>
                <a:effectLst/>
                <a:highlight>
                  <a:srgbClr val="FFFFFF"/>
                </a:highlight>
                <a:latin typeface="Montserrat" pitchFamily="2" charset="77"/>
              </a:rPr>
              <a:t>-aftrykket yderligere, hvilket er med til at mindske klimaforandringerne. Udviklingen sker på en måde, der ikke truer fødevareproduktionen.</a:t>
            </a:r>
            <a:br>
              <a:rPr lang="da-DK" dirty="0"/>
            </a:br>
            <a:r>
              <a:rPr lang="da-DK" b="0" i="0" u="none" strike="noStrike" dirty="0">
                <a:solidFill>
                  <a:srgbClr val="2BBBDE"/>
                </a:solidFill>
                <a:effectLst/>
                <a:highlight>
                  <a:srgbClr val="FFFFFF"/>
                </a:highlight>
                <a:latin typeface="Montserrat" pitchFamily="2" charset="77"/>
                <a:hlinkClick r:id="rId6"/>
              </a:rPr>
              <a:t>Verdensmål 14: Livet i havet</a:t>
            </a:r>
            <a:br>
              <a:rPr lang="da-DK" dirty="0"/>
            </a:br>
            <a:r>
              <a:rPr lang="da-DK" b="0" i="0" dirty="0">
                <a:solidFill>
                  <a:srgbClr val="000000"/>
                </a:solidFill>
                <a:effectLst/>
                <a:highlight>
                  <a:srgbClr val="FFFFFF"/>
                </a:highlight>
                <a:latin typeface="Montserrat" pitchFamily="2" charset="77"/>
              </a:rPr>
              <a:t>Delmål 14.1: Havforurening forhindres og væsentligt reduceres, især forurening forårsaget af landbaserede aktiviteter, herunder havaffald og forurening med næringsstoffer.</a:t>
            </a:r>
            <a:br>
              <a:rPr lang="da-DK" dirty="0"/>
            </a:br>
            <a:r>
              <a:rPr lang="da-DK" b="0" i="0" dirty="0">
                <a:solidFill>
                  <a:srgbClr val="000000"/>
                </a:solidFill>
                <a:effectLst/>
                <a:highlight>
                  <a:srgbClr val="FFFFFF"/>
                </a:highlight>
                <a:latin typeface="Montserrat" pitchFamily="2" charset="77"/>
              </a:rPr>
              <a:t>Muslingeproduktionen mindsker de miljømæssige konsekvenser ved næringsudvaskning fra landbruget og bidrager på den måde til et renere og sundere havmiljø</a:t>
            </a:r>
            <a:br>
              <a:rPr lang="da-DK" dirty="0"/>
            </a:br>
            <a:r>
              <a:rPr lang="da-DK" b="0" i="0" dirty="0">
                <a:solidFill>
                  <a:srgbClr val="000000"/>
                </a:solidFill>
                <a:effectLst/>
                <a:highlight>
                  <a:srgbClr val="FFFFFF"/>
                </a:highlight>
                <a:latin typeface="Montserrat" pitchFamily="2" charset="77"/>
              </a:rPr>
              <a:t>Delmål 14.2: Hav- og kystnære økosystemer beskyttes og forvaltes bæredygtigt for at undgå væsentlige negative indvirkninger.</a:t>
            </a:r>
            <a:br>
              <a:rPr lang="da-DK" dirty="0"/>
            </a:br>
            <a:r>
              <a:rPr lang="da-DK" b="0" i="0" dirty="0">
                <a:solidFill>
                  <a:srgbClr val="000000"/>
                </a:solidFill>
                <a:effectLst/>
                <a:highlight>
                  <a:srgbClr val="FFFFFF"/>
                </a:highlight>
                <a:latin typeface="Montserrat" pitchFamily="2" charset="77"/>
              </a:rPr>
              <a:t>Muslingeproduktion filtrerer vandet og hæmmer derved overproduktion af alger som følge af næringsudvaskning fra landbruget, og beskytter derved de hav- og kystnære økosystemer mod eksempelvis iltsvind.</a:t>
            </a:r>
            <a:endParaRPr lang="da-DK" dirty="0"/>
          </a:p>
        </p:txBody>
      </p:sp>
      <p:sp>
        <p:nvSpPr>
          <p:cNvPr id="4" name="Pladsholder til slidenummer 3"/>
          <p:cNvSpPr>
            <a:spLocks noGrp="1"/>
          </p:cNvSpPr>
          <p:nvPr>
            <p:ph type="sldNum" sz="quarter" idx="5"/>
          </p:nvPr>
        </p:nvSpPr>
        <p:spPr/>
        <p:txBody>
          <a:bodyPr/>
          <a:lstStyle/>
          <a:p>
            <a:fld id="{AE2F71E8-77CA-6F4B-BB82-49078125A13B}" type="slidenum">
              <a:rPr lang="da-DK" smtClean="0"/>
              <a:t>5</a:t>
            </a:fld>
            <a:endParaRPr lang="da-DK"/>
          </a:p>
        </p:txBody>
      </p:sp>
    </p:spTree>
    <p:extLst>
      <p:ext uri="{BB962C8B-B14F-4D97-AF65-F5344CB8AC3E}">
        <p14:creationId xmlns:p14="http://schemas.microsoft.com/office/powerpoint/2010/main" val="3478791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9BD870-D9DA-C8AE-7096-AAB32E8B4BD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DCFBD94-77FD-BF35-C86E-11E0E0404D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040DF6E6-DBE7-FB98-8B46-1082F7603E26}"/>
              </a:ext>
            </a:extLst>
          </p:cNvPr>
          <p:cNvSpPr>
            <a:spLocks noGrp="1"/>
          </p:cNvSpPr>
          <p:nvPr>
            <p:ph type="dt" sz="half" idx="10"/>
          </p:nvPr>
        </p:nvSpPr>
        <p:spPr/>
        <p:txBody>
          <a:bodyPr/>
          <a:lstStyle/>
          <a:p>
            <a:fld id="{B61ED773-1FF8-F74B-A33E-94D60C049ED0}" type="datetimeFigureOut">
              <a:rPr lang="da-DK" smtClean="0"/>
              <a:t>14.08.2024</a:t>
            </a:fld>
            <a:endParaRPr lang="da-DK"/>
          </a:p>
        </p:txBody>
      </p:sp>
      <p:sp>
        <p:nvSpPr>
          <p:cNvPr id="5" name="Pladsholder til sidefod 4">
            <a:extLst>
              <a:ext uri="{FF2B5EF4-FFF2-40B4-BE49-F238E27FC236}">
                <a16:creationId xmlns:a16="http://schemas.microsoft.com/office/drawing/2014/main" id="{79948E94-8B0C-4832-2217-5473979A24B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1C2D265-5B87-B7BC-72D1-81D4C25CCF33}"/>
              </a:ext>
            </a:extLst>
          </p:cNvPr>
          <p:cNvSpPr>
            <a:spLocks noGrp="1"/>
          </p:cNvSpPr>
          <p:nvPr>
            <p:ph type="sldNum" sz="quarter" idx="12"/>
          </p:nvPr>
        </p:nvSpPr>
        <p:spPr/>
        <p:txBody>
          <a:bodyPr/>
          <a:lstStyle/>
          <a:p>
            <a:fld id="{33FB44A8-924B-D84E-A1E1-1435DA28B18F}" type="slidenum">
              <a:rPr lang="da-DK" smtClean="0"/>
              <a:t>‹nr.›</a:t>
            </a:fld>
            <a:endParaRPr lang="da-DK"/>
          </a:p>
        </p:txBody>
      </p:sp>
    </p:spTree>
    <p:extLst>
      <p:ext uri="{BB962C8B-B14F-4D97-AF65-F5344CB8AC3E}">
        <p14:creationId xmlns:p14="http://schemas.microsoft.com/office/powerpoint/2010/main" val="603123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1D139D-2CE8-AC7E-4FF3-374CA1461C9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B3D8D24-3194-2FB5-4520-2D4E4AA8C512}"/>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E275E29-BF92-2EE5-E34F-185F0065FC72}"/>
              </a:ext>
            </a:extLst>
          </p:cNvPr>
          <p:cNvSpPr>
            <a:spLocks noGrp="1"/>
          </p:cNvSpPr>
          <p:nvPr>
            <p:ph type="dt" sz="half" idx="10"/>
          </p:nvPr>
        </p:nvSpPr>
        <p:spPr/>
        <p:txBody>
          <a:bodyPr/>
          <a:lstStyle/>
          <a:p>
            <a:fld id="{B61ED773-1FF8-F74B-A33E-94D60C049ED0}" type="datetimeFigureOut">
              <a:rPr lang="da-DK" smtClean="0"/>
              <a:t>14.08.2024</a:t>
            </a:fld>
            <a:endParaRPr lang="da-DK"/>
          </a:p>
        </p:txBody>
      </p:sp>
      <p:sp>
        <p:nvSpPr>
          <p:cNvPr id="5" name="Pladsholder til sidefod 4">
            <a:extLst>
              <a:ext uri="{FF2B5EF4-FFF2-40B4-BE49-F238E27FC236}">
                <a16:creationId xmlns:a16="http://schemas.microsoft.com/office/drawing/2014/main" id="{12C801F3-D01D-08A4-B293-AA5A3D53050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E8DA6D0-3933-2F95-39D2-38E924F7F8C5}"/>
              </a:ext>
            </a:extLst>
          </p:cNvPr>
          <p:cNvSpPr>
            <a:spLocks noGrp="1"/>
          </p:cNvSpPr>
          <p:nvPr>
            <p:ph type="sldNum" sz="quarter" idx="12"/>
          </p:nvPr>
        </p:nvSpPr>
        <p:spPr/>
        <p:txBody>
          <a:bodyPr/>
          <a:lstStyle/>
          <a:p>
            <a:fld id="{33FB44A8-924B-D84E-A1E1-1435DA28B18F}" type="slidenum">
              <a:rPr lang="da-DK" smtClean="0"/>
              <a:t>‹nr.›</a:t>
            </a:fld>
            <a:endParaRPr lang="da-DK"/>
          </a:p>
        </p:txBody>
      </p:sp>
    </p:spTree>
    <p:extLst>
      <p:ext uri="{BB962C8B-B14F-4D97-AF65-F5344CB8AC3E}">
        <p14:creationId xmlns:p14="http://schemas.microsoft.com/office/powerpoint/2010/main" val="2779184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2ADA8C-78AA-C52D-8FF4-7A980E39B9A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DFE6E4A4-5AEA-827C-B6F5-819E1D8E103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FC6AE4B5-4DFB-011E-8A0B-C7E95C119FE2}"/>
              </a:ext>
            </a:extLst>
          </p:cNvPr>
          <p:cNvSpPr>
            <a:spLocks noGrp="1"/>
          </p:cNvSpPr>
          <p:nvPr>
            <p:ph type="dt" sz="half" idx="10"/>
          </p:nvPr>
        </p:nvSpPr>
        <p:spPr/>
        <p:txBody>
          <a:bodyPr/>
          <a:lstStyle/>
          <a:p>
            <a:fld id="{B61ED773-1FF8-F74B-A33E-94D60C049ED0}" type="datetimeFigureOut">
              <a:rPr lang="da-DK" smtClean="0"/>
              <a:t>14.08.2024</a:t>
            </a:fld>
            <a:endParaRPr lang="da-DK"/>
          </a:p>
        </p:txBody>
      </p:sp>
      <p:sp>
        <p:nvSpPr>
          <p:cNvPr id="5" name="Pladsholder til sidefod 4">
            <a:extLst>
              <a:ext uri="{FF2B5EF4-FFF2-40B4-BE49-F238E27FC236}">
                <a16:creationId xmlns:a16="http://schemas.microsoft.com/office/drawing/2014/main" id="{BAD1B1A1-DBDF-C814-9132-2E21DC21F26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01C2C8F-9A27-4795-0597-64103E14DA0C}"/>
              </a:ext>
            </a:extLst>
          </p:cNvPr>
          <p:cNvSpPr>
            <a:spLocks noGrp="1"/>
          </p:cNvSpPr>
          <p:nvPr>
            <p:ph type="sldNum" sz="quarter" idx="12"/>
          </p:nvPr>
        </p:nvSpPr>
        <p:spPr/>
        <p:txBody>
          <a:bodyPr/>
          <a:lstStyle/>
          <a:p>
            <a:fld id="{33FB44A8-924B-D84E-A1E1-1435DA28B18F}" type="slidenum">
              <a:rPr lang="da-DK" smtClean="0"/>
              <a:t>‹nr.›</a:t>
            </a:fld>
            <a:endParaRPr lang="da-DK"/>
          </a:p>
        </p:txBody>
      </p:sp>
    </p:spTree>
    <p:extLst>
      <p:ext uri="{BB962C8B-B14F-4D97-AF65-F5344CB8AC3E}">
        <p14:creationId xmlns:p14="http://schemas.microsoft.com/office/powerpoint/2010/main" val="555916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3A8296-A8DC-C9C4-1301-54C41FC7332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B7EC90F-BE68-3650-3E6E-83910BDABD8A}"/>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53BFD2A9-C596-FADE-A964-8EA5230F6356}"/>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3867F612-4EB8-CC0A-7B27-BB7F5831F6CB}"/>
              </a:ext>
            </a:extLst>
          </p:cNvPr>
          <p:cNvSpPr>
            <a:spLocks noGrp="1"/>
          </p:cNvSpPr>
          <p:nvPr>
            <p:ph type="dt" sz="half" idx="10"/>
          </p:nvPr>
        </p:nvSpPr>
        <p:spPr/>
        <p:txBody>
          <a:bodyPr/>
          <a:lstStyle/>
          <a:p>
            <a:fld id="{B61ED773-1FF8-F74B-A33E-94D60C049ED0}" type="datetimeFigureOut">
              <a:rPr lang="da-DK" smtClean="0"/>
              <a:t>14.08.2024</a:t>
            </a:fld>
            <a:endParaRPr lang="da-DK"/>
          </a:p>
        </p:txBody>
      </p:sp>
      <p:sp>
        <p:nvSpPr>
          <p:cNvPr id="6" name="Pladsholder til sidefod 5">
            <a:extLst>
              <a:ext uri="{FF2B5EF4-FFF2-40B4-BE49-F238E27FC236}">
                <a16:creationId xmlns:a16="http://schemas.microsoft.com/office/drawing/2014/main" id="{2B966E1A-BC47-D3FC-8A0A-E4F871F19DA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DF9B887-2534-AC25-84F3-556EA4BF827E}"/>
              </a:ext>
            </a:extLst>
          </p:cNvPr>
          <p:cNvSpPr>
            <a:spLocks noGrp="1"/>
          </p:cNvSpPr>
          <p:nvPr>
            <p:ph type="sldNum" sz="quarter" idx="12"/>
          </p:nvPr>
        </p:nvSpPr>
        <p:spPr/>
        <p:txBody>
          <a:bodyPr/>
          <a:lstStyle/>
          <a:p>
            <a:fld id="{33FB44A8-924B-D84E-A1E1-1435DA28B18F}" type="slidenum">
              <a:rPr lang="da-DK" smtClean="0"/>
              <a:t>‹nr.›</a:t>
            </a:fld>
            <a:endParaRPr lang="da-DK"/>
          </a:p>
        </p:txBody>
      </p:sp>
    </p:spTree>
    <p:extLst>
      <p:ext uri="{BB962C8B-B14F-4D97-AF65-F5344CB8AC3E}">
        <p14:creationId xmlns:p14="http://schemas.microsoft.com/office/powerpoint/2010/main" val="433706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3791CA-F483-450F-AD19-4C265E12B6B4}"/>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A6D98AA-4E05-DEDE-A4FE-2CD1ADBBEE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536878C6-5D39-896B-3D1B-046FA2929339}"/>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5C9FE980-2EA5-25C6-4227-F7AF5127D4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04944894-EDA4-1265-C3B3-9E4E08813A00}"/>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FD6FB55A-7C7E-4316-7871-CFE27A26A4A0}"/>
              </a:ext>
            </a:extLst>
          </p:cNvPr>
          <p:cNvSpPr>
            <a:spLocks noGrp="1"/>
          </p:cNvSpPr>
          <p:nvPr>
            <p:ph type="dt" sz="half" idx="10"/>
          </p:nvPr>
        </p:nvSpPr>
        <p:spPr/>
        <p:txBody>
          <a:bodyPr/>
          <a:lstStyle/>
          <a:p>
            <a:fld id="{B61ED773-1FF8-F74B-A33E-94D60C049ED0}" type="datetimeFigureOut">
              <a:rPr lang="da-DK" smtClean="0"/>
              <a:t>14.08.2024</a:t>
            </a:fld>
            <a:endParaRPr lang="da-DK"/>
          </a:p>
        </p:txBody>
      </p:sp>
      <p:sp>
        <p:nvSpPr>
          <p:cNvPr id="8" name="Pladsholder til sidefod 7">
            <a:extLst>
              <a:ext uri="{FF2B5EF4-FFF2-40B4-BE49-F238E27FC236}">
                <a16:creationId xmlns:a16="http://schemas.microsoft.com/office/drawing/2014/main" id="{0559AE6A-E708-8D0F-2898-A6D4A7F37931}"/>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BDA5707C-983A-6C08-45EA-D8FBC688B84B}"/>
              </a:ext>
            </a:extLst>
          </p:cNvPr>
          <p:cNvSpPr>
            <a:spLocks noGrp="1"/>
          </p:cNvSpPr>
          <p:nvPr>
            <p:ph type="sldNum" sz="quarter" idx="12"/>
          </p:nvPr>
        </p:nvSpPr>
        <p:spPr/>
        <p:txBody>
          <a:bodyPr/>
          <a:lstStyle/>
          <a:p>
            <a:fld id="{33FB44A8-924B-D84E-A1E1-1435DA28B18F}" type="slidenum">
              <a:rPr lang="da-DK" smtClean="0"/>
              <a:t>‹nr.›</a:t>
            </a:fld>
            <a:endParaRPr lang="da-DK"/>
          </a:p>
        </p:txBody>
      </p:sp>
    </p:spTree>
    <p:extLst>
      <p:ext uri="{BB962C8B-B14F-4D97-AF65-F5344CB8AC3E}">
        <p14:creationId xmlns:p14="http://schemas.microsoft.com/office/powerpoint/2010/main" val="3135742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8BBF8-0F8C-B165-87FF-551AD203E6A4}"/>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99DCA47D-2148-2AF9-BE4A-C1EC5A9F5C7C}"/>
              </a:ext>
            </a:extLst>
          </p:cNvPr>
          <p:cNvSpPr>
            <a:spLocks noGrp="1"/>
          </p:cNvSpPr>
          <p:nvPr>
            <p:ph type="dt" sz="half" idx="10"/>
          </p:nvPr>
        </p:nvSpPr>
        <p:spPr/>
        <p:txBody>
          <a:bodyPr/>
          <a:lstStyle/>
          <a:p>
            <a:fld id="{B61ED773-1FF8-F74B-A33E-94D60C049ED0}" type="datetimeFigureOut">
              <a:rPr lang="da-DK" smtClean="0"/>
              <a:t>14.08.2024</a:t>
            </a:fld>
            <a:endParaRPr lang="da-DK"/>
          </a:p>
        </p:txBody>
      </p:sp>
      <p:sp>
        <p:nvSpPr>
          <p:cNvPr id="4" name="Pladsholder til sidefod 3">
            <a:extLst>
              <a:ext uri="{FF2B5EF4-FFF2-40B4-BE49-F238E27FC236}">
                <a16:creationId xmlns:a16="http://schemas.microsoft.com/office/drawing/2014/main" id="{BBFAFA5A-40DB-9458-90C0-DEA48CB9759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73007F1B-8D3E-BAE5-9A2C-9F19A4B18517}"/>
              </a:ext>
            </a:extLst>
          </p:cNvPr>
          <p:cNvSpPr>
            <a:spLocks noGrp="1"/>
          </p:cNvSpPr>
          <p:nvPr>
            <p:ph type="sldNum" sz="quarter" idx="12"/>
          </p:nvPr>
        </p:nvSpPr>
        <p:spPr/>
        <p:txBody>
          <a:bodyPr/>
          <a:lstStyle/>
          <a:p>
            <a:fld id="{33FB44A8-924B-D84E-A1E1-1435DA28B18F}" type="slidenum">
              <a:rPr lang="da-DK" smtClean="0"/>
              <a:t>‹nr.›</a:t>
            </a:fld>
            <a:endParaRPr lang="da-DK"/>
          </a:p>
        </p:txBody>
      </p:sp>
    </p:spTree>
    <p:extLst>
      <p:ext uri="{BB962C8B-B14F-4D97-AF65-F5344CB8AC3E}">
        <p14:creationId xmlns:p14="http://schemas.microsoft.com/office/powerpoint/2010/main" val="659642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13760727-DE54-9FEB-9FF7-14CB27249F38}"/>
              </a:ext>
            </a:extLst>
          </p:cNvPr>
          <p:cNvSpPr>
            <a:spLocks noGrp="1"/>
          </p:cNvSpPr>
          <p:nvPr>
            <p:ph type="dt" sz="half" idx="10"/>
          </p:nvPr>
        </p:nvSpPr>
        <p:spPr/>
        <p:txBody>
          <a:bodyPr/>
          <a:lstStyle/>
          <a:p>
            <a:fld id="{B61ED773-1FF8-F74B-A33E-94D60C049ED0}" type="datetimeFigureOut">
              <a:rPr lang="da-DK" smtClean="0"/>
              <a:t>14.08.2024</a:t>
            </a:fld>
            <a:endParaRPr lang="da-DK"/>
          </a:p>
        </p:txBody>
      </p:sp>
      <p:sp>
        <p:nvSpPr>
          <p:cNvPr id="3" name="Pladsholder til sidefod 2">
            <a:extLst>
              <a:ext uri="{FF2B5EF4-FFF2-40B4-BE49-F238E27FC236}">
                <a16:creationId xmlns:a16="http://schemas.microsoft.com/office/drawing/2014/main" id="{4BA75114-D0B2-9243-02CE-0FEF01294A01}"/>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E5453139-C408-EA82-ED35-93B3F27195D6}"/>
              </a:ext>
            </a:extLst>
          </p:cNvPr>
          <p:cNvSpPr>
            <a:spLocks noGrp="1"/>
          </p:cNvSpPr>
          <p:nvPr>
            <p:ph type="sldNum" sz="quarter" idx="12"/>
          </p:nvPr>
        </p:nvSpPr>
        <p:spPr/>
        <p:txBody>
          <a:bodyPr/>
          <a:lstStyle/>
          <a:p>
            <a:fld id="{33FB44A8-924B-D84E-A1E1-1435DA28B18F}" type="slidenum">
              <a:rPr lang="da-DK" smtClean="0"/>
              <a:t>‹nr.›</a:t>
            </a:fld>
            <a:endParaRPr lang="da-DK"/>
          </a:p>
        </p:txBody>
      </p:sp>
    </p:spTree>
    <p:extLst>
      <p:ext uri="{BB962C8B-B14F-4D97-AF65-F5344CB8AC3E}">
        <p14:creationId xmlns:p14="http://schemas.microsoft.com/office/powerpoint/2010/main" val="300079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49E0E4-E218-5D02-9FA9-24AFE5D1B88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EBDB5ACE-52C5-1A64-12E5-194074D3E3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CC966D8E-DF05-E937-A5ED-D15059D19A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7421432-4693-4956-83AA-60E9D096EBD7}"/>
              </a:ext>
            </a:extLst>
          </p:cNvPr>
          <p:cNvSpPr>
            <a:spLocks noGrp="1"/>
          </p:cNvSpPr>
          <p:nvPr>
            <p:ph type="dt" sz="half" idx="10"/>
          </p:nvPr>
        </p:nvSpPr>
        <p:spPr/>
        <p:txBody>
          <a:bodyPr/>
          <a:lstStyle/>
          <a:p>
            <a:fld id="{B61ED773-1FF8-F74B-A33E-94D60C049ED0}" type="datetimeFigureOut">
              <a:rPr lang="da-DK" smtClean="0"/>
              <a:t>14.08.2024</a:t>
            </a:fld>
            <a:endParaRPr lang="da-DK"/>
          </a:p>
        </p:txBody>
      </p:sp>
      <p:sp>
        <p:nvSpPr>
          <p:cNvPr id="6" name="Pladsholder til sidefod 5">
            <a:extLst>
              <a:ext uri="{FF2B5EF4-FFF2-40B4-BE49-F238E27FC236}">
                <a16:creationId xmlns:a16="http://schemas.microsoft.com/office/drawing/2014/main" id="{34202DD2-69F7-BCBB-38F3-24D8ED5DD5E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CCCAC4B-54BA-97E4-DCD9-46F841625407}"/>
              </a:ext>
            </a:extLst>
          </p:cNvPr>
          <p:cNvSpPr>
            <a:spLocks noGrp="1"/>
          </p:cNvSpPr>
          <p:nvPr>
            <p:ph type="sldNum" sz="quarter" idx="12"/>
          </p:nvPr>
        </p:nvSpPr>
        <p:spPr/>
        <p:txBody>
          <a:bodyPr/>
          <a:lstStyle/>
          <a:p>
            <a:fld id="{33FB44A8-924B-D84E-A1E1-1435DA28B18F}" type="slidenum">
              <a:rPr lang="da-DK" smtClean="0"/>
              <a:t>‹nr.›</a:t>
            </a:fld>
            <a:endParaRPr lang="da-DK"/>
          </a:p>
        </p:txBody>
      </p:sp>
    </p:spTree>
    <p:extLst>
      <p:ext uri="{BB962C8B-B14F-4D97-AF65-F5344CB8AC3E}">
        <p14:creationId xmlns:p14="http://schemas.microsoft.com/office/powerpoint/2010/main" val="2018499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694C79-F010-77B3-0578-CEB373947E6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489F8BDD-9251-37B5-E07D-1B580F99B5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78E5AF6-AF72-5964-F7A0-01238D3C95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17C146C-6EE1-3512-F7CE-9821C12D9B3C}"/>
              </a:ext>
            </a:extLst>
          </p:cNvPr>
          <p:cNvSpPr>
            <a:spLocks noGrp="1"/>
          </p:cNvSpPr>
          <p:nvPr>
            <p:ph type="dt" sz="half" idx="10"/>
          </p:nvPr>
        </p:nvSpPr>
        <p:spPr/>
        <p:txBody>
          <a:bodyPr/>
          <a:lstStyle/>
          <a:p>
            <a:fld id="{B61ED773-1FF8-F74B-A33E-94D60C049ED0}" type="datetimeFigureOut">
              <a:rPr lang="da-DK" smtClean="0"/>
              <a:t>14.08.2024</a:t>
            </a:fld>
            <a:endParaRPr lang="da-DK"/>
          </a:p>
        </p:txBody>
      </p:sp>
      <p:sp>
        <p:nvSpPr>
          <p:cNvPr id="6" name="Pladsholder til sidefod 5">
            <a:extLst>
              <a:ext uri="{FF2B5EF4-FFF2-40B4-BE49-F238E27FC236}">
                <a16:creationId xmlns:a16="http://schemas.microsoft.com/office/drawing/2014/main" id="{AC75840A-AB71-034A-8047-FD5DAE16A15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C3646DB-FF3C-441D-2605-74D747BD6A6D}"/>
              </a:ext>
            </a:extLst>
          </p:cNvPr>
          <p:cNvSpPr>
            <a:spLocks noGrp="1"/>
          </p:cNvSpPr>
          <p:nvPr>
            <p:ph type="sldNum" sz="quarter" idx="12"/>
          </p:nvPr>
        </p:nvSpPr>
        <p:spPr/>
        <p:txBody>
          <a:bodyPr/>
          <a:lstStyle/>
          <a:p>
            <a:fld id="{33FB44A8-924B-D84E-A1E1-1435DA28B18F}" type="slidenum">
              <a:rPr lang="da-DK" smtClean="0"/>
              <a:t>‹nr.›</a:t>
            </a:fld>
            <a:endParaRPr lang="da-DK"/>
          </a:p>
        </p:txBody>
      </p:sp>
    </p:spTree>
    <p:extLst>
      <p:ext uri="{BB962C8B-B14F-4D97-AF65-F5344CB8AC3E}">
        <p14:creationId xmlns:p14="http://schemas.microsoft.com/office/powerpoint/2010/main" val="1521784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FC793F-21D5-095E-1F06-E1B7A7B11C6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23AD1CC2-6BAA-1856-F655-2A28B24ED380}"/>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3CA884F-DC7A-852E-5388-EA6CDF14AECA}"/>
              </a:ext>
            </a:extLst>
          </p:cNvPr>
          <p:cNvSpPr>
            <a:spLocks noGrp="1"/>
          </p:cNvSpPr>
          <p:nvPr>
            <p:ph type="dt" sz="half" idx="10"/>
          </p:nvPr>
        </p:nvSpPr>
        <p:spPr/>
        <p:txBody>
          <a:bodyPr/>
          <a:lstStyle/>
          <a:p>
            <a:fld id="{B61ED773-1FF8-F74B-A33E-94D60C049ED0}" type="datetimeFigureOut">
              <a:rPr lang="da-DK" smtClean="0"/>
              <a:t>14.08.2024</a:t>
            </a:fld>
            <a:endParaRPr lang="da-DK"/>
          </a:p>
        </p:txBody>
      </p:sp>
      <p:sp>
        <p:nvSpPr>
          <p:cNvPr id="5" name="Pladsholder til sidefod 4">
            <a:extLst>
              <a:ext uri="{FF2B5EF4-FFF2-40B4-BE49-F238E27FC236}">
                <a16:creationId xmlns:a16="http://schemas.microsoft.com/office/drawing/2014/main" id="{24C68ECC-4AA9-C348-E0E5-2ADF50E985A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30ABA7A-09C9-72CC-989D-48830FFEB3C5}"/>
              </a:ext>
            </a:extLst>
          </p:cNvPr>
          <p:cNvSpPr>
            <a:spLocks noGrp="1"/>
          </p:cNvSpPr>
          <p:nvPr>
            <p:ph type="sldNum" sz="quarter" idx="12"/>
          </p:nvPr>
        </p:nvSpPr>
        <p:spPr/>
        <p:txBody>
          <a:bodyPr/>
          <a:lstStyle/>
          <a:p>
            <a:fld id="{33FB44A8-924B-D84E-A1E1-1435DA28B18F}" type="slidenum">
              <a:rPr lang="da-DK" smtClean="0"/>
              <a:t>‹nr.›</a:t>
            </a:fld>
            <a:endParaRPr lang="da-DK"/>
          </a:p>
        </p:txBody>
      </p:sp>
    </p:spTree>
    <p:extLst>
      <p:ext uri="{BB962C8B-B14F-4D97-AF65-F5344CB8AC3E}">
        <p14:creationId xmlns:p14="http://schemas.microsoft.com/office/powerpoint/2010/main" val="1911809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537BEDF0-2C3E-58F7-ABF7-BFAF438E6D0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A77FEA24-BF2E-EC71-6AA3-6E48006C4329}"/>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D8654A8-2C5F-E916-1A0D-C779283918DF}"/>
              </a:ext>
            </a:extLst>
          </p:cNvPr>
          <p:cNvSpPr>
            <a:spLocks noGrp="1"/>
          </p:cNvSpPr>
          <p:nvPr>
            <p:ph type="dt" sz="half" idx="10"/>
          </p:nvPr>
        </p:nvSpPr>
        <p:spPr/>
        <p:txBody>
          <a:bodyPr/>
          <a:lstStyle/>
          <a:p>
            <a:fld id="{B61ED773-1FF8-F74B-A33E-94D60C049ED0}" type="datetimeFigureOut">
              <a:rPr lang="da-DK" smtClean="0"/>
              <a:t>14.08.2024</a:t>
            </a:fld>
            <a:endParaRPr lang="da-DK"/>
          </a:p>
        </p:txBody>
      </p:sp>
      <p:sp>
        <p:nvSpPr>
          <p:cNvPr id="5" name="Pladsholder til sidefod 4">
            <a:extLst>
              <a:ext uri="{FF2B5EF4-FFF2-40B4-BE49-F238E27FC236}">
                <a16:creationId xmlns:a16="http://schemas.microsoft.com/office/drawing/2014/main" id="{9E7BBED0-FC91-C015-F610-54F7636DC8F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9C1352C-2A37-8333-58A0-FD5A3258C5AD}"/>
              </a:ext>
            </a:extLst>
          </p:cNvPr>
          <p:cNvSpPr>
            <a:spLocks noGrp="1"/>
          </p:cNvSpPr>
          <p:nvPr>
            <p:ph type="sldNum" sz="quarter" idx="12"/>
          </p:nvPr>
        </p:nvSpPr>
        <p:spPr/>
        <p:txBody>
          <a:bodyPr/>
          <a:lstStyle/>
          <a:p>
            <a:fld id="{33FB44A8-924B-D84E-A1E1-1435DA28B18F}" type="slidenum">
              <a:rPr lang="da-DK" smtClean="0"/>
              <a:t>‹nr.›</a:t>
            </a:fld>
            <a:endParaRPr lang="da-DK"/>
          </a:p>
        </p:txBody>
      </p:sp>
    </p:spTree>
    <p:extLst>
      <p:ext uri="{BB962C8B-B14F-4D97-AF65-F5344CB8AC3E}">
        <p14:creationId xmlns:p14="http://schemas.microsoft.com/office/powerpoint/2010/main" val="3336014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65E56F7B-3AD8-6AC5-582F-4F8D5C2477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018B7D3-0371-F0A0-D2A2-2DCA51F78F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69109F4-209A-BBB3-C679-4A68106C1A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61ED773-1FF8-F74B-A33E-94D60C049ED0}" type="datetimeFigureOut">
              <a:rPr lang="da-DK" smtClean="0"/>
              <a:t>14.08.2024</a:t>
            </a:fld>
            <a:endParaRPr lang="da-DK"/>
          </a:p>
        </p:txBody>
      </p:sp>
      <p:sp>
        <p:nvSpPr>
          <p:cNvPr id="5" name="Pladsholder til sidefod 4">
            <a:extLst>
              <a:ext uri="{FF2B5EF4-FFF2-40B4-BE49-F238E27FC236}">
                <a16:creationId xmlns:a16="http://schemas.microsoft.com/office/drawing/2014/main" id="{5D0C5E1C-A39A-FBAD-0D29-EF9314AD71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F368B058-5608-D99A-8F16-FE8A1059D9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FB44A8-924B-D84E-A1E1-1435DA28B18F}" type="slidenum">
              <a:rPr lang="da-DK" smtClean="0"/>
              <a:t>‹nr.›</a:t>
            </a:fld>
            <a:endParaRPr lang="da-DK"/>
          </a:p>
        </p:txBody>
      </p:sp>
    </p:spTree>
    <p:extLst>
      <p:ext uri="{BB962C8B-B14F-4D97-AF65-F5344CB8AC3E}">
        <p14:creationId xmlns:p14="http://schemas.microsoft.com/office/powerpoint/2010/main" val="2650172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politiken.dk/klima/art10022324/%C2%BBDet-er-et-r%C3%A6dselsscenarium%C2%AB-Iltsvindet-er-endnu-v%C3%A6rre-nu-end-p%C3%A5-samme-tid-sidste-%C3%A5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e-learning.skaldyrcenter.dk/opdraet/blaamuslinger/"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142A3576-769C-FA3E-D2AB-D9399CFEF5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89433"/>
          </a:xfrm>
          <a:prstGeom prst="rect">
            <a:avLst/>
          </a:prstGeom>
          <a:noFill/>
          <a:extLst>
            <a:ext uri="{909E8E84-426E-40DD-AFC4-6F175D3DCCD1}">
              <a14:hiddenFill xmlns:a14="http://schemas.microsoft.com/office/drawing/2010/main">
                <a:solidFill>
                  <a:srgbClr val="FFFFFF"/>
                </a:solidFill>
              </a14:hiddenFill>
            </a:ext>
          </a:extLst>
        </p:spPr>
      </p:pic>
      <p:sp>
        <p:nvSpPr>
          <p:cNvPr id="3" name="Undertitel 2">
            <a:extLst>
              <a:ext uri="{FF2B5EF4-FFF2-40B4-BE49-F238E27FC236}">
                <a16:creationId xmlns:a16="http://schemas.microsoft.com/office/drawing/2014/main" id="{54C318C9-631F-BA21-6D6D-9DCB8E365136}"/>
              </a:ext>
            </a:extLst>
          </p:cNvPr>
          <p:cNvSpPr>
            <a:spLocks noGrp="1"/>
          </p:cNvSpPr>
          <p:nvPr>
            <p:ph type="subTitle" idx="1"/>
          </p:nvPr>
        </p:nvSpPr>
        <p:spPr>
          <a:xfrm>
            <a:off x="3126105" y="3429000"/>
            <a:ext cx="8470150" cy="1655762"/>
          </a:xfrm>
        </p:spPr>
        <p:txBody>
          <a:bodyPr>
            <a:normAutofit/>
          </a:bodyPr>
          <a:lstStyle/>
          <a:p>
            <a:pPr algn="l"/>
            <a:r>
              <a:rPr lang="da-DK" sz="3600" dirty="0">
                <a:solidFill>
                  <a:srgbClr val="FFC000"/>
                </a:solidFill>
              </a:rPr>
              <a:t>Projekt for 3g Biologi B 2024</a:t>
            </a:r>
          </a:p>
        </p:txBody>
      </p:sp>
      <p:sp>
        <p:nvSpPr>
          <p:cNvPr id="5" name="Tekstfelt 4">
            <a:extLst>
              <a:ext uri="{FF2B5EF4-FFF2-40B4-BE49-F238E27FC236}">
                <a16:creationId xmlns:a16="http://schemas.microsoft.com/office/drawing/2014/main" id="{EEFA1CC1-A47E-6212-00FC-5220681901F1}"/>
              </a:ext>
            </a:extLst>
          </p:cNvPr>
          <p:cNvSpPr txBox="1"/>
          <p:nvPr/>
        </p:nvSpPr>
        <p:spPr>
          <a:xfrm>
            <a:off x="354330" y="5511737"/>
            <a:ext cx="11761470" cy="1200329"/>
          </a:xfrm>
          <a:prstGeom prst="rect">
            <a:avLst/>
          </a:prstGeom>
          <a:noFill/>
        </p:spPr>
        <p:txBody>
          <a:bodyPr wrap="square" rtlCol="0">
            <a:spAutoFit/>
          </a:bodyPr>
          <a:lstStyle/>
          <a:p>
            <a:pPr algn="l"/>
            <a:r>
              <a:rPr lang="da-DK" i="1" dirty="0">
                <a:solidFill>
                  <a:srgbClr val="000000"/>
                </a:solidFill>
                <a:highlight>
                  <a:srgbClr val="FFFFFF"/>
                </a:highlight>
                <a:latin typeface="Montserrat" pitchFamily="2" charset="77"/>
              </a:rPr>
              <a:t>F</a:t>
            </a:r>
            <a:r>
              <a:rPr lang="da-DK" b="0" i="1" dirty="0">
                <a:solidFill>
                  <a:srgbClr val="000000"/>
                </a:solidFill>
                <a:effectLst/>
                <a:highlight>
                  <a:srgbClr val="FFFFFF"/>
                </a:highlight>
                <a:latin typeface="Montserrat" pitchFamily="2" charset="77"/>
              </a:rPr>
              <a:t>orløbet er udviklet af Daniel Taylor, DTU Aqua og Mikkel </a:t>
            </a:r>
            <a:r>
              <a:rPr lang="da-DK" b="0" i="1" dirty="0" err="1">
                <a:solidFill>
                  <a:srgbClr val="000000"/>
                </a:solidFill>
                <a:effectLst/>
                <a:highlight>
                  <a:srgbClr val="FFFFFF"/>
                </a:highlight>
                <a:latin typeface="Montserrat" pitchFamily="2" charset="77"/>
              </a:rPr>
              <a:t>Hooge</a:t>
            </a:r>
            <a:r>
              <a:rPr lang="da-DK" b="0" i="1" dirty="0">
                <a:solidFill>
                  <a:srgbClr val="000000"/>
                </a:solidFill>
                <a:effectLst/>
                <a:highlight>
                  <a:srgbClr val="FFFFFF"/>
                </a:highlight>
                <a:latin typeface="Montserrat" pitchFamily="2" charset="77"/>
              </a:rPr>
              <a:t> Holck, NEXT - Københavns Mediegymnasium.</a:t>
            </a:r>
            <a:r>
              <a:rPr lang="da-DK" dirty="0">
                <a:solidFill>
                  <a:srgbClr val="000000"/>
                </a:solidFill>
                <a:highlight>
                  <a:srgbClr val="FFFFFF"/>
                </a:highlight>
                <a:latin typeface="Montserrat" pitchFamily="2" charset="77"/>
              </a:rPr>
              <a:t> </a:t>
            </a:r>
            <a:r>
              <a:rPr lang="da-DK" b="0" i="1" dirty="0">
                <a:solidFill>
                  <a:srgbClr val="000000"/>
                </a:solidFill>
                <a:effectLst/>
                <a:highlight>
                  <a:srgbClr val="FFFFFF"/>
                </a:highlight>
                <a:latin typeface="Montserrat" pitchFamily="2" charset="77"/>
              </a:rPr>
              <a:t>Forløbet er en del af projektet "Stem for Verdensmålene", der er et samarbejde mellem </a:t>
            </a:r>
            <a:r>
              <a:rPr lang="da-DK" b="0" i="1" dirty="0" err="1">
                <a:solidFill>
                  <a:srgbClr val="000000"/>
                </a:solidFill>
                <a:effectLst/>
                <a:highlight>
                  <a:srgbClr val="FFFFFF"/>
                </a:highlight>
                <a:latin typeface="Montserrat" pitchFamily="2" charset="77"/>
              </a:rPr>
              <a:t>VerdensKlasse</a:t>
            </a:r>
            <a:r>
              <a:rPr lang="da-DK" b="0" i="1" dirty="0">
                <a:solidFill>
                  <a:srgbClr val="000000"/>
                </a:solidFill>
                <a:effectLst/>
                <a:highlight>
                  <a:srgbClr val="FFFFFF"/>
                </a:highlight>
                <a:latin typeface="Montserrat" pitchFamily="2" charset="77"/>
              </a:rPr>
              <a:t>/Mellemfolkeligt Samvirke og DTU Aqua med støtte fra Novo Nordisk Fonden.</a:t>
            </a:r>
            <a:endParaRPr lang="da-DK" b="0" i="0" dirty="0">
              <a:solidFill>
                <a:srgbClr val="000000"/>
              </a:solidFill>
              <a:effectLst/>
              <a:highlight>
                <a:srgbClr val="FFFFFF"/>
              </a:highlight>
              <a:latin typeface="Montserrat" pitchFamily="2" charset="77"/>
            </a:endParaRPr>
          </a:p>
          <a:p>
            <a:endParaRPr lang="da-DK" dirty="0"/>
          </a:p>
        </p:txBody>
      </p:sp>
      <p:sp>
        <p:nvSpPr>
          <p:cNvPr id="7" name="Titel 6">
            <a:extLst>
              <a:ext uri="{FF2B5EF4-FFF2-40B4-BE49-F238E27FC236}">
                <a16:creationId xmlns:a16="http://schemas.microsoft.com/office/drawing/2014/main" id="{960AC34D-3C45-7733-2BC5-6931CA142A05}"/>
              </a:ext>
            </a:extLst>
          </p:cNvPr>
          <p:cNvSpPr>
            <a:spLocks noGrp="1"/>
          </p:cNvSpPr>
          <p:nvPr>
            <p:ph type="ctrTitle"/>
          </p:nvPr>
        </p:nvSpPr>
        <p:spPr>
          <a:xfrm>
            <a:off x="1524000" y="498764"/>
            <a:ext cx="9144000" cy="3657599"/>
          </a:xfrm>
          <a:ln>
            <a:noFill/>
          </a:ln>
        </p:spPr>
        <p:txBody>
          <a:bodyPr>
            <a:normAutofit fontScale="90000"/>
          </a:bodyPr>
          <a:lstStyle/>
          <a:p>
            <a:r>
              <a:rPr lang="da-DK" sz="6000" dirty="0">
                <a:solidFill>
                  <a:srgbClr val="FFC000"/>
                </a:solidFill>
              </a:rPr>
              <a:t>LINEMUSLINGER – I KAMPEN MOD EUTROFIERING OG SOM BÆREDYGTIG FØDEVARE</a:t>
            </a:r>
            <a:br>
              <a:rPr lang="da-DK" sz="6000" dirty="0">
                <a:solidFill>
                  <a:srgbClr val="FFC000"/>
                </a:solidFill>
              </a:rPr>
            </a:br>
            <a:endParaRPr lang="da-DK" dirty="0"/>
          </a:p>
        </p:txBody>
      </p:sp>
    </p:spTree>
    <p:extLst>
      <p:ext uri="{BB962C8B-B14F-4D97-AF65-F5344CB8AC3E}">
        <p14:creationId xmlns:p14="http://schemas.microsoft.com/office/powerpoint/2010/main" val="3213557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F3CFC1-0703-091A-723B-1F3108258F10}"/>
              </a:ext>
            </a:extLst>
          </p:cNvPr>
          <p:cNvSpPr>
            <a:spLocks noGrp="1"/>
          </p:cNvSpPr>
          <p:nvPr>
            <p:ph type="title"/>
          </p:nvPr>
        </p:nvSpPr>
        <p:spPr>
          <a:xfrm>
            <a:off x="711432" y="900893"/>
            <a:ext cx="10515600" cy="1973262"/>
          </a:xfrm>
        </p:spPr>
        <p:txBody>
          <a:bodyPr>
            <a:normAutofit fontScale="90000"/>
          </a:bodyPr>
          <a:lstStyle/>
          <a:p>
            <a:r>
              <a:rPr lang="da-DK" i="0" dirty="0">
                <a:solidFill>
                  <a:srgbClr val="000000"/>
                </a:solidFill>
                <a:effectLst/>
                <a:highlight>
                  <a:srgbClr val="FFFFFF"/>
                </a:highlight>
                <a:latin typeface="+mn-lt"/>
              </a:rPr>
              <a:t>Overskrift på Politikens hjemmeside 14.august 2024:</a:t>
            </a:r>
            <a:r>
              <a:rPr lang="da-DK" dirty="0">
                <a:solidFill>
                  <a:srgbClr val="000000"/>
                </a:solidFill>
                <a:highlight>
                  <a:srgbClr val="FFFFFF"/>
                </a:highlight>
                <a:latin typeface="+mn-lt"/>
              </a:rPr>
              <a:t> </a:t>
            </a:r>
            <a:r>
              <a:rPr lang="da-DK" i="0" dirty="0">
                <a:solidFill>
                  <a:srgbClr val="000000"/>
                </a:solidFill>
                <a:effectLst/>
                <a:highlight>
                  <a:srgbClr val="FFFFFF"/>
                </a:highlight>
                <a:latin typeface="+mn-lt"/>
              </a:rPr>
              <a:t>Det er et rædselsscenarium: Iltsvindet er endnu værre nu end på samme tid sidste år</a:t>
            </a:r>
            <a:br>
              <a:rPr lang="da-DK" b="1" i="0" dirty="0">
                <a:solidFill>
                  <a:srgbClr val="000000"/>
                </a:solidFill>
                <a:effectLst/>
                <a:highlight>
                  <a:srgbClr val="FFFFFF"/>
                </a:highlight>
                <a:latin typeface="CapitoliumBold"/>
              </a:rPr>
            </a:br>
            <a:endParaRPr lang="da-DK" dirty="0"/>
          </a:p>
        </p:txBody>
      </p:sp>
      <p:sp>
        <p:nvSpPr>
          <p:cNvPr id="4" name="Tekstfelt 3">
            <a:extLst>
              <a:ext uri="{FF2B5EF4-FFF2-40B4-BE49-F238E27FC236}">
                <a16:creationId xmlns:a16="http://schemas.microsoft.com/office/drawing/2014/main" id="{35B9970F-86E4-D517-2A01-E16CD2376021}"/>
              </a:ext>
            </a:extLst>
          </p:cNvPr>
          <p:cNvSpPr txBox="1"/>
          <p:nvPr/>
        </p:nvSpPr>
        <p:spPr>
          <a:xfrm>
            <a:off x="711432" y="2528107"/>
            <a:ext cx="3883428" cy="923330"/>
          </a:xfrm>
          <a:prstGeom prst="rect">
            <a:avLst/>
          </a:prstGeom>
          <a:noFill/>
        </p:spPr>
        <p:txBody>
          <a:bodyPr wrap="square" rtlCol="0">
            <a:spAutoFit/>
          </a:bodyPr>
          <a:lstStyle/>
          <a:p>
            <a:r>
              <a:rPr lang="da-DK" dirty="0">
                <a:hlinkClick r:id="rId2"/>
              </a:rPr>
              <a:t>Det er et rædselsscenarium«: Iltsvindet er endnu værre nu end på samme tid sidste år</a:t>
            </a:r>
            <a:endParaRPr lang="da-DK" dirty="0"/>
          </a:p>
        </p:txBody>
      </p:sp>
      <p:pic>
        <p:nvPicPr>
          <p:cNvPr id="6" name="Billede 5">
            <a:extLst>
              <a:ext uri="{FF2B5EF4-FFF2-40B4-BE49-F238E27FC236}">
                <a16:creationId xmlns:a16="http://schemas.microsoft.com/office/drawing/2014/main" id="{AB542170-E0D8-D249-4F07-1A8256846A4A}"/>
              </a:ext>
            </a:extLst>
          </p:cNvPr>
          <p:cNvPicPr>
            <a:picLocks noChangeAspect="1"/>
          </p:cNvPicPr>
          <p:nvPr/>
        </p:nvPicPr>
        <p:blipFill>
          <a:blip r:embed="rId3"/>
          <a:stretch>
            <a:fillRect/>
          </a:stretch>
        </p:blipFill>
        <p:spPr>
          <a:xfrm>
            <a:off x="4992506" y="2528107"/>
            <a:ext cx="6096000" cy="3429000"/>
          </a:xfrm>
          <a:prstGeom prst="rect">
            <a:avLst/>
          </a:prstGeom>
        </p:spPr>
      </p:pic>
    </p:spTree>
    <p:extLst>
      <p:ext uri="{BB962C8B-B14F-4D97-AF65-F5344CB8AC3E}">
        <p14:creationId xmlns:p14="http://schemas.microsoft.com/office/powerpoint/2010/main" val="1432986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F94498-B20C-2FB3-27D2-95CF33271D6E}"/>
              </a:ext>
            </a:extLst>
          </p:cNvPr>
          <p:cNvSpPr>
            <a:spLocks noGrp="1"/>
          </p:cNvSpPr>
          <p:nvPr>
            <p:ph type="title"/>
          </p:nvPr>
        </p:nvSpPr>
        <p:spPr>
          <a:xfrm>
            <a:off x="838200" y="365125"/>
            <a:ext cx="10515600" cy="1566545"/>
          </a:xfrm>
        </p:spPr>
        <p:txBody>
          <a:bodyPr>
            <a:normAutofit/>
          </a:bodyPr>
          <a:lstStyle/>
          <a:p>
            <a:r>
              <a:rPr lang="da-DK" dirty="0"/>
              <a:t>Projektets formål</a:t>
            </a:r>
          </a:p>
        </p:txBody>
      </p:sp>
      <p:sp>
        <p:nvSpPr>
          <p:cNvPr id="3" name="Pladsholder til indhold 2">
            <a:extLst>
              <a:ext uri="{FF2B5EF4-FFF2-40B4-BE49-F238E27FC236}">
                <a16:creationId xmlns:a16="http://schemas.microsoft.com/office/drawing/2014/main" id="{56F7772B-2105-1F95-6023-F7A2A60F22EF}"/>
              </a:ext>
            </a:extLst>
          </p:cNvPr>
          <p:cNvSpPr>
            <a:spLocks noGrp="1"/>
          </p:cNvSpPr>
          <p:nvPr>
            <p:ph idx="1"/>
          </p:nvPr>
        </p:nvSpPr>
        <p:spPr>
          <a:xfrm>
            <a:off x="838199" y="1684150"/>
            <a:ext cx="10515599" cy="4351338"/>
          </a:xfrm>
        </p:spPr>
        <p:txBody>
          <a:bodyPr>
            <a:normAutofit/>
          </a:bodyPr>
          <a:lstStyle/>
          <a:p>
            <a:pPr marL="0" indent="0">
              <a:buNone/>
            </a:pPr>
            <a:r>
              <a:rPr lang="da-DK" dirty="0">
                <a:solidFill>
                  <a:srgbClr val="000000"/>
                </a:solidFill>
                <a:highlight>
                  <a:srgbClr val="FFFFFF"/>
                </a:highlight>
              </a:rPr>
              <a:t>A</a:t>
            </a:r>
            <a:r>
              <a:rPr lang="da-DK" i="0" dirty="0">
                <a:solidFill>
                  <a:srgbClr val="000000"/>
                </a:solidFill>
                <a:effectLst/>
                <a:highlight>
                  <a:srgbClr val="FFFFFF"/>
                </a:highlight>
              </a:rPr>
              <a:t>t finde en bæredygtig måde, hvorpå man kan minimere konsekvenserne af næringsstofudledningen til de danske farvande, kombineret med at skabe en mere bæredygtig fødevareproduktion. </a:t>
            </a:r>
          </a:p>
          <a:p>
            <a:pPr marL="0" indent="0">
              <a:buNone/>
            </a:pPr>
            <a:r>
              <a:rPr lang="da-DK" b="0" i="0" dirty="0">
                <a:solidFill>
                  <a:srgbClr val="000000"/>
                </a:solidFill>
                <a:effectLst/>
                <a:highlight>
                  <a:srgbClr val="FFFFFF"/>
                </a:highlight>
              </a:rPr>
              <a:t>Det stigende ressourceforbrug stiller verden over for nye udfordringer, der har potentiale til at ændre vores verden og dens økosystemer drastisk og irreversibelt. Derfor bliver vi nødt til at gøre noget anderledes og smartere, hvis vi skal opretholde vores levestandard, uden at det sker på bekostning af fremtidige generationer. </a:t>
            </a:r>
          </a:p>
          <a:p>
            <a:pPr marL="0" indent="0">
              <a:buNone/>
            </a:pPr>
            <a:endParaRPr lang="da-DK" dirty="0"/>
          </a:p>
        </p:txBody>
      </p:sp>
      <p:pic>
        <p:nvPicPr>
          <p:cNvPr id="5" name="Billede 4">
            <a:extLst>
              <a:ext uri="{FF2B5EF4-FFF2-40B4-BE49-F238E27FC236}">
                <a16:creationId xmlns:a16="http://schemas.microsoft.com/office/drawing/2014/main" id="{92F3500E-23A7-3989-CE79-53376464E076}"/>
              </a:ext>
            </a:extLst>
          </p:cNvPr>
          <p:cNvPicPr>
            <a:picLocks noChangeAspect="1"/>
          </p:cNvPicPr>
          <p:nvPr/>
        </p:nvPicPr>
        <p:blipFill>
          <a:blip r:embed="rId3"/>
          <a:stretch>
            <a:fillRect/>
          </a:stretch>
        </p:blipFill>
        <p:spPr>
          <a:xfrm>
            <a:off x="7716982" y="163705"/>
            <a:ext cx="4343400" cy="1078463"/>
          </a:xfrm>
          <a:prstGeom prst="rect">
            <a:avLst/>
          </a:prstGeom>
        </p:spPr>
      </p:pic>
    </p:spTree>
    <p:extLst>
      <p:ext uri="{BB962C8B-B14F-4D97-AF65-F5344CB8AC3E}">
        <p14:creationId xmlns:p14="http://schemas.microsoft.com/office/powerpoint/2010/main" val="3138526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91823F-3DE0-417A-77B8-F3AAB573721D}"/>
              </a:ext>
            </a:extLst>
          </p:cNvPr>
          <p:cNvSpPr>
            <a:spLocks noGrp="1"/>
          </p:cNvSpPr>
          <p:nvPr>
            <p:ph type="title"/>
          </p:nvPr>
        </p:nvSpPr>
        <p:spPr/>
        <p:txBody>
          <a:bodyPr/>
          <a:lstStyle/>
          <a:p>
            <a:r>
              <a:rPr lang="da-DK"/>
              <a:t>Projektets formål</a:t>
            </a:r>
            <a:endParaRPr lang="da-DK" dirty="0"/>
          </a:p>
        </p:txBody>
      </p:sp>
      <p:sp>
        <p:nvSpPr>
          <p:cNvPr id="4" name="Tekstfelt 3">
            <a:extLst>
              <a:ext uri="{FF2B5EF4-FFF2-40B4-BE49-F238E27FC236}">
                <a16:creationId xmlns:a16="http://schemas.microsoft.com/office/drawing/2014/main" id="{468A2258-4FD6-9FDB-787C-8CAAE53ABEF0}"/>
              </a:ext>
            </a:extLst>
          </p:cNvPr>
          <p:cNvSpPr txBox="1"/>
          <p:nvPr/>
        </p:nvSpPr>
        <p:spPr>
          <a:xfrm>
            <a:off x="838200" y="1472392"/>
            <a:ext cx="10860925" cy="3816429"/>
          </a:xfrm>
          <a:prstGeom prst="rect">
            <a:avLst/>
          </a:prstGeom>
          <a:noFill/>
        </p:spPr>
        <p:txBody>
          <a:bodyPr wrap="square" rtlCol="0">
            <a:spAutoFit/>
          </a:bodyPr>
          <a:lstStyle/>
          <a:p>
            <a:pPr algn="l"/>
            <a:r>
              <a:rPr lang="da-DK" sz="2800" b="0" i="0">
                <a:solidFill>
                  <a:srgbClr val="000000"/>
                </a:solidFill>
                <a:effectLst/>
                <a:highlight>
                  <a:srgbClr val="FFFFFF"/>
                </a:highlight>
              </a:rPr>
              <a:t>Dette skal ske inden for alle tænkelige sektorer: Energi, fødevarer, transport, produktion, forbrug, uddannelse med flere. </a:t>
            </a:r>
          </a:p>
          <a:p>
            <a:pPr algn="l"/>
            <a:endParaRPr lang="da-DK" sz="2800" b="0" i="0">
              <a:solidFill>
                <a:srgbClr val="000000"/>
              </a:solidFill>
              <a:effectLst/>
              <a:highlight>
                <a:srgbClr val="FFFFFF"/>
              </a:highlight>
            </a:endParaRPr>
          </a:p>
          <a:p>
            <a:pPr algn="l"/>
            <a:r>
              <a:rPr lang="da-DK" sz="2800" b="0" i="0">
                <a:solidFill>
                  <a:srgbClr val="000000"/>
                </a:solidFill>
                <a:effectLst/>
                <a:highlight>
                  <a:srgbClr val="FFFFFF"/>
                </a:highlight>
              </a:rPr>
              <a:t>Særligt inden for fødevaresektoren skal de nye tilgange og ændringer i produktion og forbrug være funderet i biologisk/bioteknologisk viden. Denne skal danne grobund for de nye vaner og rutiner, der er nødvendige, hvis vi skal passe på Jordens økosystemer og begrænse sektorens klimaaftryk.</a:t>
            </a:r>
            <a:endParaRPr lang="da-DK" sz="2200" b="0" i="0">
              <a:solidFill>
                <a:srgbClr val="000000"/>
              </a:solidFill>
              <a:effectLst/>
              <a:highlight>
                <a:srgbClr val="FFFFFF"/>
              </a:highlight>
              <a:latin typeface="Montserrat" pitchFamily="2" charset="77"/>
            </a:endParaRPr>
          </a:p>
          <a:p>
            <a:endParaRPr lang="da-DK" dirty="0"/>
          </a:p>
        </p:txBody>
      </p:sp>
      <p:pic>
        <p:nvPicPr>
          <p:cNvPr id="6" name="Billede 5">
            <a:extLst>
              <a:ext uri="{FF2B5EF4-FFF2-40B4-BE49-F238E27FC236}">
                <a16:creationId xmlns:a16="http://schemas.microsoft.com/office/drawing/2014/main" id="{5202E035-A3E8-BEAD-5388-C6690FCED306}"/>
              </a:ext>
            </a:extLst>
          </p:cNvPr>
          <p:cNvPicPr>
            <a:picLocks noChangeAspect="1"/>
          </p:cNvPicPr>
          <p:nvPr/>
        </p:nvPicPr>
        <p:blipFill>
          <a:blip r:embed="rId2"/>
          <a:stretch>
            <a:fillRect/>
          </a:stretch>
        </p:blipFill>
        <p:spPr>
          <a:xfrm>
            <a:off x="7735458" y="153495"/>
            <a:ext cx="4343400" cy="1078463"/>
          </a:xfrm>
          <a:prstGeom prst="rect">
            <a:avLst/>
          </a:prstGeom>
        </p:spPr>
      </p:pic>
    </p:spTree>
    <p:extLst>
      <p:ext uri="{BB962C8B-B14F-4D97-AF65-F5344CB8AC3E}">
        <p14:creationId xmlns:p14="http://schemas.microsoft.com/office/powerpoint/2010/main" val="3802559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80EF06-72B6-22A7-180E-D2FD23985EB0}"/>
              </a:ext>
            </a:extLst>
          </p:cNvPr>
          <p:cNvSpPr>
            <a:spLocks noGrp="1"/>
          </p:cNvSpPr>
          <p:nvPr>
            <p:ph type="title"/>
          </p:nvPr>
        </p:nvSpPr>
        <p:spPr/>
        <p:txBody>
          <a:bodyPr/>
          <a:lstStyle/>
          <a:p>
            <a:r>
              <a:rPr lang="da-DK" dirty="0"/>
              <a:t>Projektets formål</a:t>
            </a:r>
          </a:p>
        </p:txBody>
      </p:sp>
      <p:sp>
        <p:nvSpPr>
          <p:cNvPr id="3" name="Pladsholder til indhold 2">
            <a:extLst>
              <a:ext uri="{FF2B5EF4-FFF2-40B4-BE49-F238E27FC236}">
                <a16:creationId xmlns:a16="http://schemas.microsoft.com/office/drawing/2014/main" id="{CCB2C526-E405-1043-0B6F-88A864285D34}"/>
              </a:ext>
            </a:extLst>
          </p:cNvPr>
          <p:cNvSpPr>
            <a:spLocks noGrp="1"/>
          </p:cNvSpPr>
          <p:nvPr>
            <p:ph idx="1"/>
          </p:nvPr>
        </p:nvSpPr>
        <p:spPr>
          <a:xfrm>
            <a:off x="838200" y="1975449"/>
            <a:ext cx="7086600" cy="4351338"/>
          </a:xfrm>
        </p:spPr>
        <p:txBody>
          <a:bodyPr>
            <a:normAutofit/>
          </a:bodyPr>
          <a:lstStyle/>
          <a:p>
            <a:pPr marL="0" indent="0">
              <a:buNone/>
            </a:pPr>
            <a:r>
              <a:rPr lang="da-DK" sz="2800" b="0" i="0" dirty="0">
                <a:solidFill>
                  <a:srgbClr val="000000"/>
                </a:solidFill>
                <a:effectLst/>
                <a:highlight>
                  <a:srgbClr val="FFFFFF"/>
                </a:highlight>
              </a:rPr>
              <a:t>Som eksempel på en af de mange mulige biologiske/bioteknologiske løsninger, der kan bidrage til at drive udviklingen i den rigtige retning for produktion introducerer dette projekt jer for produktion af </a:t>
            </a:r>
            <a:r>
              <a:rPr lang="da-DK" sz="2800" b="1" i="0" dirty="0">
                <a:solidFill>
                  <a:srgbClr val="000000"/>
                </a:solidFill>
                <a:effectLst/>
                <a:highlight>
                  <a:srgbClr val="FFFFFF"/>
                </a:highlight>
              </a:rPr>
              <a:t>linemuslinger</a:t>
            </a:r>
            <a:endParaRPr lang="da-DK" sz="2800" b="0" i="0" dirty="0">
              <a:solidFill>
                <a:srgbClr val="000000"/>
              </a:solidFill>
              <a:effectLst/>
              <a:highlight>
                <a:srgbClr val="FFFFFF"/>
              </a:highlight>
            </a:endParaRPr>
          </a:p>
          <a:p>
            <a:pPr marL="0" indent="0">
              <a:buNone/>
            </a:pPr>
            <a:r>
              <a:rPr lang="da-DK" sz="2800" b="0" i="0" dirty="0">
                <a:solidFill>
                  <a:srgbClr val="000000"/>
                </a:solidFill>
                <a:effectLst/>
                <a:highlight>
                  <a:srgbClr val="FFFFFF"/>
                </a:highlight>
              </a:rPr>
              <a:t>Denne produktion både bidrager til at beskytte vores indre danske farvand som økosystem, samtidig med at de kan bidrage til at mindske CO</a:t>
            </a:r>
            <a:r>
              <a:rPr lang="da-DK" sz="2800" b="0" i="0" baseline="-25000" dirty="0">
                <a:solidFill>
                  <a:srgbClr val="000000"/>
                </a:solidFill>
                <a:effectLst/>
                <a:highlight>
                  <a:srgbClr val="FFFFFF"/>
                </a:highlight>
              </a:rPr>
              <a:t>2</a:t>
            </a:r>
            <a:r>
              <a:rPr lang="da-DK" sz="2800" b="0" i="0" dirty="0">
                <a:solidFill>
                  <a:srgbClr val="000000"/>
                </a:solidFill>
                <a:effectLst/>
                <a:highlight>
                  <a:srgbClr val="FFFFFF"/>
                </a:highlight>
              </a:rPr>
              <a:t>-udledning og derved et mindre klimaaftryk</a:t>
            </a:r>
            <a:endParaRPr lang="da-DK" dirty="0"/>
          </a:p>
        </p:txBody>
      </p:sp>
      <p:pic>
        <p:nvPicPr>
          <p:cNvPr id="5" name="Picture 2">
            <a:extLst>
              <a:ext uri="{FF2B5EF4-FFF2-40B4-BE49-F238E27FC236}">
                <a16:creationId xmlns:a16="http://schemas.microsoft.com/office/drawing/2014/main" id="{D866EEEC-8879-827A-D6BB-C06C7E13BA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2086284"/>
            <a:ext cx="3884012" cy="2194770"/>
          </a:xfrm>
          <a:prstGeom prst="rect">
            <a:avLst/>
          </a:prstGeom>
          <a:noFill/>
          <a:extLst>
            <a:ext uri="{909E8E84-426E-40DD-AFC4-6F175D3DCCD1}">
              <a14:hiddenFill xmlns:a14="http://schemas.microsoft.com/office/drawing/2010/main">
                <a:solidFill>
                  <a:srgbClr val="FFFFFF"/>
                </a:solidFill>
              </a14:hiddenFill>
            </a:ext>
          </a:extLst>
        </p:spPr>
      </p:pic>
      <p:pic>
        <p:nvPicPr>
          <p:cNvPr id="6" name="Billede 5">
            <a:extLst>
              <a:ext uri="{FF2B5EF4-FFF2-40B4-BE49-F238E27FC236}">
                <a16:creationId xmlns:a16="http://schemas.microsoft.com/office/drawing/2014/main" id="{96DD1632-5CBE-BC7C-F912-1261747BEF35}"/>
              </a:ext>
            </a:extLst>
          </p:cNvPr>
          <p:cNvPicPr>
            <a:picLocks noChangeAspect="1"/>
          </p:cNvPicPr>
          <p:nvPr/>
        </p:nvPicPr>
        <p:blipFill>
          <a:blip r:embed="rId4"/>
          <a:stretch>
            <a:fillRect/>
          </a:stretch>
        </p:blipFill>
        <p:spPr>
          <a:xfrm>
            <a:off x="7716982" y="163705"/>
            <a:ext cx="4343400" cy="1078463"/>
          </a:xfrm>
          <a:prstGeom prst="rect">
            <a:avLst/>
          </a:prstGeom>
        </p:spPr>
      </p:pic>
    </p:spTree>
    <p:extLst>
      <p:ext uri="{BB962C8B-B14F-4D97-AF65-F5344CB8AC3E}">
        <p14:creationId xmlns:p14="http://schemas.microsoft.com/office/powerpoint/2010/main" val="1559041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DB887D-2DB9-3D16-C6BD-46036851CEFB}"/>
              </a:ext>
            </a:extLst>
          </p:cNvPr>
          <p:cNvSpPr>
            <a:spLocks noGrp="1"/>
          </p:cNvSpPr>
          <p:nvPr>
            <p:ph type="title"/>
          </p:nvPr>
        </p:nvSpPr>
        <p:spPr/>
        <p:txBody>
          <a:bodyPr/>
          <a:lstStyle/>
          <a:p>
            <a:r>
              <a:rPr lang="da-DK" dirty="0"/>
              <a:t>Faglige mål biologi B </a:t>
            </a:r>
          </a:p>
        </p:txBody>
      </p:sp>
      <p:sp>
        <p:nvSpPr>
          <p:cNvPr id="4" name="Tekstfelt 3">
            <a:extLst>
              <a:ext uri="{FF2B5EF4-FFF2-40B4-BE49-F238E27FC236}">
                <a16:creationId xmlns:a16="http://schemas.microsoft.com/office/drawing/2014/main" id="{F3642C17-AB9F-5D2B-4768-59F713B65C8F}"/>
              </a:ext>
            </a:extLst>
          </p:cNvPr>
          <p:cNvSpPr txBox="1"/>
          <p:nvPr/>
        </p:nvSpPr>
        <p:spPr>
          <a:xfrm>
            <a:off x="678874" y="1414562"/>
            <a:ext cx="10390908" cy="4801314"/>
          </a:xfrm>
          <a:prstGeom prst="rect">
            <a:avLst/>
          </a:prstGeom>
          <a:noFill/>
        </p:spPr>
        <p:txBody>
          <a:bodyPr wrap="square" rtlCol="0">
            <a:spAutoFit/>
          </a:bodyPr>
          <a:lstStyle/>
          <a:p>
            <a:pPr algn="l"/>
            <a:r>
              <a:rPr lang="da-DK" b="0" i="0" dirty="0">
                <a:solidFill>
                  <a:srgbClr val="000000"/>
                </a:solidFill>
                <a:effectLst/>
                <a:highlight>
                  <a:srgbClr val="FFFFFF"/>
                </a:highlight>
              </a:rPr>
              <a:t>- anvende fagbegreber, fagsprog, relevante repræsentationer og modeller til beskrivelse og forklaring af iagttagelser og til analyse af enkle biologiske problemstillinger</a:t>
            </a:r>
            <a:br>
              <a:rPr lang="da-DK" b="0" i="0" dirty="0">
                <a:solidFill>
                  <a:srgbClr val="000000"/>
                </a:solidFill>
                <a:effectLst/>
                <a:highlight>
                  <a:srgbClr val="FFFFFF"/>
                </a:highlight>
              </a:rPr>
            </a:br>
            <a:r>
              <a:rPr lang="da-DK" b="0" i="0" dirty="0">
                <a:solidFill>
                  <a:srgbClr val="000000"/>
                </a:solidFill>
                <a:effectLst/>
                <a:highlight>
                  <a:srgbClr val="FFFFFF"/>
                </a:highlight>
              </a:rPr>
              <a:t>- tilrettelægge og udføre eksperimenter og undersøgelser i laboratoriet og i felten under hensyntagen til sikkerhed og til risikofaktorer ved arbejde med biologisk materiale</a:t>
            </a:r>
            <a:br>
              <a:rPr lang="da-DK" b="0" i="0" dirty="0">
                <a:solidFill>
                  <a:srgbClr val="000000"/>
                </a:solidFill>
                <a:effectLst/>
                <a:highlight>
                  <a:srgbClr val="FFFFFF"/>
                </a:highlight>
              </a:rPr>
            </a:br>
            <a:r>
              <a:rPr lang="da-DK" b="0" i="0" dirty="0">
                <a:solidFill>
                  <a:srgbClr val="000000"/>
                </a:solidFill>
                <a:effectLst/>
                <a:highlight>
                  <a:srgbClr val="FFFFFF"/>
                </a:highlight>
              </a:rPr>
              <a:t>- bearbejde data fra kvalitative og kvantitative eksperimenter og undersøgelser og dokumentere eksperimentelt arbejde hensigtsmæssigt</a:t>
            </a:r>
            <a:br>
              <a:rPr lang="da-DK" b="0" i="0" dirty="0">
                <a:solidFill>
                  <a:srgbClr val="000000"/>
                </a:solidFill>
                <a:effectLst/>
                <a:highlight>
                  <a:srgbClr val="FFFFFF"/>
                </a:highlight>
              </a:rPr>
            </a:br>
            <a:r>
              <a:rPr lang="da-DK" b="0" i="0" dirty="0">
                <a:solidFill>
                  <a:srgbClr val="000000"/>
                </a:solidFill>
                <a:effectLst/>
                <a:highlight>
                  <a:srgbClr val="FFFFFF"/>
                </a:highlight>
              </a:rPr>
              <a:t>- anvende relevante matematiske repræsentationer, modeller og metoder til enkle beregninger, beskrivelse og analyse</a:t>
            </a:r>
            <a:br>
              <a:rPr lang="da-DK" b="0" i="0" dirty="0">
                <a:solidFill>
                  <a:srgbClr val="000000"/>
                </a:solidFill>
                <a:effectLst/>
                <a:highlight>
                  <a:srgbClr val="FFFFFF"/>
                </a:highlight>
              </a:rPr>
            </a:br>
            <a:r>
              <a:rPr lang="da-DK" b="0" i="0" dirty="0">
                <a:solidFill>
                  <a:srgbClr val="000000"/>
                </a:solidFill>
                <a:effectLst/>
                <a:highlight>
                  <a:srgbClr val="FFFFFF"/>
                </a:highlight>
              </a:rPr>
              <a:t>- analysere og diskutere data fra eksperimenter og undersøgelser med inddragelse af faglig viden, fejlkilder, usikkerhed og biologisk variation</a:t>
            </a:r>
            <a:br>
              <a:rPr lang="da-DK" b="0" i="0" dirty="0">
                <a:solidFill>
                  <a:srgbClr val="000000"/>
                </a:solidFill>
                <a:effectLst/>
                <a:highlight>
                  <a:srgbClr val="FFFFFF"/>
                </a:highlight>
              </a:rPr>
            </a:br>
            <a:r>
              <a:rPr lang="da-DK" b="0" i="0" dirty="0">
                <a:solidFill>
                  <a:srgbClr val="000000"/>
                </a:solidFill>
                <a:effectLst/>
                <a:highlight>
                  <a:srgbClr val="FFFFFF"/>
                </a:highlight>
              </a:rPr>
              <a:t>- formulere sig såvel mundtligt som skriftligt om biologiske emner og give sammenhængende faglige forklaringer</a:t>
            </a:r>
            <a:br>
              <a:rPr lang="da-DK" b="0" i="0" dirty="0">
                <a:solidFill>
                  <a:srgbClr val="000000"/>
                </a:solidFill>
                <a:effectLst/>
                <a:highlight>
                  <a:srgbClr val="FFFFFF"/>
                </a:highlight>
              </a:rPr>
            </a:br>
            <a:r>
              <a:rPr lang="da-DK" b="0" i="0" dirty="0">
                <a:solidFill>
                  <a:srgbClr val="000000"/>
                </a:solidFill>
                <a:effectLst/>
                <a:highlight>
                  <a:srgbClr val="FFFFFF"/>
                </a:highlight>
              </a:rPr>
              <a:t>- demonstrere forståelse af sammenhænge mellem fagets forskellige delområder</a:t>
            </a:r>
            <a:br>
              <a:rPr lang="da-DK" b="0" i="0" dirty="0">
                <a:solidFill>
                  <a:srgbClr val="000000"/>
                </a:solidFill>
                <a:effectLst/>
                <a:highlight>
                  <a:srgbClr val="FFFFFF"/>
                </a:highlight>
              </a:rPr>
            </a:br>
            <a:r>
              <a:rPr lang="da-DK" b="0" i="0" dirty="0">
                <a:solidFill>
                  <a:srgbClr val="000000"/>
                </a:solidFill>
                <a:effectLst/>
                <a:highlight>
                  <a:srgbClr val="FFFFFF"/>
                </a:highlight>
              </a:rPr>
              <a:t>- demonstrere viden om fagets identitet og metoder</a:t>
            </a:r>
            <a:br>
              <a:rPr lang="da-DK" b="0" i="0" dirty="0">
                <a:solidFill>
                  <a:srgbClr val="000000"/>
                </a:solidFill>
                <a:effectLst/>
                <a:highlight>
                  <a:srgbClr val="FFFFFF"/>
                </a:highlight>
              </a:rPr>
            </a:br>
            <a:r>
              <a:rPr lang="da-DK" b="0" i="0" dirty="0">
                <a:solidFill>
                  <a:srgbClr val="000000"/>
                </a:solidFill>
                <a:effectLst/>
                <a:highlight>
                  <a:srgbClr val="FFFFFF"/>
                </a:highlight>
              </a:rPr>
              <a:t>- anvende fagets viden og metoder til vurdering og perspektivering i forbindelse med samfundsmæssige, teknologiske, miljømæssige og etiske problemstillinger med biologisk indhold og til at udvikle og vurdere løsninger</a:t>
            </a:r>
          </a:p>
        </p:txBody>
      </p:sp>
      <p:pic>
        <p:nvPicPr>
          <p:cNvPr id="5" name="Billede 4">
            <a:extLst>
              <a:ext uri="{FF2B5EF4-FFF2-40B4-BE49-F238E27FC236}">
                <a16:creationId xmlns:a16="http://schemas.microsoft.com/office/drawing/2014/main" id="{3D2C17A1-E97F-692B-2FBA-1B6F8C88726C}"/>
              </a:ext>
            </a:extLst>
          </p:cNvPr>
          <p:cNvPicPr>
            <a:picLocks noChangeAspect="1"/>
          </p:cNvPicPr>
          <p:nvPr/>
        </p:nvPicPr>
        <p:blipFill>
          <a:blip r:embed="rId2"/>
          <a:stretch>
            <a:fillRect/>
          </a:stretch>
        </p:blipFill>
        <p:spPr>
          <a:xfrm>
            <a:off x="7716982" y="163705"/>
            <a:ext cx="4343400" cy="1078463"/>
          </a:xfrm>
          <a:prstGeom prst="rect">
            <a:avLst/>
          </a:prstGeom>
        </p:spPr>
      </p:pic>
    </p:spTree>
    <p:extLst>
      <p:ext uri="{BB962C8B-B14F-4D97-AF65-F5344CB8AC3E}">
        <p14:creationId xmlns:p14="http://schemas.microsoft.com/office/powerpoint/2010/main" val="3120818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FDCF8F-2648-325E-A059-531B9D7227EC}"/>
              </a:ext>
            </a:extLst>
          </p:cNvPr>
          <p:cNvSpPr>
            <a:spLocks noGrp="1"/>
          </p:cNvSpPr>
          <p:nvPr>
            <p:ph type="title"/>
          </p:nvPr>
        </p:nvSpPr>
        <p:spPr/>
        <p:txBody>
          <a:bodyPr/>
          <a:lstStyle/>
          <a:p>
            <a:r>
              <a:rPr lang="da-DK" dirty="0"/>
              <a:t>Fagligt indhold i forløbet</a:t>
            </a:r>
          </a:p>
        </p:txBody>
      </p:sp>
      <p:sp>
        <p:nvSpPr>
          <p:cNvPr id="3" name="Pladsholder til indhold 2">
            <a:extLst>
              <a:ext uri="{FF2B5EF4-FFF2-40B4-BE49-F238E27FC236}">
                <a16:creationId xmlns:a16="http://schemas.microsoft.com/office/drawing/2014/main" id="{E19AD27F-2903-6134-3687-CEAE9D4DD96A}"/>
              </a:ext>
            </a:extLst>
          </p:cNvPr>
          <p:cNvSpPr>
            <a:spLocks noGrp="1"/>
          </p:cNvSpPr>
          <p:nvPr>
            <p:ph idx="1"/>
          </p:nvPr>
        </p:nvSpPr>
        <p:spPr/>
        <p:txBody>
          <a:bodyPr>
            <a:normAutofit fontScale="92500" lnSpcReduction="20000"/>
          </a:bodyPr>
          <a:lstStyle/>
          <a:p>
            <a:pPr marL="0" indent="0" algn="l">
              <a:buNone/>
            </a:pPr>
            <a:r>
              <a:rPr lang="da-DK" b="1" i="0" dirty="0">
                <a:solidFill>
                  <a:srgbClr val="000000"/>
                </a:solidFill>
                <a:effectLst/>
                <a:highlight>
                  <a:srgbClr val="FFFFFF"/>
                </a:highlight>
              </a:rPr>
              <a:t>Kernestof</a:t>
            </a:r>
          </a:p>
          <a:p>
            <a:pPr algn="l">
              <a:buFont typeface="Normal systemskrift"/>
              <a:buChar char="-"/>
            </a:pPr>
            <a:r>
              <a:rPr lang="da-DK" b="0" i="0" dirty="0">
                <a:solidFill>
                  <a:srgbClr val="000000"/>
                </a:solidFill>
                <a:effectLst/>
                <a:highlight>
                  <a:srgbClr val="FFFFFF"/>
                </a:highlight>
              </a:rPr>
              <a:t>Økologi: samspil mellem arter og mellem arter og deres omgivende miljø, energistrømme, C-, N- og P-kredsløb og biodiversitet</a:t>
            </a:r>
          </a:p>
          <a:p>
            <a:pPr algn="l">
              <a:buFont typeface="Normal systemskrift"/>
              <a:buChar char="-"/>
            </a:pPr>
            <a:r>
              <a:rPr lang="da-DK" b="0" i="0" dirty="0">
                <a:solidFill>
                  <a:srgbClr val="000000"/>
                </a:solidFill>
                <a:effectLst/>
                <a:highlight>
                  <a:srgbClr val="FFFFFF"/>
                </a:highlight>
              </a:rPr>
              <a:t>Makromolekyler: opbygning og biologisk funktion af </a:t>
            </a:r>
            <a:r>
              <a:rPr lang="da-DK" b="0" i="0" dirty="0" err="1">
                <a:solidFill>
                  <a:srgbClr val="000000"/>
                </a:solidFill>
                <a:effectLst/>
                <a:highlight>
                  <a:srgbClr val="FFFFFF"/>
                </a:highlight>
              </a:rPr>
              <a:t>carbohydrater</a:t>
            </a:r>
            <a:r>
              <a:rPr lang="da-DK" b="0" i="0" dirty="0">
                <a:solidFill>
                  <a:srgbClr val="000000"/>
                </a:solidFill>
                <a:effectLst/>
                <a:highlight>
                  <a:srgbClr val="FFFFFF"/>
                </a:highlight>
              </a:rPr>
              <a:t>, lipider, proteiner og </a:t>
            </a:r>
            <a:r>
              <a:rPr lang="da-DK" b="0" i="0" dirty="0" err="1">
                <a:solidFill>
                  <a:srgbClr val="000000"/>
                </a:solidFill>
                <a:effectLst/>
                <a:highlight>
                  <a:srgbClr val="FFFFFF"/>
                </a:highlight>
              </a:rPr>
              <a:t>nucleinsyrer</a:t>
            </a:r>
            <a:endParaRPr lang="da-DK" b="0" i="0" dirty="0">
              <a:solidFill>
                <a:srgbClr val="000000"/>
              </a:solidFill>
              <a:effectLst/>
              <a:highlight>
                <a:srgbClr val="FFFFFF"/>
              </a:highlight>
            </a:endParaRPr>
          </a:p>
          <a:p>
            <a:pPr marL="0" indent="0" algn="l">
              <a:buNone/>
            </a:pPr>
            <a:endParaRPr lang="da-DK" b="0" i="0" dirty="0">
              <a:solidFill>
                <a:srgbClr val="000000"/>
              </a:solidFill>
              <a:effectLst/>
              <a:highlight>
                <a:srgbClr val="FFFFFF"/>
              </a:highlight>
            </a:endParaRPr>
          </a:p>
          <a:p>
            <a:pPr marL="0" indent="0" algn="l">
              <a:buNone/>
            </a:pPr>
            <a:r>
              <a:rPr lang="da-DK" b="1" i="0" dirty="0">
                <a:solidFill>
                  <a:srgbClr val="000000"/>
                </a:solidFill>
                <a:effectLst/>
                <a:highlight>
                  <a:srgbClr val="FFFFFF"/>
                </a:highlight>
              </a:rPr>
              <a:t>Supplerende stof</a:t>
            </a:r>
          </a:p>
          <a:p>
            <a:pPr algn="l">
              <a:buFont typeface="Normal systemskrift"/>
              <a:buChar char="-"/>
            </a:pPr>
            <a:r>
              <a:rPr lang="da-DK" b="0" i="0" dirty="0">
                <a:solidFill>
                  <a:srgbClr val="000000"/>
                </a:solidFill>
                <a:effectLst/>
                <a:highlight>
                  <a:srgbClr val="FFFFFF"/>
                </a:highlight>
              </a:rPr>
              <a:t>Bæredygtighed</a:t>
            </a:r>
          </a:p>
          <a:p>
            <a:pPr algn="l">
              <a:buFont typeface="Normal systemskrift"/>
              <a:buChar char="-"/>
            </a:pPr>
            <a:r>
              <a:rPr lang="da-DK" b="0" i="0" dirty="0">
                <a:solidFill>
                  <a:srgbClr val="000000"/>
                </a:solidFill>
                <a:effectLst/>
                <a:highlight>
                  <a:srgbClr val="FFFFFF"/>
                </a:highlight>
              </a:rPr>
              <a:t>Miljøbeskyttelse</a:t>
            </a:r>
            <a:endParaRPr lang="da-DK" dirty="0">
              <a:solidFill>
                <a:srgbClr val="000000"/>
              </a:solidFill>
              <a:highlight>
                <a:srgbClr val="FFFFFF"/>
              </a:highlight>
            </a:endParaRPr>
          </a:p>
          <a:p>
            <a:pPr algn="l">
              <a:buFont typeface="Normal systemskrift"/>
              <a:buChar char="-"/>
            </a:pPr>
            <a:r>
              <a:rPr lang="da-DK" b="0" i="0" dirty="0">
                <a:solidFill>
                  <a:srgbClr val="000000"/>
                </a:solidFill>
                <a:effectLst/>
                <a:highlight>
                  <a:srgbClr val="FFFFFF"/>
                </a:highlight>
              </a:rPr>
              <a:t>Projektet er planlagt, så der indgår aktuelle eksempler med relation til elevernes hverdag, den aktuelle debat og med lokale og globale perspektiver.</a:t>
            </a:r>
          </a:p>
          <a:p>
            <a:pPr marL="0" indent="0">
              <a:buNone/>
            </a:pPr>
            <a:endParaRPr lang="da-DK" dirty="0"/>
          </a:p>
        </p:txBody>
      </p:sp>
      <p:pic>
        <p:nvPicPr>
          <p:cNvPr id="4" name="Billede 3">
            <a:extLst>
              <a:ext uri="{FF2B5EF4-FFF2-40B4-BE49-F238E27FC236}">
                <a16:creationId xmlns:a16="http://schemas.microsoft.com/office/drawing/2014/main" id="{AD5130A7-68F1-F7CE-CBF8-E2A938CB9AA4}"/>
              </a:ext>
            </a:extLst>
          </p:cNvPr>
          <p:cNvPicPr>
            <a:picLocks noChangeAspect="1"/>
          </p:cNvPicPr>
          <p:nvPr/>
        </p:nvPicPr>
        <p:blipFill>
          <a:blip r:embed="rId2"/>
          <a:stretch>
            <a:fillRect/>
          </a:stretch>
        </p:blipFill>
        <p:spPr>
          <a:xfrm>
            <a:off x="7716982" y="163705"/>
            <a:ext cx="4343400" cy="1078463"/>
          </a:xfrm>
          <a:prstGeom prst="rect">
            <a:avLst/>
          </a:prstGeom>
        </p:spPr>
      </p:pic>
    </p:spTree>
    <p:extLst>
      <p:ext uri="{BB962C8B-B14F-4D97-AF65-F5344CB8AC3E}">
        <p14:creationId xmlns:p14="http://schemas.microsoft.com/office/powerpoint/2010/main" val="486981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71B49E-7A73-E1E1-61D1-15D0FEAE417E}"/>
              </a:ext>
            </a:extLst>
          </p:cNvPr>
          <p:cNvSpPr>
            <a:spLocks noGrp="1"/>
          </p:cNvSpPr>
          <p:nvPr>
            <p:ph type="title"/>
          </p:nvPr>
        </p:nvSpPr>
        <p:spPr>
          <a:xfrm>
            <a:off x="741218" y="218811"/>
            <a:ext cx="7086600" cy="1325563"/>
          </a:xfrm>
        </p:spPr>
        <p:txBody>
          <a:bodyPr/>
          <a:lstStyle/>
          <a:p>
            <a:r>
              <a:rPr lang="da-DK" dirty="0"/>
              <a:t>Hvad skal I lære om i forløbet?</a:t>
            </a:r>
          </a:p>
        </p:txBody>
      </p:sp>
      <p:sp>
        <p:nvSpPr>
          <p:cNvPr id="8" name="Tekstfelt 7">
            <a:extLst>
              <a:ext uri="{FF2B5EF4-FFF2-40B4-BE49-F238E27FC236}">
                <a16:creationId xmlns:a16="http://schemas.microsoft.com/office/drawing/2014/main" id="{0EF38BED-40AF-455B-3DBD-64AE64166C72}"/>
              </a:ext>
            </a:extLst>
          </p:cNvPr>
          <p:cNvSpPr txBox="1"/>
          <p:nvPr/>
        </p:nvSpPr>
        <p:spPr>
          <a:xfrm>
            <a:off x="741218" y="1317648"/>
            <a:ext cx="11450782" cy="5262979"/>
          </a:xfrm>
          <a:prstGeom prst="rect">
            <a:avLst/>
          </a:prstGeom>
          <a:noFill/>
        </p:spPr>
        <p:txBody>
          <a:bodyPr wrap="square" rtlCol="0">
            <a:spAutoFit/>
          </a:bodyPr>
          <a:lstStyle/>
          <a:p>
            <a:r>
              <a:rPr lang="da-DK" sz="2400" b="1" dirty="0"/>
              <a:t>I vil lære om følgende emner</a:t>
            </a:r>
          </a:p>
          <a:p>
            <a:pPr marL="342900" indent="-342900">
              <a:buFont typeface="Normal systemskrift"/>
              <a:buChar char="-"/>
            </a:pPr>
            <a:r>
              <a:rPr lang="da-DK" sz="2400" dirty="0"/>
              <a:t>Havet som økosystem</a:t>
            </a:r>
          </a:p>
          <a:p>
            <a:pPr marL="342900" indent="-342900">
              <a:buFont typeface="Normal systemskrift"/>
              <a:buChar char="-"/>
            </a:pPr>
            <a:r>
              <a:rPr lang="da-DK" sz="2400" dirty="0"/>
              <a:t>Nitrogenkredsløbet – herunder minimumsloven og nitrogenudvaskning til de hav-og kystnære økosystemer</a:t>
            </a:r>
          </a:p>
          <a:p>
            <a:pPr marL="342900" indent="-342900">
              <a:buFont typeface="Normal systemskrift"/>
              <a:buChar char="-"/>
            </a:pPr>
            <a:r>
              <a:rPr lang="da-DK" sz="2400" dirty="0"/>
              <a:t>Kulstofkredsløbet og klimaeffekter af den øgede CO</a:t>
            </a:r>
            <a:r>
              <a:rPr lang="da-DK" sz="2400" baseline="-25000" dirty="0"/>
              <a:t>2</a:t>
            </a:r>
            <a:r>
              <a:rPr lang="da-DK" sz="2400" dirty="0"/>
              <a:t>-udledning</a:t>
            </a:r>
          </a:p>
          <a:p>
            <a:pPr marL="342900" indent="-342900">
              <a:buFont typeface="Normal systemskrift"/>
              <a:buChar char="-"/>
            </a:pPr>
            <a:r>
              <a:rPr lang="da-DK" sz="2400" dirty="0"/>
              <a:t>Kvælstof, landbrug, klimaforandringer og havmiljø</a:t>
            </a:r>
          </a:p>
          <a:p>
            <a:pPr marL="342900" indent="-342900">
              <a:buFont typeface="Normal systemskrift"/>
              <a:buChar char="-"/>
            </a:pPr>
            <a:r>
              <a:rPr lang="da-DK" sz="2400" dirty="0"/>
              <a:t>Muslinger, fødevarer, kampen mod eutrofiering og klimakamp</a:t>
            </a:r>
          </a:p>
          <a:p>
            <a:endParaRPr lang="da-DK" sz="2400" dirty="0"/>
          </a:p>
          <a:p>
            <a:r>
              <a:rPr lang="da-DK" sz="2400" b="1" dirty="0"/>
              <a:t>Materialer</a:t>
            </a:r>
          </a:p>
          <a:p>
            <a:pPr marL="342900" indent="-342900">
              <a:buFont typeface="Normal systemskrift"/>
              <a:buChar char="-"/>
            </a:pPr>
            <a:r>
              <a:rPr lang="da-DK" sz="2400" dirty="0"/>
              <a:t>Under forløbet er der en blanding af individuelle opgaver, gruppebaserede opgaver</a:t>
            </a:r>
          </a:p>
          <a:p>
            <a:pPr marL="342900" indent="-342900">
              <a:buFont typeface="Normal systemskrift"/>
              <a:buChar char="-"/>
            </a:pPr>
            <a:r>
              <a:rPr lang="da-DK" sz="2400" dirty="0"/>
              <a:t>Materialet vi bruger er siderne fra Biologibogen fra Systime, bilagsmateriale og artikler, </a:t>
            </a:r>
            <a:r>
              <a:rPr lang="da-DK" sz="2400" dirty="0">
                <a:hlinkClick r:id="rId2"/>
              </a:rPr>
              <a:t>https://e-learning.skaldyrcenter.dk/opdraet/blaamuslinger/</a:t>
            </a:r>
            <a:endParaRPr lang="da-DK" sz="2400" dirty="0"/>
          </a:p>
          <a:p>
            <a:pPr marL="342900" indent="-342900">
              <a:buFont typeface="Normal systemskrift"/>
              <a:buChar char="-"/>
            </a:pPr>
            <a:r>
              <a:rPr lang="da-DK" sz="2400" dirty="0"/>
              <a:t>I den eksperimentelle del af forløbet arbejdes empirisk med forsøg, databehandling og videnskabelig modellering</a:t>
            </a:r>
          </a:p>
        </p:txBody>
      </p:sp>
      <p:pic>
        <p:nvPicPr>
          <p:cNvPr id="9" name="Billede 8">
            <a:extLst>
              <a:ext uri="{FF2B5EF4-FFF2-40B4-BE49-F238E27FC236}">
                <a16:creationId xmlns:a16="http://schemas.microsoft.com/office/drawing/2014/main" id="{5B22F324-3E86-49BF-CF9D-B1F278C47635}"/>
              </a:ext>
            </a:extLst>
          </p:cNvPr>
          <p:cNvPicPr>
            <a:picLocks noChangeAspect="1"/>
          </p:cNvPicPr>
          <p:nvPr/>
        </p:nvPicPr>
        <p:blipFill>
          <a:blip r:embed="rId3"/>
          <a:stretch>
            <a:fillRect/>
          </a:stretch>
        </p:blipFill>
        <p:spPr>
          <a:xfrm>
            <a:off x="7716982" y="163705"/>
            <a:ext cx="4343400" cy="1078463"/>
          </a:xfrm>
          <a:prstGeom prst="rect">
            <a:avLst/>
          </a:prstGeom>
        </p:spPr>
      </p:pic>
    </p:spTree>
    <p:extLst>
      <p:ext uri="{BB962C8B-B14F-4D97-AF65-F5344CB8AC3E}">
        <p14:creationId xmlns:p14="http://schemas.microsoft.com/office/powerpoint/2010/main" val="4017620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A52FA2-1995-8EF7-9732-50445CC95E33}"/>
              </a:ext>
            </a:extLst>
          </p:cNvPr>
          <p:cNvSpPr>
            <a:spLocks noGrp="1"/>
          </p:cNvSpPr>
          <p:nvPr>
            <p:ph type="title"/>
          </p:nvPr>
        </p:nvSpPr>
        <p:spPr>
          <a:xfrm>
            <a:off x="574963" y="163705"/>
            <a:ext cx="6948055" cy="1325563"/>
          </a:xfrm>
        </p:spPr>
        <p:txBody>
          <a:bodyPr/>
          <a:lstStyle/>
          <a:p>
            <a:r>
              <a:rPr lang="da-DK" dirty="0"/>
              <a:t>Jer og verden udenfor BG </a:t>
            </a:r>
          </a:p>
        </p:txBody>
      </p:sp>
      <p:sp>
        <p:nvSpPr>
          <p:cNvPr id="3" name="Pladsholder til indhold 2">
            <a:extLst>
              <a:ext uri="{FF2B5EF4-FFF2-40B4-BE49-F238E27FC236}">
                <a16:creationId xmlns:a16="http://schemas.microsoft.com/office/drawing/2014/main" id="{7447EA20-31E6-215F-FD99-8F576CA2000C}"/>
              </a:ext>
            </a:extLst>
          </p:cNvPr>
          <p:cNvSpPr>
            <a:spLocks noGrp="1"/>
          </p:cNvSpPr>
          <p:nvPr>
            <p:ph idx="1"/>
          </p:nvPr>
        </p:nvSpPr>
        <p:spPr>
          <a:xfrm>
            <a:off x="574963" y="1825626"/>
            <a:ext cx="10515600" cy="2289175"/>
          </a:xfrm>
        </p:spPr>
        <p:txBody>
          <a:bodyPr/>
          <a:lstStyle/>
          <a:p>
            <a:pPr marL="0" indent="0">
              <a:buNone/>
            </a:pPr>
            <a:r>
              <a:rPr lang="da-DK" dirty="0"/>
              <a:t>Klassen indgår i et COMMUNITITY-BASED SCIENCE EKSPERIMENT.</a:t>
            </a:r>
          </a:p>
          <a:p>
            <a:pPr marL="0" indent="0">
              <a:buNone/>
            </a:pPr>
            <a:r>
              <a:rPr lang="da-DK" dirty="0"/>
              <a:t>Data fra filtreringsforsøget, som I kommer til at lave, indsamles og forhåbentlig bliver data så gode at vi kan dele dem i en database, der med tiden forhåbentlig kan nå et omfang der kan danne basis for ny viden i en videnskabelige publikation. </a:t>
            </a:r>
          </a:p>
          <a:p>
            <a:pPr marL="0" indent="0">
              <a:buNone/>
            </a:pPr>
            <a:endParaRPr lang="da-DK" dirty="0"/>
          </a:p>
        </p:txBody>
      </p:sp>
      <p:pic>
        <p:nvPicPr>
          <p:cNvPr id="5" name="Billede 4">
            <a:extLst>
              <a:ext uri="{FF2B5EF4-FFF2-40B4-BE49-F238E27FC236}">
                <a16:creationId xmlns:a16="http://schemas.microsoft.com/office/drawing/2014/main" id="{7C64AEAA-318D-7294-4928-A93D3F592863}"/>
              </a:ext>
            </a:extLst>
          </p:cNvPr>
          <p:cNvPicPr>
            <a:picLocks noChangeAspect="1"/>
          </p:cNvPicPr>
          <p:nvPr/>
        </p:nvPicPr>
        <p:blipFill>
          <a:blip r:embed="rId2"/>
          <a:stretch>
            <a:fillRect/>
          </a:stretch>
        </p:blipFill>
        <p:spPr>
          <a:xfrm>
            <a:off x="7716982" y="163705"/>
            <a:ext cx="4343400" cy="1078463"/>
          </a:xfrm>
          <a:prstGeom prst="rect">
            <a:avLst/>
          </a:prstGeom>
        </p:spPr>
      </p:pic>
    </p:spTree>
    <p:extLst>
      <p:ext uri="{BB962C8B-B14F-4D97-AF65-F5344CB8AC3E}">
        <p14:creationId xmlns:p14="http://schemas.microsoft.com/office/powerpoint/2010/main" val="136332328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159</TotalTime>
  <Words>992</Words>
  <Application>Microsoft Macintosh PowerPoint</Application>
  <PresentationFormat>Widescreen</PresentationFormat>
  <Paragraphs>44</Paragraphs>
  <Slides>9</Slides>
  <Notes>2</Notes>
  <HiddenSlides>1</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9</vt:i4>
      </vt:variant>
    </vt:vector>
  </HeadingPairs>
  <TitlesOfParts>
    <vt:vector size="16" baseType="lpstr">
      <vt:lpstr>Aptos</vt:lpstr>
      <vt:lpstr>Aptos Display</vt:lpstr>
      <vt:lpstr>Arial</vt:lpstr>
      <vt:lpstr>CapitoliumBold</vt:lpstr>
      <vt:lpstr>Montserrat</vt:lpstr>
      <vt:lpstr>Normal systemskrift</vt:lpstr>
      <vt:lpstr>Office-tema</vt:lpstr>
      <vt:lpstr>LINEMUSLINGER – I KAMPEN MOD EUTROFIERING OG SOM BÆREDYGTIG FØDEVARE </vt:lpstr>
      <vt:lpstr>Overskrift på Politikens hjemmeside 14.august 2024: Det er et rædselsscenarium: Iltsvindet er endnu værre nu end på samme tid sidste år </vt:lpstr>
      <vt:lpstr>Projektets formål</vt:lpstr>
      <vt:lpstr>Projektets formål</vt:lpstr>
      <vt:lpstr>Projektets formål</vt:lpstr>
      <vt:lpstr>Faglige mål biologi B </vt:lpstr>
      <vt:lpstr>Fagligt indhold i forløbet</vt:lpstr>
      <vt:lpstr>Hvad skal I lære om i forløbet?</vt:lpstr>
      <vt:lpstr>Jer og verden udenfor BG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Line Søndergaard Kallerup</dc:creator>
  <cp:lastModifiedBy>Line Søndergaard Kallerup</cp:lastModifiedBy>
  <cp:revision>1</cp:revision>
  <dcterms:created xsi:type="dcterms:W3CDTF">2024-08-14T19:57:12Z</dcterms:created>
  <dcterms:modified xsi:type="dcterms:W3CDTF">2024-08-14T22:36:49Z</dcterms:modified>
</cp:coreProperties>
</file>