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59" r:id="rId5"/>
    <p:sldId id="260" r:id="rId6"/>
    <p:sldId id="261" r:id="rId7"/>
    <p:sldId id="262" r:id="rId8"/>
    <p:sldId id="266" r:id="rId9"/>
    <p:sldId id="267" r:id="rId10"/>
    <p:sldId id="268" r:id="rId11"/>
    <p:sldId id="269"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5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A02D175F-1987-4759-8275-AA11443A2AB1}"/>
    <pc:docChg chg="addSld modSld">
      <pc:chgData name="Martin Jørgensen" userId="26d9fe71-6d2d-401b-9392-599258e85213" providerId="ADAL" clId="{A02D175F-1987-4759-8275-AA11443A2AB1}" dt="2024-08-26T06:14:50.362" v="2"/>
      <pc:docMkLst>
        <pc:docMk/>
      </pc:docMkLst>
      <pc:sldChg chg="modSp mod">
        <pc:chgData name="Martin Jørgensen" userId="26d9fe71-6d2d-401b-9392-599258e85213" providerId="ADAL" clId="{A02D175F-1987-4759-8275-AA11443A2AB1}" dt="2024-08-26T05:37:58.655" v="0" actId="20577"/>
        <pc:sldMkLst>
          <pc:docMk/>
          <pc:sldMk cId="2970195381" sldId="256"/>
        </pc:sldMkLst>
        <pc:spChg chg="mod">
          <ac:chgData name="Martin Jørgensen" userId="26d9fe71-6d2d-401b-9392-599258e85213" providerId="ADAL" clId="{A02D175F-1987-4759-8275-AA11443A2AB1}" dt="2024-08-26T05:37:58.655" v="0" actId="20577"/>
          <ac:spMkLst>
            <pc:docMk/>
            <pc:sldMk cId="2970195381" sldId="256"/>
            <ac:spMk id="2" creationId="{F96A42E9-F856-2D23-3FB8-CDE465367984}"/>
          </ac:spMkLst>
        </pc:spChg>
      </pc:sldChg>
      <pc:sldChg chg="modSp new mod">
        <pc:chgData name="Martin Jørgensen" userId="26d9fe71-6d2d-401b-9392-599258e85213" providerId="ADAL" clId="{A02D175F-1987-4759-8275-AA11443A2AB1}" dt="2024-08-26T06:14:50.362" v="2"/>
        <pc:sldMkLst>
          <pc:docMk/>
          <pc:sldMk cId="4067370319" sldId="270"/>
        </pc:sldMkLst>
        <pc:spChg chg="mod">
          <ac:chgData name="Martin Jørgensen" userId="26d9fe71-6d2d-401b-9392-599258e85213" providerId="ADAL" clId="{A02D175F-1987-4759-8275-AA11443A2AB1}" dt="2024-08-26T06:14:50.362" v="2"/>
          <ac:spMkLst>
            <pc:docMk/>
            <pc:sldMk cId="4067370319" sldId="270"/>
            <ac:spMk id="3" creationId="{5E2AB2CB-8600-5BD2-356A-4AF5671176D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9E6E66-0039-EFB4-17DE-FCD32240C7B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CE977F4-2AFF-3DD0-1F8F-012C2936D0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E032B39-11C9-5B3D-B4BA-16191144982F}"/>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18BFB193-5344-3D39-8851-46CE522C17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5DA28FA-FF44-7D6D-456E-881C078B1D1B}"/>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3982176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10A345-1565-607E-82F7-4110C196563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02203AE-1BCC-3A18-3824-54B8519D839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E62D32-F5D1-2A83-0989-EE32BB7C8BE0}"/>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DCEEE47F-3345-B072-EF83-C647044E571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0526720-92F3-4FE7-49B8-CC6B32F26FDB}"/>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2645844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18C4A0-1A6B-395A-8EE3-FF5677C9755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CAF539E-0DB1-A143-D667-923CDE2737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86BA08D-D06C-0108-B09C-A621B0927A21}"/>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1C09B3BE-FE63-8CC6-B16B-10001B8A77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7635BC-B479-5885-08EE-7812C9AB08A7}"/>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4022333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B893F3-795F-79F8-66B7-EA7072C2144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9AD5F06-802A-2B6E-004F-88D5F1A3C95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C40D0B6B-0D0B-2F00-F8B9-04900B3752A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387F794-0DB2-0CB7-A06B-03EED7F1AE3D}"/>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6" name="Pladsholder til sidefod 5">
            <a:extLst>
              <a:ext uri="{FF2B5EF4-FFF2-40B4-BE49-F238E27FC236}">
                <a16:creationId xmlns:a16="http://schemas.microsoft.com/office/drawing/2014/main" id="{4854AE0F-E39A-7215-6FF6-1A5E91CB36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D9F1260-7A62-72F4-7A1A-86BDDB8502B2}"/>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1126375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A935F-A145-056F-5E0F-46060D9CF24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A895D61-1C45-A3B1-3DC6-D69FEFEC2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F58D07D-8D28-8E44-92B1-B1F1E73B482F}"/>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B69B7B0-2F71-7A17-7B5C-DA97975095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AE29E29-E3FD-3AB6-87F4-F82407E8C01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99545DD-29EF-11EC-8912-9A0C2C97DB0F}"/>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8" name="Pladsholder til sidefod 7">
            <a:extLst>
              <a:ext uri="{FF2B5EF4-FFF2-40B4-BE49-F238E27FC236}">
                <a16:creationId xmlns:a16="http://schemas.microsoft.com/office/drawing/2014/main" id="{CADF2CCE-071B-20AB-A5F4-15A82A4F851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CC9554C-3A1E-003D-DF44-41210CDA000A}"/>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4262978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9BCC22-571B-1C9A-3AF6-7203D5BC6B7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E15D99A-3C7E-AA94-A5E5-A5BAF4FEAA78}"/>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4" name="Pladsholder til sidefod 3">
            <a:extLst>
              <a:ext uri="{FF2B5EF4-FFF2-40B4-BE49-F238E27FC236}">
                <a16:creationId xmlns:a16="http://schemas.microsoft.com/office/drawing/2014/main" id="{8816B916-E03D-99C0-8EA5-50E4BA8AC67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513B9B3-3FF1-DB78-1715-9650A6A0C86D}"/>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2040326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FC61D2D-F2AA-84FA-2B44-560400FE0CA9}"/>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3" name="Pladsholder til sidefod 2">
            <a:extLst>
              <a:ext uri="{FF2B5EF4-FFF2-40B4-BE49-F238E27FC236}">
                <a16:creationId xmlns:a16="http://schemas.microsoft.com/office/drawing/2014/main" id="{2A3253FA-BB94-4B86-8CC5-4295B4601E0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A1A91DD-6764-D49E-19DD-610989A64F38}"/>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913002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BBFECC-7000-A29A-134A-C5D64FE2377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A2C5B2E-2351-F46D-30E4-BB29C6B1FC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DF3ECE9-6042-FCF7-596E-1D390FFC06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26EE3DC-5052-3542-933E-58FAB8532051}"/>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6" name="Pladsholder til sidefod 5">
            <a:extLst>
              <a:ext uri="{FF2B5EF4-FFF2-40B4-BE49-F238E27FC236}">
                <a16:creationId xmlns:a16="http://schemas.microsoft.com/office/drawing/2014/main" id="{41FE19E8-41C3-2382-EC4E-0610102FCA0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A35FA9E-7334-BC58-8A74-60951C53D693}"/>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132641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79717-B400-D7AB-FE76-6C85093783F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CCFE65A-BCA7-3874-2B25-5F2F1AB11F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5EDFC5D-C823-8C1A-F39B-4EA1F7CA26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EFB1BF6-5048-C10C-23ED-78718ACFF610}"/>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6" name="Pladsholder til sidefod 5">
            <a:extLst>
              <a:ext uri="{FF2B5EF4-FFF2-40B4-BE49-F238E27FC236}">
                <a16:creationId xmlns:a16="http://schemas.microsoft.com/office/drawing/2014/main" id="{E2252A19-2732-F56D-575C-491C1ED777B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90A0D7F-840F-F713-40D1-4AAFD56D2D00}"/>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3424857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C2CCD-4CF6-1AD1-5F1C-8EC1FB943B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BB3C7B8-DE7E-7A42-E62E-FCE3C794DD4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75D5116-35BA-1849-3CC6-1CC68AD86FFA}"/>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256E184D-C917-A868-0CA4-22DBF6A67C0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6F6E4BA-1C81-89E5-A2DE-29E4B4FA5718}"/>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3943445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B52696C-97ED-3125-B3BA-FFB6BC0E8D3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026B5C9-ACC8-5349-EE75-E3E999EABF2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40EC54A-F814-433B-53FF-2BDA1234829D}"/>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5CAD1A36-9FEE-7361-41FC-8CC4410D84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32C4376-1938-B1CD-F73A-D6B193B71D2E}"/>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1662952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089A222-BD32-980E-9D77-9C0B49FB7B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5B8EA2-4495-2D15-5534-534782533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6A7B68B-C02F-DA5F-05D8-EDB32B1771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FC7ABFC3-17D8-A500-7E1C-370DEC3662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CDB1ADD6-394A-849F-B694-CB40881955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EAA332-4AE0-46F5-8E64-DA30B0F0D09C}" type="slidenum">
              <a:rPr lang="da-DK" smtClean="0"/>
              <a:t>‹nr.›</a:t>
            </a:fld>
            <a:endParaRPr lang="da-DK"/>
          </a:p>
        </p:txBody>
      </p:sp>
    </p:spTree>
    <p:extLst>
      <p:ext uri="{BB962C8B-B14F-4D97-AF65-F5344CB8AC3E}">
        <p14:creationId xmlns:p14="http://schemas.microsoft.com/office/powerpoint/2010/main" val="75156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begrebsnoeglentilreligion.systime.dk/?id=16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6A42E9-F856-2D23-3FB8-CDE465367984}"/>
              </a:ext>
            </a:extLst>
          </p:cNvPr>
          <p:cNvSpPr>
            <a:spLocks noGrp="1"/>
          </p:cNvSpPr>
          <p:nvPr>
            <p:ph type="ctrTitle"/>
          </p:nvPr>
        </p:nvSpPr>
        <p:spPr/>
        <p:txBody>
          <a:bodyPr/>
          <a:lstStyle/>
          <a:p>
            <a:r>
              <a:rPr lang="da-DK" dirty="0"/>
              <a:t>Ritualteori</a:t>
            </a:r>
          </a:p>
        </p:txBody>
      </p:sp>
      <p:sp>
        <p:nvSpPr>
          <p:cNvPr id="3" name="Undertitel 2">
            <a:extLst>
              <a:ext uri="{FF2B5EF4-FFF2-40B4-BE49-F238E27FC236}">
                <a16:creationId xmlns:a16="http://schemas.microsoft.com/office/drawing/2014/main" id="{8F856752-2684-A5AC-35F3-1055C6D96A39}"/>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970195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097BC-D67F-DB69-5C2B-33EB8775259F}"/>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E2AB2CB-8600-5BD2-356A-4AF5671176DB}"/>
              </a:ext>
            </a:extLst>
          </p:cNvPr>
          <p:cNvSpPr>
            <a:spLocks noGrp="1"/>
          </p:cNvSpPr>
          <p:nvPr>
            <p:ph idx="1"/>
          </p:nvPr>
        </p:nvSpPr>
        <p:spPr/>
        <p:txBody>
          <a:bodyPr/>
          <a:lstStyle/>
          <a:p>
            <a:r>
              <a:rPr lang="da-DK" sz="1800" b="1" dirty="0">
                <a:effectLst/>
                <a:latin typeface="Calibri" panose="020F0502020204030204" pitchFamily="34" charset="0"/>
                <a:ea typeface="Calibri" panose="020F0502020204030204" pitchFamily="34" charset="0"/>
                <a:cs typeface="Times New Roman" panose="02020603050405020304" pitchFamily="18" charset="0"/>
              </a:rPr>
              <a:t>RITUALER: HANDLINGER, DER TÆNKES AT UDVIRKE NOGET (sammenhængen kan ikke bevises)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dirty="0">
                <a:effectLst/>
                <a:latin typeface="Calibri" panose="020F0502020204030204" pitchFamily="34" charset="0"/>
                <a:ea typeface="Calibri" panose="020F0502020204030204" pitchFamily="34" charset="0"/>
                <a:cs typeface="Times New Roman" panose="02020603050405020304" pitchFamily="18" charset="0"/>
              </a:rPr>
              <a:t>PRAKTISK DIMENSION (EX et barn døbes, vand på hoved + bøn) &amp; SYMBOLSK DIMENSION (Gud og menigheden tager imod barnet)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dirty="0">
                <a:effectLst/>
                <a:latin typeface="Calibri" panose="020F0502020204030204" pitchFamily="34" charset="0"/>
                <a:ea typeface="Calibri" panose="020F0502020204030204" pitchFamily="34" charset="0"/>
                <a:cs typeface="Times New Roman" panose="02020603050405020304" pitchFamily="18" charset="0"/>
              </a:rPr>
              <a:t>STOR VÆGT PÅ KORREKT UDFØRELSE AF RITUALET</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da-DK" sz="1800" b="1" dirty="0">
                <a:effectLst/>
                <a:latin typeface="Calibri" panose="020F0502020204030204" pitchFamily="34" charset="0"/>
                <a:ea typeface="Calibri" panose="020F0502020204030204" pitchFamily="34" charset="0"/>
                <a:cs typeface="Times New Roman" panose="02020603050405020304" pitchFamily="18" charset="0"/>
              </a:rPr>
              <a:t>RITUALERS FUNKTION: SIKRER DET RETTE FORHOLD TIL ”DET HELLIGE”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da-DK" sz="1800" b="1" dirty="0">
                <a:effectLst/>
                <a:latin typeface="Calibri" panose="020F0502020204030204" pitchFamily="34" charset="0"/>
                <a:ea typeface="Calibri" panose="020F0502020204030204" pitchFamily="34" charset="0"/>
                <a:cs typeface="Times New Roman" panose="02020603050405020304" pitchFamily="18" charset="0"/>
              </a:rPr>
              <a:t>FÆLLESSKABET STYRKES GENNEM RITUALER - SIKRER SAMFUNDETS OPRETHOLDELSE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da-DK" sz="1800" b="1">
                <a:effectLst/>
                <a:latin typeface="Calibri" panose="020F0502020204030204" pitchFamily="34" charset="0"/>
                <a:ea typeface="Calibri" panose="020F0502020204030204" pitchFamily="34" charset="0"/>
                <a:cs typeface="Times New Roman" panose="02020603050405020304" pitchFamily="18" charset="0"/>
              </a:rPr>
              <a:t>HJÆLPER INDIVIDER OG SAMFUND IGENNEM KRISER VED AT LEVERE ANERKENDT LØSNINGSMODEL (EX VED ULYKKER, INTERN STRID MM.)</a:t>
            </a:r>
            <a:endParaRPr lang="da-DK" sz="1800">
              <a:effectLst/>
              <a:latin typeface="Calibri" panose="020F0502020204030204" pitchFamily="34" charset="0"/>
              <a:ea typeface="Calibri" panose="020F0502020204030204" pitchFamily="34" charset="0"/>
              <a:cs typeface="Times New Roman" panose="02020603050405020304" pitchFamily="18" charset="0"/>
            </a:endParaRPr>
          </a:p>
          <a:p>
            <a:endParaRPr lang="da-DK"/>
          </a:p>
        </p:txBody>
      </p:sp>
    </p:spTree>
    <p:extLst>
      <p:ext uri="{BB962C8B-B14F-4D97-AF65-F5344CB8AC3E}">
        <p14:creationId xmlns:p14="http://schemas.microsoft.com/office/powerpoint/2010/main" val="4067370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991011-A52E-DC14-CDFA-6C5D9612FA7F}"/>
              </a:ext>
            </a:extLst>
          </p:cNvPr>
          <p:cNvSpPr>
            <a:spLocks noGrp="1"/>
          </p:cNvSpPr>
          <p:nvPr>
            <p:ph type="title"/>
          </p:nvPr>
        </p:nvSpPr>
        <p:spPr/>
        <p:txBody>
          <a:bodyPr/>
          <a:lstStyle/>
          <a:p>
            <a:r>
              <a:rPr lang="da-DK" dirty="0"/>
              <a:t>Ritualer – forskellige typer. </a:t>
            </a:r>
          </a:p>
        </p:txBody>
      </p:sp>
      <p:sp>
        <p:nvSpPr>
          <p:cNvPr id="3" name="Pladsholder til indhold 2">
            <a:extLst>
              <a:ext uri="{FF2B5EF4-FFF2-40B4-BE49-F238E27FC236}">
                <a16:creationId xmlns:a16="http://schemas.microsoft.com/office/drawing/2014/main" id="{7E901B98-27A1-CEB3-9F0F-17439ACFD2FF}"/>
              </a:ext>
            </a:extLst>
          </p:cNvPr>
          <p:cNvSpPr>
            <a:spLocks noGrp="1"/>
          </p:cNvSpPr>
          <p:nvPr>
            <p:ph idx="1"/>
          </p:nvPr>
        </p:nvSpPr>
        <p:spPr/>
        <p:txBody>
          <a:bodyPr>
            <a:normAutofit fontScale="77500" lnSpcReduction="20000"/>
          </a:bodyPr>
          <a:lstStyle/>
          <a:p>
            <a:pPr marL="514350" indent="-514350">
              <a:buFont typeface="+mj-lt"/>
              <a:buAutoNum type="arabicPeriod"/>
            </a:pPr>
            <a:r>
              <a:rPr lang="da-DK" dirty="0"/>
              <a:t>Overgangsritualer, der bruges, når mennesker skal gennemgå store ændringer i livet.</a:t>
            </a:r>
          </a:p>
          <a:p>
            <a:pPr marL="514350" indent="-514350">
              <a:buFont typeface="+mj-lt"/>
              <a:buAutoNum type="arabicPeriod"/>
            </a:pPr>
            <a:r>
              <a:rPr lang="da-DK" dirty="0"/>
              <a:t>Årstidsritualer eller kalenderritualer, der er bestemt af årets gang og bruges ved fx høstfest, jul, påske og pinse.</a:t>
            </a:r>
          </a:p>
          <a:p>
            <a:pPr marL="514350" indent="-514350">
              <a:buFont typeface="+mj-lt"/>
              <a:buAutoNum type="arabicPeriod"/>
            </a:pPr>
            <a:r>
              <a:rPr lang="da-DK" dirty="0"/>
              <a:t>Afværgeritual eller kriseritual, der bruges til at modvirke forskellige slags ulykker. Det kunne være sygdom, barnløshed eller naturkatastrofer.</a:t>
            </a:r>
          </a:p>
          <a:p>
            <a:pPr marL="514350" indent="-514350">
              <a:buFont typeface="+mj-lt"/>
              <a:buAutoNum type="arabicPeriod"/>
            </a:pPr>
            <a:r>
              <a:rPr lang="da-DK" dirty="0"/>
              <a:t>Udvekslings- og tilbedelsesritualer, der bruges til at vedligeholde og forny forholdet til guderne og nogle gange til at formilde dem. Her er der ofte tale om bøn og offerhandlinger, hvor der gives noget til guderne.</a:t>
            </a:r>
          </a:p>
          <a:p>
            <a:pPr marL="514350" indent="-514350">
              <a:buFont typeface="+mj-lt"/>
              <a:buAutoNum type="arabicPeriod"/>
            </a:pPr>
            <a:r>
              <a:rPr lang="da-DK" dirty="0"/>
              <a:t>Kultdramaer er ritualer, hvor myten gennemspilles som en slags religiøst skuespil. De bruges til at forny verden og genskabe den ideelle orden fra religionens urtid.</a:t>
            </a:r>
          </a:p>
          <a:p>
            <a:endParaRPr lang="da-DK" dirty="0"/>
          </a:p>
          <a:p>
            <a:r>
              <a:rPr lang="da-DK" dirty="0"/>
              <a:t>Rækkefølgen underordnet – for den enkelte er det dog nok overgangsritualet, der har størst betydning, fordi det angiver den enkeltes nye position. </a:t>
            </a:r>
          </a:p>
        </p:txBody>
      </p:sp>
    </p:spTree>
    <p:extLst>
      <p:ext uri="{BB962C8B-B14F-4D97-AF65-F5344CB8AC3E}">
        <p14:creationId xmlns:p14="http://schemas.microsoft.com/office/powerpoint/2010/main" val="27930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F72A5-D8D1-BFFE-B4DE-E5698F19F594}"/>
              </a:ext>
            </a:extLst>
          </p:cNvPr>
          <p:cNvSpPr>
            <a:spLocks noGrp="1"/>
          </p:cNvSpPr>
          <p:nvPr>
            <p:ph type="title"/>
          </p:nvPr>
        </p:nvSpPr>
        <p:spPr/>
        <p:txBody>
          <a:bodyPr/>
          <a:lstStyle/>
          <a:p>
            <a:r>
              <a:rPr lang="da-DK" dirty="0" err="1"/>
              <a:t>Honkos</a:t>
            </a:r>
            <a:r>
              <a:rPr lang="da-DK" dirty="0"/>
              <a:t> model</a:t>
            </a:r>
          </a:p>
        </p:txBody>
      </p:sp>
      <p:pic>
        <p:nvPicPr>
          <p:cNvPr id="9" name="Billede 8">
            <a:extLst>
              <a:ext uri="{FF2B5EF4-FFF2-40B4-BE49-F238E27FC236}">
                <a16:creationId xmlns:a16="http://schemas.microsoft.com/office/drawing/2014/main" id="{41FB531F-F71D-DE05-6358-223575152B35}"/>
              </a:ext>
            </a:extLst>
          </p:cNvPr>
          <p:cNvPicPr>
            <a:picLocks noChangeAspect="1"/>
          </p:cNvPicPr>
          <p:nvPr/>
        </p:nvPicPr>
        <p:blipFill>
          <a:blip r:embed="rId2"/>
          <a:stretch>
            <a:fillRect/>
          </a:stretch>
        </p:blipFill>
        <p:spPr>
          <a:xfrm>
            <a:off x="966152" y="2303780"/>
            <a:ext cx="9324975" cy="3429000"/>
          </a:xfrm>
          <a:prstGeom prst="rect">
            <a:avLst/>
          </a:prstGeom>
        </p:spPr>
      </p:pic>
    </p:spTree>
    <p:extLst>
      <p:ext uri="{BB962C8B-B14F-4D97-AF65-F5344CB8AC3E}">
        <p14:creationId xmlns:p14="http://schemas.microsoft.com/office/powerpoint/2010/main" val="1456686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44C0B2-0BD2-6CCA-EF9E-22C8016B6E27}"/>
              </a:ext>
            </a:extLst>
          </p:cNvPr>
          <p:cNvSpPr>
            <a:spLocks noGrp="1"/>
          </p:cNvSpPr>
          <p:nvPr>
            <p:ph type="title"/>
          </p:nvPr>
        </p:nvSpPr>
        <p:spPr/>
        <p:txBody>
          <a:bodyPr/>
          <a:lstStyle/>
          <a:p>
            <a:r>
              <a:rPr lang="da-DK" dirty="0"/>
              <a:t>Schjødts model </a:t>
            </a:r>
          </a:p>
        </p:txBody>
      </p:sp>
      <p:pic>
        <p:nvPicPr>
          <p:cNvPr id="5" name="Pladsholder til indhold 4">
            <a:extLst>
              <a:ext uri="{FF2B5EF4-FFF2-40B4-BE49-F238E27FC236}">
                <a16:creationId xmlns:a16="http://schemas.microsoft.com/office/drawing/2014/main" id="{983FF82A-1D81-708D-8DF1-970A4A9E4AB1}"/>
              </a:ext>
            </a:extLst>
          </p:cNvPr>
          <p:cNvPicPr>
            <a:picLocks noGrp="1" noChangeAspect="1"/>
          </p:cNvPicPr>
          <p:nvPr>
            <p:ph idx="1"/>
          </p:nvPr>
        </p:nvPicPr>
        <p:blipFill>
          <a:blip r:embed="rId2"/>
          <a:stretch>
            <a:fillRect/>
          </a:stretch>
        </p:blipFill>
        <p:spPr>
          <a:xfrm>
            <a:off x="1181100" y="2324894"/>
            <a:ext cx="9829800" cy="3352800"/>
          </a:xfrm>
        </p:spPr>
      </p:pic>
    </p:spTree>
    <p:extLst>
      <p:ext uri="{BB962C8B-B14F-4D97-AF65-F5344CB8AC3E}">
        <p14:creationId xmlns:p14="http://schemas.microsoft.com/office/powerpoint/2010/main" val="531147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AEE213-32D0-11DB-0FB1-0CECF59BC8C6}"/>
              </a:ext>
            </a:extLst>
          </p:cNvPr>
          <p:cNvSpPr>
            <a:spLocks noGrp="1"/>
          </p:cNvSpPr>
          <p:nvPr>
            <p:ph type="title"/>
          </p:nvPr>
        </p:nvSpPr>
        <p:spPr/>
        <p:txBody>
          <a:bodyPr>
            <a:normAutofit/>
          </a:bodyPr>
          <a:lstStyle/>
          <a:p>
            <a:r>
              <a:rPr lang="da-DK" sz="3200" dirty="0"/>
              <a:t>Send følgende ritualer igennem typerne + de to modeller undersøg, om de to beskrivelser passer sammen. </a:t>
            </a:r>
          </a:p>
        </p:txBody>
      </p:sp>
      <p:sp>
        <p:nvSpPr>
          <p:cNvPr id="3" name="Pladsholder til indhold 2">
            <a:extLst>
              <a:ext uri="{FF2B5EF4-FFF2-40B4-BE49-F238E27FC236}">
                <a16:creationId xmlns:a16="http://schemas.microsoft.com/office/drawing/2014/main" id="{AE58ECE5-D510-0983-8AC2-61C08FB451DE}"/>
              </a:ext>
            </a:extLst>
          </p:cNvPr>
          <p:cNvSpPr>
            <a:spLocks noGrp="1"/>
          </p:cNvSpPr>
          <p:nvPr>
            <p:ph idx="1"/>
          </p:nvPr>
        </p:nvSpPr>
        <p:spPr/>
        <p:txBody>
          <a:bodyPr>
            <a:normAutofit fontScale="77500" lnSpcReduction="20000"/>
          </a:bodyPr>
          <a:lstStyle/>
          <a:p>
            <a:endParaRPr lang="da-DK" dirty="0"/>
          </a:p>
          <a:p>
            <a:r>
              <a:rPr lang="da-DK" dirty="0"/>
              <a:t>Bryllup</a:t>
            </a:r>
          </a:p>
          <a:p>
            <a:r>
              <a:rPr lang="da-DK" dirty="0"/>
              <a:t>Personlig bøn i privaten     /   fællesbøn </a:t>
            </a:r>
          </a:p>
          <a:p>
            <a:r>
              <a:rPr lang="da-DK" dirty="0"/>
              <a:t>Regndans (</a:t>
            </a:r>
            <a:r>
              <a:rPr lang="da-DK" dirty="0" err="1"/>
              <a:t>pga</a:t>
            </a:r>
            <a:r>
              <a:rPr lang="da-DK" dirty="0"/>
              <a:t> tørke)</a:t>
            </a:r>
          </a:p>
          <a:p>
            <a:r>
              <a:rPr lang="da-DK" dirty="0"/>
              <a:t>Pilgrimsfærd til </a:t>
            </a:r>
            <a:r>
              <a:rPr lang="da-DK" dirty="0" err="1"/>
              <a:t>Khumba</a:t>
            </a:r>
            <a:r>
              <a:rPr lang="da-DK" dirty="0"/>
              <a:t> Mela, Indien. (30 </a:t>
            </a:r>
            <a:r>
              <a:rPr lang="da-DK" dirty="0" err="1"/>
              <a:t>mio</a:t>
            </a:r>
            <a:r>
              <a:rPr lang="da-DK" dirty="0"/>
              <a:t> deltagende).  </a:t>
            </a:r>
          </a:p>
          <a:p>
            <a:r>
              <a:rPr lang="da-DK" dirty="0"/>
              <a:t>Sidste skoledag på Birkerød Gymnasium, HF, IB og Kostskole</a:t>
            </a:r>
          </a:p>
          <a:p>
            <a:r>
              <a:rPr lang="da-DK" dirty="0"/>
              <a:t>En rockfestival </a:t>
            </a:r>
          </a:p>
          <a:p>
            <a:r>
              <a:rPr lang="da-DK" dirty="0"/>
              <a:t>Din egen fødselsdag </a:t>
            </a:r>
          </a:p>
          <a:p>
            <a:r>
              <a:rPr lang="da-DK" dirty="0"/>
              <a:t>Folketingets åbningsceremoni </a:t>
            </a:r>
          </a:p>
          <a:p>
            <a:r>
              <a:rPr lang="da-DK" dirty="0" err="1"/>
              <a:t>Exsorcisme</a:t>
            </a:r>
            <a:r>
              <a:rPr lang="da-DK" dirty="0"/>
              <a:t> (uddrivelse af djævel/ond ånd). </a:t>
            </a:r>
          </a:p>
          <a:p>
            <a:endParaRPr lang="da-DK" dirty="0"/>
          </a:p>
          <a:p>
            <a:r>
              <a:rPr lang="da-DK" dirty="0"/>
              <a:t>Hvilke kategorier har mest betydning hvis man er fænomenolog/funktionalist/</a:t>
            </a:r>
          </a:p>
          <a:p>
            <a:endParaRPr lang="da-DK" dirty="0"/>
          </a:p>
        </p:txBody>
      </p:sp>
    </p:spTree>
    <p:extLst>
      <p:ext uri="{BB962C8B-B14F-4D97-AF65-F5344CB8AC3E}">
        <p14:creationId xmlns:p14="http://schemas.microsoft.com/office/powerpoint/2010/main" val="1113897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89B18D-9419-F821-BF6A-A4D8CC74C3CD}"/>
              </a:ext>
            </a:extLst>
          </p:cNvPr>
          <p:cNvSpPr>
            <a:spLocks noGrp="1"/>
          </p:cNvSpPr>
          <p:nvPr>
            <p:ph type="title"/>
          </p:nvPr>
        </p:nvSpPr>
        <p:spPr/>
        <p:txBody>
          <a:bodyPr/>
          <a:lstStyle/>
          <a:p>
            <a:r>
              <a:rPr lang="da-DK" dirty="0" err="1"/>
              <a:t>Ritaulernes</a:t>
            </a:r>
            <a:r>
              <a:rPr lang="da-DK" dirty="0"/>
              <a:t> struktur</a:t>
            </a:r>
          </a:p>
        </p:txBody>
      </p:sp>
      <p:sp>
        <p:nvSpPr>
          <p:cNvPr id="3" name="Pladsholder til indhold 2">
            <a:extLst>
              <a:ext uri="{FF2B5EF4-FFF2-40B4-BE49-F238E27FC236}">
                <a16:creationId xmlns:a16="http://schemas.microsoft.com/office/drawing/2014/main" id="{F471FB3E-DF93-5978-51BA-FD2215508F49}"/>
              </a:ext>
            </a:extLst>
          </p:cNvPr>
          <p:cNvSpPr>
            <a:spLocks noGrp="1"/>
          </p:cNvSpPr>
          <p:nvPr>
            <p:ph idx="1"/>
          </p:nvPr>
        </p:nvSpPr>
        <p:spPr/>
        <p:txBody>
          <a:bodyPr/>
          <a:lstStyle/>
          <a:p>
            <a:r>
              <a:rPr lang="da-DK" dirty="0"/>
              <a:t>Bygger på arbejde af </a:t>
            </a:r>
            <a:r>
              <a:rPr lang="da-DK" dirty="0" err="1"/>
              <a:t>Arnould</a:t>
            </a:r>
            <a:r>
              <a:rPr lang="da-DK" dirty="0"/>
              <a:t> van </a:t>
            </a:r>
            <a:r>
              <a:rPr lang="da-DK" dirty="0" err="1"/>
              <a:t>Gennep</a:t>
            </a:r>
            <a:r>
              <a:rPr lang="da-DK" dirty="0"/>
              <a:t>. </a:t>
            </a:r>
          </a:p>
          <a:p>
            <a:r>
              <a:rPr lang="da-DK" dirty="0"/>
              <a:t>Siden tilføjet nye facetter af andre forskere. </a:t>
            </a:r>
          </a:p>
          <a:p>
            <a:endParaRPr lang="da-DK" dirty="0"/>
          </a:p>
        </p:txBody>
      </p:sp>
    </p:spTree>
    <p:extLst>
      <p:ext uri="{BB962C8B-B14F-4D97-AF65-F5344CB8AC3E}">
        <p14:creationId xmlns:p14="http://schemas.microsoft.com/office/powerpoint/2010/main" val="247765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lede 14"/>
          <p:cNvPicPr>
            <a:picLocks noChangeAspect="1"/>
          </p:cNvPicPr>
          <p:nvPr/>
        </p:nvPicPr>
        <p:blipFill>
          <a:blip r:embed="rId2"/>
          <a:stretch>
            <a:fillRect/>
          </a:stretch>
        </p:blipFill>
        <p:spPr>
          <a:xfrm>
            <a:off x="193415" y="1078394"/>
            <a:ext cx="11784944" cy="5652015"/>
          </a:xfrm>
          <a:prstGeom prst="rect">
            <a:avLst/>
          </a:prstGeom>
        </p:spPr>
      </p:pic>
      <p:sp>
        <p:nvSpPr>
          <p:cNvPr id="16" name="Titel 15"/>
          <p:cNvSpPr>
            <a:spLocks noGrp="1"/>
          </p:cNvSpPr>
          <p:nvPr>
            <p:ph type="title"/>
          </p:nvPr>
        </p:nvSpPr>
        <p:spPr>
          <a:xfrm>
            <a:off x="987056" y="0"/>
            <a:ext cx="10515600" cy="1325563"/>
          </a:xfrm>
        </p:spPr>
        <p:txBody>
          <a:bodyPr/>
          <a:lstStyle/>
          <a:p>
            <a:r>
              <a:rPr lang="da-DK" dirty="0"/>
              <a:t>OVERGANGSRITUALERS STRUKTUR</a:t>
            </a:r>
          </a:p>
        </p:txBody>
      </p:sp>
    </p:spTree>
    <p:extLst>
      <p:ext uri="{BB962C8B-B14F-4D97-AF65-F5344CB8AC3E}">
        <p14:creationId xmlns:p14="http://schemas.microsoft.com/office/powerpoint/2010/main" val="467566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5FC465-F5E1-458A-C142-68C1A9FD7716}"/>
              </a:ext>
            </a:extLst>
          </p:cNvPr>
          <p:cNvSpPr>
            <a:spLocks noGrp="1"/>
          </p:cNvSpPr>
          <p:nvPr>
            <p:ph type="title"/>
          </p:nvPr>
        </p:nvSpPr>
        <p:spPr/>
        <p:txBody>
          <a:bodyPr/>
          <a:lstStyle/>
          <a:p>
            <a:endParaRPr lang="da-DK"/>
          </a:p>
        </p:txBody>
      </p:sp>
    </p:spTree>
    <p:extLst>
      <p:ext uri="{BB962C8B-B14F-4D97-AF65-F5344CB8AC3E}">
        <p14:creationId xmlns:p14="http://schemas.microsoft.com/office/powerpoint/2010/main" val="31252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5C6210-8BAB-BF81-1F1E-40E903F6DEDD}"/>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5FAD0635-D66D-62A6-DC78-4EA3C2B9C540}"/>
              </a:ext>
            </a:extLst>
          </p:cNvPr>
          <p:cNvSpPr>
            <a:spLocks noGrp="1"/>
          </p:cNvSpPr>
          <p:nvPr>
            <p:ph idx="1"/>
          </p:nvPr>
        </p:nvSpPr>
        <p:spPr/>
        <p:txBody>
          <a:bodyPr>
            <a:normAutofit/>
          </a:bodyPr>
          <a:lstStyle/>
          <a:p>
            <a:r>
              <a:rPr lang="da-DK" dirty="0"/>
              <a:t>Læs siden om ritualteori – funktionalisme og forklar de vigtigste pointer. </a:t>
            </a:r>
          </a:p>
          <a:p>
            <a:r>
              <a:rPr lang="da-DK" dirty="0">
                <a:hlinkClick r:id="rId2"/>
              </a:rPr>
              <a:t>https://begrebsnoeglentilreligion.systime.dk/?id=160</a:t>
            </a:r>
            <a:endParaRPr lang="da-DK" dirty="0"/>
          </a:p>
          <a:p>
            <a:pPr marL="0" indent="0">
              <a:buNone/>
            </a:pPr>
            <a:r>
              <a:rPr lang="da-DK" dirty="0"/>
              <a:t>Victor Turner: </a:t>
            </a:r>
          </a:p>
          <a:p>
            <a:pPr marL="0" indent="0">
              <a:buNone/>
            </a:pPr>
            <a:endParaRPr lang="da-DK" dirty="0"/>
          </a:p>
          <a:p>
            <a:pPr marL="0" indent="0">
              <a:buNone/>
            </a:pPr>
            <a:endParaRPr lang="da-DK" dirty="0"/>
          </a:p>
          <a:p>
            <a:pPr marL="0" indent="0">
              <a:buNone/>
            </a:pPr>
            <a:endParaRPr lang="da-DK" dirty="0"/>
          </a:p>
          <a:p>
            <a:pPr marL="0" indent="0">
              <a:buNone/>
            </a:pPr>
            <a:r>
              <a:rPr lang="da-DK" dirty="0"/>
              <a:t>Emile Durkheim: </a:t>
            </a:r>
          </a:p>
        </p:txBody>
      </p:sp>
    </p:spTree>
    <p:extLst>
      <p:ext uri="{BB962C8B-B14F-4D97-AF65-F5344CB8AC3E}">
        <p14:creationId xmlns:p14="http://schemas.microsoft.com/office/powerpoint/2010/main" val="2555172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B1797-1DE9-64EC-7611-31E227B3E310}"/>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7A4240FE-8393-030C-71FC-408937DA979F}"/>
              </a:ext>
            </a:extLst>
          </p:cNvPr>
          <p:cNvSpPr>
            <a:spLocks noGrp="1"/>
          </p:cNvSpPr>
          <p:nvPr>
            <p:ph idx="1"/>
          </p:nvPr>
        </p:nvSpPr>
        <p:spPr/>
        <p:txBody>
          <a:bodyPr/>
          <a:lstStyle/>
          <a:p>
            <a:r>
              <a:rPr lang="da-DK" dirty="0"/>
              <a:t>Derefter: find småklip om ritualer og brug dem til at eftervise eller afkræfte teorierne. </a:t>
            </a:r>
          </a:p>
          <a:p>
            <a:r>
              <a:rPr lang="da-DK" dirty="0"/>
              <a:t>Ex dåb i folkekirken – dåb hos Jehovas Vidner. </a:t>
            </a:r>
          </a:p>
          <a:p>
            <a:r>
              <a:rPr lang="da-DK" dirty="0"/>
              <a:t>Pilgrimsfærd – Mekka, </a:t>
            </a:r>
            <a:r>
              <a:rPr lang="da-DK" dirty="0" err="1"/>
              <a:t>Khumba</a:t>
            </a:r>
            <a:r>
              <a:rPr lang="da-DK" dirty="0"/>
              <a:t> Mela</a:t>
            </a:r>
          </a:p>
          <a:p>
            <a:r>
              <a:rPr lang="da-DK" dirty="0"/>
              <a:t>Sidste skoledag på Birkerød Gymnasium, HF, IB og Kostskole</a:t>
            </a:r>
          </a:p>
          <a:p>
            <a:endParaRPr lang="da-DK" dirty="0"/>
          </a:p>
        </p:txBody>
      </p:sp>
    </p:spTree>
    <p:extLst>
      <p:ext uri="{BB962C8B-B14F-4D97-AF65-F5344CB8AC3E}">
        <p14:creationId xmlns:p14="http://schemas.microsoft.com/office/powerpoint/2010/main" val="406897208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9271</TotalTime>
  <Words>420</Words>
  <Application>Microsoft Office PowerPoint</Application>
  <PresentationFormat>Widescreen</PresentationFormat>
  <Paragraphs>45</Paragraphs>
  <Slides>11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11</vt:i4>
      </vt:variant>
    </vt:vector>
  </HeadingPairs>
  <TitlesOfParts>
    <vt:vector size="16" baseType="lpstr">
      <vt:lpstr>Aptos</vt:lpstr>
      <vt:lpstr>Aptos Display</vt:lpstr>
      <vt:lpstr>Arial</vt:lpstr>
      <vt:lpstr>Calibri</vt:lpstr>
      <vt:lpstr>Office-tema</vt:lpstr>
      <vt:lpstr>Ritualteori</vt:lpstr>
      <vt:lpstr>PowerPoint-præsentation</vt:lpstr>
      <vt:lpstr>Ritualer – forskellige typer. </vt:lpstr>
      <vt:lpstr>Honkos model</vt:lpstr>
      <vt:lpstr>Schjødts model </vt:lpstr>
      <vt:lpstr>Send følgende ritualer igennem typerne + de to modeller undersøg, om de to beskrivelser passer sammen. </vt:lpstr>
      <vt:lpstr>Ritaulernes struktur</vt:lpstr>
      <vt:lpstr>OVERGANGSRITUALERS STRUKTUR</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Jørgensen</dc:creator>
  <cp:lastModifiedBy>Martin Jørgensen</cp:lastModifiedBy>
  <cp:revision>1</cp:revision>
  <dcterms:created xsi:type="dcterms:W3CDTF">2024-08-19T19:43:30Z</dcterms:created>
  <dcterms:modified xsi:type="dcterms:W3CDTF">2024-08-26T06:14:52Z</dcterms:modified>
</cp:coreProperties>
</file>