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91" r:id="rId2"/>
    <p:sldId id="256" r:id="rId3"/>
    <p:sldId id="257" r:id="rId4"/>
    <p:sldId id="292" r:id="rId5"/>
    <p:sldId id="293" r:id="rId6"/>
    <p:sldId id="294" r:id="rId7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778"/>
    <p:restoredTop sz="53544"/>
  </p:normalViewPr>
  <p:slideViewPr>
    <p:cSldViewPr snapToGrid="0" snapToObjects="1">
      <p:cViewPr varScale="1">
        <p:scale>
          <a:sx n="58" d="100"/>
          <a:sy n="58" d="100"/>
        </p:scale>
        <p:origin x="22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BBB3FC-454E-E74E-826A-EB0F088E3803}" type="datetimeFigureOut">
              <a:rPr lang="da-DK" smtClean="0"/>
              <a:t>30.08.2024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B38229-8EE3-974E-84BB-93D469B5A9A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798231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B38229-8EE3-974E-84BB-93D469B5A9AD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43843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B38229-8EE3-974E-84BB-93D469B5A9AD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427392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B613A3-DADC-1046-BFC2-728A062EE0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92F2BC60-3403-BC4D-8BAB-B802ECE219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E1FE88B-D912-4942-ADDF-39D00C7F29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84370-0ADF-784D-8130-8FA46814C56E}" type="datetimeFigureOut">
              <a:rPr lang="da-DK" smtClean="0"/>
              <a:t>30.08.2024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4FB8984-61B3-4847-B84A-511D3237D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DB5774D-A01A-1E47-9E99-FFF0EA8A0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9F4E3-6912-CD48-99AF-0319DCE0B4B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91399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6E9AE9-1A0E-734E-8D9E-E912738BA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FFAECBB-20F8-1444-8E70-4C47720537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A2BE837-A135-C643-A1DF-EF84929CE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84370-0ADF-784D-8130-8FA46814C56E}" type="datetimeFigureOut">
              <a:rPr lang="da-DK" smtClean="0"/>
              <a:t>30.08.2024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D078BE3-9561-4E47-8FF3-5C9C2353C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EF772CF-E7A7-B641-89BC-31E96979D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9F4E3-6912-CD48-99AF-0319DCE0B4B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43498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3C9A9D-C526-0544-9854-B8FC55EE4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803698F-24BF-E04E-8AB3-ACC8EBB33C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450F956-68E0-1746-8C54-2846665863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84370-0ADF-784D-8130-8FA46814C56E}" type="datetimeFigureOut">
              <a:rPr lang="da-DK" smtClean="0"/>
              <a:t>30.08.2024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BA254C0-BFAD-2043-AA24-7D60DFA626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4D28A44-E20D-954A-9B7E-97ACB3A11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9F4E3-6912-CD48-99AF-0319DCE0B4B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986801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145A68-87B3-A741-99ED-E8D1C9A5F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45DC867-CFCD-3943-8B26-04389555C1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D1D5CD3D-5B9E-EC4C-8C2D-F920E93538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BCD47DC-3603-284A-BEAA-91E13182D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84370-0ADF-784D-8130-8FA46814C56E}" type="datetimeFigureOut">
              <a:rPr lang="da-DK" smtClean="0"/>
              <a:t>30.08.2024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BD10B13-64D5-224A-9A33-29572708D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D0E8025-C07F-C546-B9F6-E09B9D1CF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9F4E3-6912-CD48-99AF-0319DCE0B4B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10246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CB38E1-274E-E747-B235-050CD44BB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5FEA1F8-6D7F-B64F-B875-4FEA7F70BA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93EDFCD1-C021-104B-9116-876E2D653D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F593BDAD-9194-BD46-8BDF-151562DC08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ED71A8D5-B717-5D4F-B831-9CAADF2835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321D1742-F5B3-7045-8DF1-6B50BB83E8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84370-0ADF-784D-8130-8FA46814C56E}" type="datetimeFigureOut">
              <a:rPr lang="da-DK" smtClean="0"/>
              <a:t>30.08.2024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DE9A1324-B977-104D-AD22-C53FE1940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17D10A4B-8EB3-6446-B793-D5293EFC3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9F4E3-6912-CD48-99AF-0319DCE0B4B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99734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68B0FB-DE78-EB40-BC7E-EA3420CB3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668F9B8A-A6BC-9B40-9632-3B0F19F2F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84370-0ADF-784D-8130-8FA46814C56E}" type="datetimeFigureOut">
              <a:rPr lang="da-DK" smtClean="0"/>
              <a:t>30.08.2024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DFE5D72C-4292-A549-A9A2-F5A51EA00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0AFC7959-774C-E84F-9A42-C4FDDD664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9F4E3-6912-CD48-99AF-0319DCE0B4B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64873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61B4E902-EBDC-304C-96E9-5E6BEEFE5F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84370-0ADF-784D-8130-8FA46814C56E}" type="datetimeFigureOut">
              <a:rPr lang="da-DK" smtClean="0"/>
              <a:t>30.08.2024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F04A074E-C330-9344-AADC-163FEF183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690CEF49-F9A4-E242-8289-54638ED8C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9F4E3-6912-CD48-99AF-0319DCE0B4B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01688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36F9BA-36B2-F544-A0C0-F6E2F132E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CB20F48-634D-0B4B-969D-A0F38C69C0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DE6971C-85BA-B846-878A-E76518F5FD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932A88A-AC53-D541-8DC9-B1D991D364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84370-0ADF-784D-8130-8FA46814C56E}" type="datetimeFigureOut">
              <a:rPr lang="da-DK" smtClean="0"/>
              <a:t>30.08.2024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F97E8F8-BADF-3D43-81A2-EAD58A69F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A053FA3-0CE2-9A46-8709-9F4BD7E7A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9F4E3-6912-CD48-99AF-0319DCE0B4B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05428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256314-B3CC-684A-B1F9-987B4649C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5D192139-0932-6244-9024-45556D3D71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C898319-E099-CB4B-ACA3-F5FB6A6C95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A40C03CC-CFEF-D144-8E6A-85C977FBE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84370-0ADF-784D-8130-8FA46814C56E}" type="datetimeFigureOut">
              <a:rPr lang="da-DK" smtClean="0"/>
              <a:t>30.08.2024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6F68748-70DF-BB46-8A6A-7F2F6E07D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81D82E3-1B31-4242-A434-0DF455F3B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9F4E3-6912-CD48-99AF-0319DCE0B4B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98339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2853FA-5BF7-A94C-8652-482EF155E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A1DB61F5-F876-9540-BFB6-B6DA3CB369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F52AAA2-5AF3-F040-9F04-65798A434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84370-0ADF-784D-8130-8FA46814C56E}" type="datetimeFigureOut">
              <a:rPr lang="da-DK" smtClean="0"/>
              <a:t>30.08.2024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15546D6-2B8E-0046-B4E1-B9DB7B4916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D38953E-2CD4-E44E-8FFB-BEB57954C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9F4E3-6912-CD48-99AF-0319DCE0B4B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99645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DBC8ABC7-2E55-DC41-9ADB-00E94A7B45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F7C698FF-DF15-8A4F-836B-25F61881F8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96309C1-19A6-5D44-AB6F-F049D511E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84370-0ADF-784D-8130-8FA46814C56E}" type="datetimeFigureOut">
              <a:rPr lang="da-DK" smtClean="0"/>
              <a:t>30.08.2024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07690F0-C154-8D45-8FEB-129EEC508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9ED3E92-776A-C641-8B09-00239B552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9F4E3-6912-CD48-99AF-0319DCE0B4B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75019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9154AC4A-D9BC-4C4A-9A41-444E9D6C5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6E9328E-85FB-B246-A7F2-9C1542FAA3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64B2057-E492-084F-9519-06FC8C6E1B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584370-0ADF-784D-8130-8FA46814C56E}" type="datetimeFigureOut">
              <a:rPr lang="da-DK" smtClean="0"/>
              <a:t>30.08.2024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7D44582-7D79-E54B-9691-17C3225BDC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03CC2B6-D2D9-024B-884A-E71D3CC5EA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39F4E3-6912-CD48-99AF-0319DCE0B4B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35906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0B03E782-544C-4849-A345-B3F6BD2F1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Dagens program</a:t>
            </a:r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4CA0757D-824D-D346-B4BA-32498D0531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Virksomhedens forretningsmodel</a:t>
            </a:r>
          </a:p>
          <a:p>
            <a:r>
              <a:rPr lang="da-DK" dirty="0"/>
              <a:t>Business Model </a:t>
            </a:r>
            <a:r>
              <a:rPr lang="da-DK" dirty="0" err="1"/>
              <a:t>Canvas</a:t>
            </a:r>
            <a:endParaRPr lang="da-DK" dirty="0"/>
          </a:p>
          <a:p>
            <a:pPr>
              <a:lnSpc>
                <a:spcPct val="115000"/>
              </a:lnSpc>
            </a:pPr>
            <a:r>
              <a:rPr lang="da-DK" dirty="0"/>
              <a:t>Case: Planet </a:t>
            </a:r>
            <a:r>
              <a:rPr lang="da-DK" dirty="0" err="1"/>
              <a:t>Nusa</a:t>
            </a:r>
            <a:r>
              <a:rPr lang="da-DK" dirty="0"/>
              <a:t> – Iværksætteri og forretningsmodel</a:t>
            </a:r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509386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DE9E9E-A8D7-3644-91EE-431CF2ED7F2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Virksomhedens forretningsmodel</a:t>
            </a:r>
            <a:br>
              <a:rPr lang="da-DK" dirty="0"/>
            </a:br>
            <a:endParaRPr lang="da-DK" dirty="0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06BE0E15-2BB8-D843-B53B-1DEA8FDE932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1705327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35A38741-997C-184A-8FB7-92DD910777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44381" y="1344643"/>
            <a:ext cx="7006241" cy="4168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1C6AAE25-BD23-41B5-AAE4-1DA5898C2A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573887"/>
            <a:ext cx="0" cy="3710227"/>
          </a:xfrm>
          <a:prstGeom prst="line">
            <a:avLst/>
          </a:prstGeom>
          <a:ln w="19050">
            <a:solidFill>
              <a:srgbClr val="3DAB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2">
            <a:extLst>
              <a:ext uri="{FF2B5EF4-FFF2-40B4-BE49-F238E27FC236}">
                <a16:creationId xmlns:a16="http://schemas.microsoft.com/office/drawing/2014/main" id="{CE4740BB-0D37-7C4C-895E-9506B15354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1378" y="2531692"/>
            <a:ext cx="4149402" cy="1794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A5B2C439-35D6-C140-90EF-C2256172B62A}"/>
              </a:ext>
            </a:extLst>
          </p:cNvPr>
          <p:cNvSpPr/>
          <p:nvPr/>
        </p:nvSpPr>
        <p:spPr>
          <a:xfrm>
            <a:off x="2600329" y="151537"/>
            <a:ext cx="72580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+mj-lt"/>
              <a:buAutoNum type="arabicPeriod"/>
            </a:pPr>
            <a:r>
              <a:rPr lang="da-DK" b="1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Hvem</a:t>
            </a:r>
            <a:r>
              <a:rPr lang="da-DK" b="0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 er virksomhedens kunder, og hvad er deres behov?</a:t>
            </a:r>
          </a:p>
          <a:p>
            <a:pPr>
              <a:buFont typeface="+mj-lt"/>
              <a:buAutoNum type="arabicPeriod"/>
            </a:pPr>
            <a:r>
              <a:rPr lang="da-DK" b="1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Hvad</a:t>
            </a:r>
            <a:r>
              <a:rPr lang="da-DK" b="0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 tilbyder virksomheden som løsning på kundernes behov?</a:t>
            </a:r>
          </a:p>
          <a:p>
            <a:pPr>
              <a:buFont typeface="+mj-lt"/>
              <a:buAutoNum type="arabicPeriod"/>
            </a:pPr>
            <a:r>
              <a:rPr lang="da-DK" b="1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Hvordan</a:t>
            </a:r>
            <a:r>
              <a:rPr lang="da-DK" b="0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 skaber, leverer og fastholder virksomheden værdi?</a:t>
            </a:r>
          </a:p>
        </p:txBody>
      </p:sp>
    </p:spTree>
    <p:extLst>
      <p:ext uri="{BB962C8B-B14F-4D97-AF65-F5344CB8AC3E}">
        <p14:creationId xmlns:p14="http://schemas.microsoft.com/office/powerpoint/2010/main" val="20441353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C96FBD-FF3D-B14C-A50A-8F56C0F20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075" y="0"/>
            <a:ext cx="10515600" cy="1325563"/>
          </a:xfrm>
        </p:spPr>
        <p:txBody>
          <a:bodyPr/>
          <a:lstStyle/>
          <a:p>
            <a:r>
              <a:rPr lang="da-DK" b="1" dirty="0"/>
              <a:t>Business Model </a:t>
            </a:r>
            <a:r>
              <a:rPr lang="da-DK" b="1" dirty="0" err="1"/>
              <a:t>Canvas</a:t>
            </a:r>
            <a:endParaRPr lang="da-DK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AFBA653A-77E6-2C4F-B291-D906390018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5539" y="2751210"/>
            <a:ext cx="5865013" cy="3503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12588E5E-083A-4D48-A2D4-742EEDB25885}"/>
              </a:ext>
            </a:extLst>
          </p:cNvPr>
          <p:cNvSpPr/>
          <p:nvPr/>
        </p:nvSpPr>
        <p:spPr>
          <a:xfrm>
            <a:off x="219075" y="1285896"/>
            <a:ext cx="5767388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1400" b="1" i="0" u="none" strike="noStrike" dirty="0">
                <a:solidFill>
                  <a:srgbClr val="333333"/>
                </a:solidFill>
                <a:effectLst/>
              </a:rPr>
              <a:t>Hvem: </a:t>
            </a:r>
          </a:p>
          <a:p>
            <a:pPr>
              <a:buFont typeface="+mj-lt"/>
              <a:buAutoNum type="arabicPeriod"/>
            </a:pPr>
            <a:r>
              <a:rPr lang="da-DK" sz="1400" b="1" i="0" u="none" strike="noStrike" dirty="0">
                <a:solidFill>
                  <a:srgbClr val="333333"/>
                </a:solidFill>
                <a:effectLst/>
              </a:rPr>
              <a:t>Kundesegmenter</a:t>
            </a:r>
            <a:r>
              <a:rPr lang="da-DK" sz="1400" b="0" i="0" u="none" strike="noStrike" dirty="0">
                <a:solidFill>
                  <a:srgbClr val="333333"/>
                </a:solidFill>
                <a:effectLst/>
              </a:rPr>
              <a:t> er de målgrupper med forskellige behov, som virksomheden appellerer til.</a:t>
            </a:r>
          </a:p>
          <a:p>
            <a:r>
              <a:rPr lang="da-DK" sz="1400" b="1" i="0" u="none" strike="noStrike" dirty="0">
                <a:solidFill>
                  <a:srgbClr val="333333"/>
                </a:solidFill>
                <a:effectLst/>
              </a:rPr>
              <a:t>Hvad: </a:t>
            </a:r>
          </a:p>
          <a:p>
            <a:pPr>
              <a:buFont typeface="+mj-lt"/>
              <a:buAutoNum type="arabicPeriod" startAt="2"/>
            </a:pPr>
            <a:r>
              <a:rPr lang="da-DK" sz="1400" b="1" i="0" u="none" strike="noStrike" dirty="0">
                <a:solidFill>
                  <a:srgbClr val="333333"/>
                </a:solidFill>
                <a:effectLst/>
              </a:rPr>
              <a:t>Værditilbud</a:t>
            </a:r>
            <a:r>
              <a:rPr lang="da-DK" sz="1400" b="0" i="0" u="none" strike="noStrike" dirty="0">
                <a:solidFill>
                  <a:srgbClr val="333333"/>
                </a:solidFill>
                <a:effectLst/>
              </a:rPr>
              <a:t> er de produkter eller serviceydelser og de dertil knyttede fordele, som virksomheden tilbyder sine målgrupper for at dække deres behov.</a:t>
            </a:r>
          </a:p>
          <a:p>
            <a:r>
              <a:rPr lang="da-DK" sz="1400" b="1" i="0" u="none" strike="noStrike" dirty="0">
                <a:solidFill>
                  <a:srgbClr val="333333"/>
                </a:solidFill>
                <a:effectLst/>
              </a:rPr>
              <a:t>Hvordan: </a:t>
            </a:r>
          </a:p>
          <a:p>
            <a:pPr>
              <a:buFont typeface="+mj-lt"/>
              <a:buAutoNum type="arabicPeriod" startAt="3"/>
            </a:pPr>
            <a:r>
              <a:rPr lang="da-DK" sz="1400" b="1" i="0" u="none" strike="noStrike" dirty="0">
                <a:solidFill>
                  <a:srgbClr val="333333"/>
                </a:solidFill>
                <a:effectLst/>
              </a:rPr>
              <a:t>Kanaler</a:t>
            </a:r>
            <a:r>
              <a:rPr lang="da-DK" sz="1400" b="0" i="0" u="none" strike="noStrike" dirty="0">
                <a:solidFill>
                  <a:srgbClr val="333333"/>
                </a:solidFill>
                <a:effectLst/>
              </a:rPr>
              <a:t> beskriver, hvordan virksomhedens værditilbud kommunikeres og leveres gennem kommunikations-, distributions- og salgskanaler (fx via hjemmeside, egen butik eller forhandlere).</a:t>
            </a:r>
          </a:p>
          <a:p>
            <a:pPr>
              <a:buFont typeface="+mj-lt"/>
              <a:buAutoNum type="arabicPeriod" startAt="4"/>
            </a:pPr>
            <a:r>
              <a:rPr lang="da-DK" sz="1400" b="1" i="0" u="none" strike="noStrike" dirty="0">
                <a:solidFill>
                  <a:srgbClr val="333333"/>
                </a:solidFill>
                <a:effectLst/>
              </a:rPr>
              <a:t>Kunderelationer</a:t>
            </a:r>
            <a:r>
              <a:rPr lang="da-DK" sz="1400" b="0" i="0" u="none" strike="noStrike" dirty="0">
                <a:solidFill>
                  <a:srgbClr val="333333"/>
                </a:solidFill>
                <a:effectLst/>
              </a:rPr>
              <a:t> beskriver, hvordan virksomheden etablerer og vedligeholder en relation til sine målgrupper (fx personlig kundeservice, kundeklub, efterservices, mv.).</a:t>
            </a:r>
          </a:p>
          <a:p>
            <a:pPr>
              <a:buFont typeface="+mj-lt"/>
              <a:buAutoNum type="arabicPeriod" startAt="5"/>
            </a:pPr>
            <a:r>
              <a:rPr lang="da-DK" sz="1400" b="1" i="0" u="none" strike="noStrike" dirty="0">
                <a:solidFill>
                  <a:srgbClr val="333333"/>
                </a:solidFill>
                <a:effectLst/>
              </a:rPr>
              <a:t>Indtægtsstrømme</a:t>
            </a:r>
            <a:r>
              <a:rPr lang="da-DK" sz="1400" b="0" i="0" u="none" strike="noStrike" dirty="0">
                <a:solidFill>
                  <a:srgbClr val="333333"/>
                </a:solidFill>
                <a:effectLst/>
              </a:rPr>
              <a:t> beskriver alle virksomhedens indtægtskilder (fx leasing, abonnement, éngangssalg, offentlige tilskud, mv.).</a:t>
            </a:r>
          </a:p>
          <a:p>
            <a:pPr>
              <a:buFont typeface="+mj-lt"/>
              <a:buAutoNum type="arabicPeriod" startAt="6"/>
            </a:pPr>
            <a:r>
              <a:rPr lang="da-DK" sz="1400" b="1" i="0" u="none" strike="noStrike" dirty="0">
                <a:solidFill>
                  <a:srgbClr val="333333"/>
                </a:solidFill>
                <a:effectLst/>
              </a:rPr>
              <a:t>Nøgleressourcer</a:t>
            </a:r>
            <a:r>
              <a:rPr lang="da-DK" sz="1400" b="0" i="0" u="none" strike="noStrike" dirty="0">
                <a:solidFill>
                  <a:srgbClr val="333333"/>
                </a:solidFill>
                <a:effectLst/>
              </a:rPr>
              <a:t> er de ressourcer, som er vigtigst at have adgang til (fx medarbejdere, kapital, IT-systemer, mv.).</a:t>
            </a:r>
          </a:p>
          <a:p>
            <a:pPr>
              <a:buFont typeface="+mj-lt"/>
              <a:buAutoNum type="arabicPeriod" startAt="7"/>
            </a:pPr>
            <a:r>
              <a:rPr lang="da-DK" sz="1400" b="1" i="0" u="none" strike="noStrike" dirty="0">
                <a:solidFill>
                  <a:srgbClr val="333333"/>
                </a:solidFill>
                <a:effectLst/>
              </a:rPr>
              <a:t>Nøgleaktiviteter</a:t>
            </a:r>
            <a:r>
              <a:rPr lang="da-DK" sz="1400" b="0" i="0" u="none" strike="noStrike" dirty="0">
                <a:solidFill>
                  <a:srgbClr val="333333"/>
                </a:solidFill>
                <a:effectLst/>
              </a:rPr>
              <a:t> er de aktiviteter, som er vigtigst at udføre for at skabe værdi (fx produktion, rådgivning, undervisning, mv.).</a:t>
            </a:r>
          </a:p>
          <a:p>
            <a:pPr>
              <a:buFont typeface="+mj-lt"/>
              <a:buAutoNum type="arabicPeriod" startAt="8"/>
            </a:pPr>
            <a:r>
              <a:rPr lang="da-DK" sz="1400" b="1" i="0" u="none" strike="noStrike" dirty="0">
                <a:solidFill>
                  <a:srgbClr val="333333"/>
                </a:solidFill>
                <a:effectLst/>
              </a:rPr>
              <a:t>Nøglepartnere</a:t>
            </a:r>
            <a:r>
              <a:rPr lang="da-DK" sz="1400" b="0" i="0" u="none" strike="noStrike" dirty="0">
                <a:solidFill>
                  <a:srgbClr val="333333"/>
                </a:solidFill>
                <a:effectLst/>
              </a:rPr>
              <a:t> er det netværk af leverandører og samarbejdspartnere, der udgør virksomhedens vigtigste eksterne ressourcer.</a:t>
            </a:r>
          </a:p>
          <a:p>
            <a:pPr>
              <a:buFont typeface="+mj-lt"/>
              <a:buAutoNum type="arabicPeriod" startAt="9"/>
            </a:pPr>
            <a:r>
              <a:rPr lang="da-DK" sz="1400" b="1" i="0" u="none" strike="noStrike" dirty="0">
                <a:solidFill>
                  <a:srgbClr val="333333"/>
                </a:solidFill>
                <a:effectLst/>
              </a:rPr>
              <a:t>Omkostningsstruktur</a:t>
            </a:r>
            <a:r>
              <a:rPr lang="da-DK" sz="1400" b="0" i="0" u="none" strike="noStrike" dirty="0">
                <a:solidFill>
                  <a:srgbClr val="333333"/>
                </a:solidFill>
                <a:effectLst/>
              </a:rPr>
              <a:t> beskriver alle de faste og variable omkostninger, der er forbundet med at drive virksomheden (fx løn, vareindkøb, husleje, markedsføring, mv.).</a:t>
            </a:r>
          </a:p>
        </p:txBody>
      </p:sp>
      <p:pic>
        <p:nvPicPr>
          <p:cNvPr id="6" name="Billede 5" descr="Et billede, der indeholder tekst&#10;&#10;Automatisk genereret beskrivelse">
            <a:extLst>
              <a:ext uri="{FF2B5EF4-FFF2-40B4-BE49-F238E27FC236}">
                <a16:creationId xmlns:a16="http://schemas.microsoft.com/office/drawing/2014/main" id="{51029DA6-AD2D-1D4B-AA6B-C841402A1C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2440" y="209086"/>
            <a:ext cx="3691210" cy="2232954"/>
          </a:xfrm>
          <a:prstGeom prst="rect">
            <a:avLst/>
          </a:prstGeom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57CB8A76-F311-7878-E59F-3C6806B88D7A}"/>
              </a:ext>
            </a:extLst>
          </p:cNvPr>
          <p:cNvSpPr txBox="1"/>
          <p:nvPr/>
        </p:nvSpPr>
        <p:spPr>
          <a:xfrm>
            <a:off x="7122320" y="6394987"/>
            <a:ext cx="61243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dirty="0" err="1">
                <a:solidFill>
                  <a:srgbClr val="FF0000"/>
                </a:solidFill>
              </a:rPr>
              <a:t>https</a:t>
            </a:r>
            <a:r>
              <a:rPr lang="da-DK" dirty="0">
                <a:solidFill>
                  <a:srgbClr val="FF0000"/>
                </a:solidFill>
              </a:rPr>
              <a:t>://</a:t>
            </a:r>
            <a:r>
              <a:rPr lang="da-DK" dirty="0" err="1">
                <a:solidFill>
                  <a:srgbClr val="FF0000"/>
                </a:solidFill>
              </a:rPr>
              <a:t>www.youtube.com</a:t>
            </a:r>
            <a:r>
              <a:rPr lang="da-DK" dirty="0">
                <a:solidFill>
                  <a:srgbClr val="FF0000"/>
                </a:solidFill>
              </a:rPr>
              <a:t>/</a:t>
            </a:r>
            <a:r>
              <a:rPr lang="da-DK" dirty="0" err="1">
                <a:solidFill>
                  <a:srgbClr val="FF0000"/>
                </a:solidFill>
              </a:rPr>
              <a:t>watch?v</a:t>
            </a:r>
            <a:r>
              <a:rPr lang="da-DK" dirty="0">
                <a:solidFill>
                  <a:srgbClr val="FF0000"/>
                </a:solidFill>
              </a:rPr>
              <a:t>=RpFiL-1TVLw</a:t>
            </a:r>
          </a:p>
        </p:txBody>
      </p:sp>
    </p:spTree>
    <p:extLst>
      <p:ext uri="{BB962C8B-B14F-4D97-AF65-F5344CB8AC3E}">
        <p14:creationId xmlns:p14="http://schemas.microsoft.com/office/powerpoint/2010/main" val="14270626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56BB3BFF-551D-A843-85F3-884DE6D221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857" y="95882"/>
            <a:ext cx="11320286" cy="6762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31981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Billede 3" descr="Et billede, der indeholder sky, udendørs, vand, strand&#10;&#10;Automatisk genereret beskrivelse">
            <a:extLst>
              <a:ext uri="{FF2B5EF4-FFF2-40B4-BE49-F238E27FC236}">
                <a16:creationId xmlns:a16="http://schemas.microsoft.com/office/drawing/2014/main" id="{CC9900E2-10EA-0380-4EC4-48B3E472853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57" r="26108" b="-1"/>
          <a:stretch/>
        </p:blipFill>
        <p:spPr bwMode="auto">
          <a:xfrm>
            <a:off x="20" y="10"/>
            <a:ext cx="6116549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  <a:noFill/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C746402-1C87-5466-6456-48754A2C8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7112" y="624468"/>
            <a:ext cx="6116549" cy="5262563"/>
          </a:xfrm>
        </p:spPr>
        <p:txBody>
          <a:bodyPr>
            <a:normAutofit lnSpcReduction="10000"/>
          </a:bodyPr>
          <a:lstStyle/>
          <a:p>
            <a:r>
              <a:rPr lang="da-DK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Iværksætteri og forretningsmodel</a:t>
            </a:r>
            <a:endParaRPr lang="da-DK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a-DK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Case: Planet </a:t>
            </a:r>
            <a:r>
              <a:rPr lang="da-DK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Nusa</a:t>
            </a:r>
            <a:r>
              <a:rPr lang="da-DK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indent="0">
              <a:buNone/>
            </a:pPr>
            <a:endParaRPr lang="da-DK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da-DK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Redegør for virksomhedens værditilbud og  forretningside samt Planet </a:t>
            </a:r>
            <a:r>
              <a:rPr lang="da-DK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Nusas</a:t>
            </a:r>
            <a:r>
              <a:rPr lang="da-DK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forsøg på at differentiere sig fra konkurrenterne.</a:t>
            </a:r>
          </a:p>
          <a:p>
            <a:pPr marL="342900" lvl="0" indent="-342900">
              <a:buFont typeface="+mj-lt"/>
              <a:buAutoNum type="arabicPeriod"/>
            </a:pPr>
            <a:r>
              <a:rPr lang="da-DK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Analyser, med udgangspunkt i Business Model </a:t>
            </a:r>
            <a:r>
              <a:rPr lang="da-DK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Canvas</a:t>
            </a:r>
            <a:r>
              <a:rPr lang="da-DK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Planet </a:t>
            </a:r>
            <a:r>
              <a:rPr lang="da-DK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Nusas</a:t>
            </a:r>
            <a:r>
              <a:rPr lang="da-DK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forretningsmodel</a:t>
            </a:r>
            <a:endParaRPr lang="da-DK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da-DK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Vurder, med udgangspunkt i ovenstående, fremtidsudsigterne for virksomheden</a:t>
            </a:r>
            <a:endParaRPr lang="da-DK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da-DK" sz="2000" dirty="0"/>
          </a:p>
        </p:txBody>
      </p:sp>
    </p:spTree>
    <p:extLst>
      <p:ext uri="{BB962C8B-B14F-4D97-AF65-F5344CB8AC3E}">
        <p14:creationId xmlns:p14="http://schemas.microsoft.com/office/powerpoint/2010/main" val="23493500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</TotalTime>
  <Words>310</Words>
  <Application>Microsoft Macintosh PowerPoint</Application>
  <PresentationFormat>Widescreen</PresentationFormat>
  <Paragraphs>30</Paragraphs>
  <Slides>6</Slides>
  <Notes>2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12" baseType="lpstr">
      <vt:lpstr>Arial</vt:lpstr>
      <vt:lpstr>Arial</vt:lpstr>
      <vt:lpstr>Calibri</vt:lpstr>
      <vt:lpstr>Calibri Light</vt:lpstr>
      <vt:lpstr>Times New Roman</vt:lpstr>
      <vt:lpstr>Office-tema</vt:lpstr>
      <vt:lpstr>Dagens program</vt:lpstr>
      <vt:lpstr>Virksomhedens forretningsmodel </vt:lpstr>
      <vt:lpstr>PowerPoint-præsentation</vt:lpstr>
      <vt:lpstr>Business Model Canvas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Dagens program</dc:title>
  <dc:creator>Christian Stenmann Kiirdal</dc:creator>
  <cp:lastModifiedBy>Niels Hjuler Kristensen</cp:lastModifiedBy>
  <cp:revision>6</cp:revision>
  <dcterms:created xsi:type="dcterms:W3CDTF">2021-08-28T07:50:57Z</dcterms:created>
  <dcterms:modified xsi:type="dcterms:W3CDTF">2024-08-30T06:09:50Z</dcterms:modified>
</cp:coreProperties>
</file>