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85" r:id="rId2"/>
    <p:sldId id="294" r:id="rId3"/>
    <p:sldId id="259" r:id="rId4"/>
    <p:sldId id="261" r:id="rId5"/>
    <p:sldId id="264" r:id="rId6"/>
    <p:sldId id="300" r:id="rId7"/>
    <p:sldId id="312" r:id="rId8"/>
    <p:sldId id="308" r:id="rId9"/>
    <p:sldId id="309" r:id="rId10"/>
    <p:sldId id="310" r:id="rId11"/>
    <p:sldId id="313" r:id="rId12"/>
    <p:sldId id="304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EC591-8F59-B043-A182-455D23DB3F24}" v="44" dt="2024-09-01T07:38:09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72156"/>
  </p:normalViewPr>
  <p:slideViewPr>
    <p:cSldViewPr>
      <p:cViewPr varScale="1">
        <p:scale>
          <a:sx n="81" d="100"/>
          <a:sy n="81" d="100"/>
        </p:scale>
        <p:origin x="768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169D9-2E19-6846-83BE-9C952722B97B}" type="datetimeFigureOut">
              <a:rPr lang="da-DK" smtClean="0"/>
              <a:t>03.09.2024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E0904-D072-6D49-87DC-D3E9B8A433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7922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E0904-D072-6D49-87DC-D3E9B8A433A8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393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E0904-D072-6D49-87DC-D3E9B8A433A8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288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E0904-D072-6D49-87DC-D3E9B8A433A8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42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288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117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456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9103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24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953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013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409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015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98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64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D6A02-06B7-4044-A3AD-562C1337AE9C}" type="datetimeFigureOut">
              <a:rPr lang="da-DK" smtClean="0"/>
              <a:pPr/>
              <a:t>03.09.2024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29535-1398-42BD-84D6-C156493F342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988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nskindustri.dk/brancher/di-handel/vision2030-for-fremtidens-handelsvirksomheder/cases/planet-nusa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263352" y="1671109"/>
            <a:ext cx="6346031" cy="4351338"/>
          </a:xfrm>
        </p:spPr>
        <p:txBody>
          <a:bodyPr>
            <a:normAutofit/>
          </a:bodyPr>
          <a:lstStyle/>
          <a:p>
            <a:r>
              <a:rPr lang="da-DK" dirty="0"/>
              <a:t>Opsamling på Forretningsmodel og Planet </a:t>
            </a:r>
            <a:r>
              <a:rPr lang="da-DK" dirty="0" err="1"/>
              <a:t>Nusa</a:t>
            </a:r>
            <a:endParaRPr lang="da-DK" dirty="0"/>
          </a:p>
          <a:p>
            <a:r>
              <a:rPr lang="da-DK" dirty="0"/>
              <a:t>Markedssegmentering og målgruppeprofil</a:t>
            </a:r>
          </a:p>
          <a:p>
            <a:pPr lvl="1"/>
            <a:r>
              <a:rPr lang="da-DK" sz="2800" dirty="0"/>
              <a:t>Planet </a:t>
            </a:r>
            <a:r>
              <a:rPr lang="da-DK" sz="2800" dirty="0" err="1"/>
              <a:t>Nusa</a:t>
            </a:r>
            <a:endParaRPr lang="da-DK" sz="2800" dirty="0"/>
          </a:p>
          <a:p>
            <a:r>
              <a:rPr lang="da-DK" dirty="0"/>
              <a:t>Købsmotiver og behovsopfyldelse</a:t>
            </a:r>
          </a:p>
          <a:p>
            <a:pPr lvl="1"/>
            <a:r>
              <a:rPr lang="da-DK" sz="2800" dirty="0"/>
              <a:t>Planet </a:t>
            </a:r>
            <a:r>
              <a:rPr lang="da-DK" sz="2800" dirty="0" err="1"/>
              <a:t>Nusa</a:t>
            </a:r>
            <a:endParaRPr lang="da-DK" sz="2800" dirty="0"/>
          </a:p>
          <a:p>
            <a:r>
              <a:rPr lang="en-US" dirty="0"/>
              <a:t>Case: </a:t>
            </a:r>
            <a:r>
              <a:rPr lang="da-DK" dirty="0"/>
              <a:t>Bouillon </a:t>
            </a:r>
            <a:r>
              <a:rPr lang="en-US" dirty="0"/>
              <a:t>- </a:t>
            </a:r>
            <a:r>
              <a:rPr lang="da-DK" dirty="0"/>
              <a:t>Segmentering og købsmotiver + egen virksomhed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EE18053-5477-E181-D8DE-D7872A007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2024" y="1694053"/>
            <a:ext cx="5432059" cy="323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2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sky, udendørs, vand, strand&#10;&#10;Automatisk genereret beskrivelse">
            <a:extLst>
              <a:ext uri="{FF2B5EF4-FFF2-40B4-BE49-F238E27FC236}">
                <a16:creationId xmlns:a16="http://schemas.microsoft.com/office/drawing/2014/main" id="{CC9900E2-10EA-0380-4EC4-48B3E47285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26108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746402-1C87-5466-6456-48754A2C8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0956" y="567440"/>
            <a:ext cx="5586044" cy="2736303"/>
          </a:xfrm>
        </p:spPr>
        <p:txBody>
          <a:bodyPr>
            <a:normAutofit/>
          </a:bodyPr>
          <a:lstStyle/>
          <a:p>
            <a:r>
              <a:rPr lang="da-DK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Iværksætteri og forretningsmodel</a:t>
            </a:r>
            <a:endParaRPr lang="da-DK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Case: Planet </a:t>
            </a:r>
            <a:r>
              <a:rPr lang="da-DK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Nusa</a:t>
            </a:r>
            <a:r>
              <a:rPr lang="da-DK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Opsamling på virksomhedens forretningsmodel</a:t>
            </a:r>
            <a:endParaRPr lang="da-DK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000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336D7E21-F65F-9B08-58E7-E36A392BBD04}"/>
              </a:ext>
            </a:extLst>
          </p:cNvPr>
          <p:cNvSpPr txBox="1"/>
          <p:nvPr/>
        </p:nvSpPr>
        <p:spPr>
          <a:xfrm>
            <a:off x="5519936" y="2585419"/>
            <a:ext cx="7261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https://www.danskindustri.dk/brancher/di-handel/vision2030-for-fremtidens-handelsvirksomheder/cases/planet-nusa/</a:t>
            </a:r>
            <a:endParaRPr lang="da-D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9360FD1-60F7-DAD9-9F10-DBD5A8402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472" y="3329153"/>
            <a:ext cx="5865013" cy="35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350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697960" cy="1325563"/>
          </a:xfrm>
        </p:spPr>
        <p:txBody>
          <a:bodyPr>
            <a:normAutofit/>
          </a:bodyPr>
          <a:lstStyle/>
          <a:p>
            <a:r>
              <a:rPr lang="da-DK" dirty="0"/>
              <a:t>Konsumentmarkedet og producentmarkedet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68348" y="2398613"/>
            <a:ext cx="10515600" cy="2232249"/>
          </a:xfrm>
        </p:spPr>
        <p:txBody>
          <a:bodyPr>
            <a:normAutofit lnSpcReduction="10000"/>
          </a:bodyPr>
          <a:lstStyle/>
          <a:p>
            <a:r>
              <a:rPr lang="da-DK" dirty="0"/>
              <a:t>Konsumentmarkedet</a:t>
            </a:r>
          </a:p>
          <a:p>
            <a:pPr lvl="1"/>
            <a:r>
              <a:rPr lang="da-DK" dirty="0"/>
              <a:t>Personer køber med henblik på eget forbrug</a:t>
            </a:r>
          </a:p>
          <a:p>
            <a:r>
              <a:rPr lang="da-DK" dirty="0"/>
              <a:t>Producentmarkedet</a:t>
            </a:r>
          </a:p>
          <a:p>
            <a:pPr lvl="1"/>
            <a:r>
              <a:rPr lang="da-DK" dirty="0"/>
              <a:t>Virksomheder køber med henblik på videresalg eller produktion</a:t>
            </a:r>
          </a:p>
          <a:p>
            <a:r>
              <a:rPr lang="da-DK" dirty="0" err="1"/>
              <a:t>BtC</a:t>
            </a:r>
            <a:r>
              <a:rPr lang="da-DK" dirty="0"/>
              <a:t>, </a:t>
            </a:r>
            <a:r>
              <a:rPr lang="da-DK" dirty="0" err="1"/>
              <a:t>BtB</a:t>
            </a:r>
            <a:r>
              <a:rPr lang="da-DK" dirty="0"/>
              <a:t> og </a:t>
            </a:r>
            <a:r>
              <a:rPr lang="da-DK" dirty="0" err="1"/>
              <a:t>BtG</a:t>
            </a:r>
            <a:endParaRPr lang="da-DK" dirty="0"/>
          </a:p>
          <a:p>
            <a:pPr>
              <a:buNone/>
            </a:pPr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F54382-FA48-524A-BF4C-A9B1ED2D0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504055"/>
            <a:ext cx="4612833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A7882AB-D4EE-9B4D-A54C-B1FAEA204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328" y="4640400"/>
            <a:ext cx="7717601" cy="1892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384" y="332656"/>
            <a:ext cx="7344816" cy="564672"/>
          </a:xfrm>
        </p:spPr>
        <p:txBody>
          <a:bodyPr>
            <a:noAutofit/>
          </a:bodyPr>
          <a:lstStyle/>
          <a:p>
            <a:r>
              <a:rPr lang="da-DK" sz="3600" dirty="0"/>
              <a:t>Markedssegmentering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8902" y="799876"/>
            <a:ext cx="10801200" cy="2845148"/>
          </a:xfrm>
        </p:spPr>
        <p:txBody>
          <a:bodyPr>
            <a:noAutofit/>
          </a:bodyPr>
          <a:lstStyle/>
          <a:p>
            <a:endParaRPr lang="da-DK" sz="1900" dirty="0"/>
          </a:p>
          <a:p>
            <a:endParaRPr lang="da-DK" sz="1900" dirty="0"/>
          </a:p>
          <a:p>
            <a:r>
              <a:rPr lang="da-DK" sz="2200" dirty="0"/>
              <a:t>For virksomheder er det hensigtsmæssigt at opdele </a:t>
            </a:r>
            <a:r>
              <a:rPr lang="da-DK" sz="2200" dirty="0" err="1"/>
              <a:t>BtC</a:t>
            </a:r>
            <a:r>
              <a:rPr lang="da-DK" sz="2200" dirty="0"/>
              <a:t>-markeder i segmenter</a:t>
            </a:r>
          </a:p>
          <a:p>
            <a:r>
              <a:rPr lang="da-DK" sz="2200" dirty="0"/>
              <a:t>Et markedssegment er et delmarked - bestemte segmenteringskriterier fx alder, køn og familieforhold</a:t>
            </a:r>
          </a:p>
          <a:p>
            <a:endParaRPr lang="da-DK" sz="2200" dirty="0"/>
          </a:p>
          <a:p>
            <a:endParaRPr lang="da-DK" sz="2200" dirty="0"/>
          </a:p>
          <a:p>
            <a:endParaRPr lang="da-DK" sz="2200" dirty="0"/>
          </a:p>
          <a:p>
            <a:endParaRPr lang="da-DK" sz="2200" dirty="0"/>
          </a:p>
          <a:p>
            <a:endParaRPr lang="da-DK" sz="2200" dirty="0"/>
          </a:p>
          <a:p>
            <a:r>
              <a:rPr lang="da-DK" sz="2200" dirty="0"/>
              <a:t>Virksomheden kan ved segmentering målrette deres produkt og deres markedsføring</a:t>
            </a:r>
          </a:p>
          <a:p>
            <a:r>
              <a:rPr lang="da-DK" sz="2200" dirty="0"/>
              <a:t>Udarbejder en målgruppeprofil – kan hjælpe til at øge virksomhedens kundefokus</a:t>
            </a:r>
          </a:p>
          <a:p>
            <a:endParaRPr lang="da-DK" sz="19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3E33D62-D07B-7246-82B1-2202EBC9D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99" y="72008"/>
            <a:ext cx="4612833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0C22AB7-F80B-EB40-9308-4AA93D7EE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871" y="5697158"/>
            <a:ext cx="9042601" cy="1188226"/>
          </a:xfrm>
          <a:prstGeom prst="rect">
            <a:avLst/>
          </a:prstGeom>
        </p:spPr>
      </p:pic>
      <p:pic>
        <p:nvPicPr>
          <p:cNvPr id="7" name="Billede 6" descr="Et billede, der indeholder tekst, indendørs, skærmbillede&#10;&#10;Automatisk genereret beskrivelse">
            <a:extLst>
              <a:ext uri="{FF2B5EF4-FFF2-40B4-BE49-F238E27FC236}">
                <a16:creationId xmlns:a16="http://schemas.microsoft.com/office/drawing/2014/main" id="{6D45B651-3857-7846-90A0-54A1BF602F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520" y="2393504"/>
            <a:ext cx="7545450" cy="23316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10773" y="332656"/>
            <a:ext cx="5170453" cy="2059990"/>
          </a:xfrm>
        </p:spPr>
        <p:txBody>
          <a:bodyPr>
            <a:normAutofit fontScale="62500" lnSpcReduction="20000"/>
          </a:bodyPr>
          <a:lstStyle/>
          <a:p>
            <a:r>
              <a:rPr lang="da-DK" dirty="0"/>
              <a:t>Segmentering efter købsadfærd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Discountmarkedssegment</a:t>
            </a:r>
          </a:p>
          <a:p>
            <a:pPr marL="914400" lvl="1" indent="-514350"/>
            <a:r>
              <a:rPr lang="da-DK" dirty="0"/>
              <a:t>Pris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Højkvalitetsmarkedssegment</a:t>
            </a:r>
          </a:p>
          <a:p>
            <a:pPr marL="914400" lvl="1" indent="-514350"/>
            <a:r>
              <a:rPr lang="da-DK" dirty="0"/>
              <a:t>Kvalitet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Den politiske forbruger</a:t>
            </a:r>
          </a:p>
          <a:p>
            <a:pPr marL="914400" lvl="1" indent="-514350"/>
            <a:r>
              <a:rPr lang="da-DK" dirty="0"/>
              <a:t>F.eks. Etik og miljø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pic>
        <p:nvPicPr>
          <p:cNvPr id="4" name="videoplayback.mp4">
            <a:hlinkClick r:id="" action="ppaction://media"/>
            <a:extLst>
              <a:ext uri="{FF2B5EF4-FFF2-40B4-BE49-F238E27FC236}">
                <a16:creationId xmlns:a16="http://schemas.microsoft.com/office/drawing/2014/main" id="{661A27C4-7DBF-E94A-8562-4EDA899D3C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82658" y="2673789"/>
            <a:ext cx="6626684" cy="37271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00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4-3.jpg">
            <a:extLst>
              <a:ext uri="{FF2B5EF4-FFF2-40B4-BE49-F238E27FC236}">
                <a16:creationId xmlns:a16="http://schemas.microsoft.com/office/drawing/2014/main" id="{755CFAB8-20EB-1C4F-8C9C-EA840CE04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15" y="694658"/>
            <a:ext cx="4131981" cy="4019291"/>
          </a:xfrm>
          <a:prstGeom prst="rect">
            <a:avLst/>
          </a:prstGeom>
        </p:spPr>
      </p:pic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FE006D0D-8D13-9F41-B2ED-7097316C9969}"/>
              </a:ext>
            </a:extLst>
          </p:cNvPr>
          <p:cNvSpPr txBox="1">
            <a:spLocks/>
          </p:cNvSpPr>
          <p:nvPr/>
        </p:nvSpPr>
        <p:spPr>
          <a:xfrm>
            <a:off x="479376" y="4736753"/>
            <a:ext cx="4924260" cy="194421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/>
              <a:t>Inddeler befolkningen i 5 segmenter</a:t>
            </a:r>
          </a:p>
          <a:p>
            <a:r>
              <a:rPr lang="da-DK" sz="2000" dirty="0"/>
              <a:t>Hvert segment har en karakteristisk livsstil</a:t>
            </a:r>
          </a:p>
          <a:p>
            <a:r>
              <a:rPr lang="da-DK" sz="2000" dirty="0"/>
              <a:t>Kan bruges af virksomheder og reklamebureauer til at pejle sig ind på et særligt segment</a:t>
            </a:r>
          </a:p>
          <a:p>
            <a:r>
              <a:rPr lang="da-DK" sz="2100" b="1" dirty="0"/>
              <a:t>Vurderet ud fra Minerva-modellen, er virksomhedens målgruppe / kundesegment ...</a:t>
            </a:r>
          </a:p>
          <a:p>
            <a:pPr marL="0" indent="0">
              <a:buNone/>
            </a:pPr>
            <a:endParaRPr lang="da-DK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4F58419-465B-2640-A28D-68B906D9CBF1}"/>
              </a:ext>
            </a:extLst>
          </p:cNvPr>
          <p:cNvSpPr txBox="1">
            <a:spLocks/>
          </p:cNvSpPr>
          <p:nvPr/>
        </p:nvSpPr>
        <p:spPr>
          <a:xfrm>
            <a:off x="341101" y="94666"/>
            <a:ext cx="3466728" cy="63668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a-DK" sz="3200" b="1" dirty="0"/>
              <a:t>Segmenteringsmodel</a:t>
            </a:r>
          </a:p>
          <a:p>
            <a:r>
              <a:rPr lang="da-DK" sz="3200" b="1" dirty="0"/>
              <a:t>Minerva</a:t>
            </a:r>
            <a:r>
              <a:rPr lang="da-DK" sz="3200" dirty="0"/>
              <a:t>-</a:t>
            </a:r>
            <a:r>
              <a:rPr lang="da-DK" sz="3200" b="1" dirty="0"/>
              <a:t>modellen</a:t>
            </a:r>
          </a:p>
        </p:txBody>
      </p:sp>
      <p:pic>
        <p:nvPicPr>
          <p:cNvPr id="7" name="Billede 6" descr="Skærmbillede 2017-02-12 kl. 08.12.57.png">
            <a:extLst>
              <a:ext uri="{FF2B5EF4-FFF2-40B4-BE49-F238E27FC236}">
                <a16:creationId xmlns:a16="http://schemas.microsoft.com/office/drawing/2014/main" id="{A9FA5BB2-B420-DD40-8B86-463674A7C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614" y="0"/>
            <a:ext cx="4998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56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sky, udendørs, vand, strand&#10;&#10;Automatisk genereret beskrivelse">
            <a:extLst>
              <a:ext uri="{FF2B5EF4-FFF2-40B4-BE49-F238E27FC236}">
                <a16:creationId xmlns:a16="http://schemas.microsoft.com/office/drawing/2014/main" id="{CC9900E2-10EA-0380-4EC4-48B3E47285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26108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746402-1C87-5466-6456-48754A2C8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272" y="140223"/>
            <a:ext cx="5586044" cy="2124294"/>
          </a:xfrm>
        </p:spPr>
        <p:txBody>
          <a:bodyPr>
            <a:normAutofit/>
          </a:bodyPr>
          <a:lstStyle/>
          <a:p>
            <a:r>
              <a:rPr lang="da-DK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Planet </a:t>
            </a:r>
            <a:r>
              <a:rPr lang="da-DK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Nusa</a:t>
            </a:r>
            <a:r>
              <a:rPr lang="da-DK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a-DK" sz="2800" b="1" dirty="0"/>
              <a:t>Vurderet ud fra Minerva-modellen, er virksomhedens målgruppe / kundesegment ...</a:t>
            </a:r>
          </a:p>
          <a:p>
            <a:endParaRPr lang="da-DK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000" dirty="0"/>
          </a:p>
        </p:txBody>
      </p:sp>
      <p:pic>
        <p:nvPicPr>
          <p:cNvPr id="5" name="Billede 4" descr="4-3.jpg">
            <a:extLst>
              <a:ext uri="{FF2B5EF4-FFF2-40B4-BE49-F238E27FC236}">
                <a16:creationId xmlns:a16="http://schemas.microsoft.com/office/drawing/2014/main" id="{F019B072-3627-DD1D-7431-C3AB45B05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403" y="1933027"/>
            <a:ext cx="5104961" cy="4965735"/>
          </a:xfrm>
          <a:prstGeom prst="rect">
            <a:avLst/>
          </a:prstGeom>
        </p:spPr>
      </p:pic>
      <p:pic>
        <p:nvPicPr>
          <p:cNvPr id="6" name="Billede 5" descr="Et billede, der indeholder tekst, indendørs, skærmbillede&#10;&#10;Automatisk genereret beskrivelse">
            <a:extLst>
              <a:ext uri="{FF2B5EF4-FFF2-40B4-BE49-F238E27FC236}">
                <a16:creationId xmlns:a16="http://schemas.microsoft.com/office/drawing/2014/main" id="{2E47CD45-4162-99D8-6038-B18270823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510" y="140223"/>
            <a:ext cx="5724749" cy="176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8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CE569D-6973-D947-87B6-D0D002775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Kundebehov og behovscirklen</a:t>
            </a:r>
            <a:br>
              <a:rPr lang="da-DK" b="1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6295E6-1827-304F-A3B0-BE3D09A27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17840" cy="4351338"/>
          </a:xfrm>
        </p:spPr>
        <p:txBody>
          <a:bodyPr>
            <a:normAutofit fontScale="92500" lnSpcReduction="20000"/>
          </a:bodyPr>
          <a:lstStyle/>
          <a:p>
            <a:r>
              <a:rPr lang="da-DK" b="1" dirty="0"/>
              <a:t>Kundebehov </a:t>
            </a:r>
          </a:p>
          <a:p>
            <a:pPr lvl="1"/>
            <a:r>
              <a:rPr lang="da-DK" b="1" dirty="0"/>
              <a:t>Funktionelle</a:t>
            </a:r>
          </a:p>
          <a:p>
            <a:pPr lvl="1"/>
            <a:r>
              <a:rPr lang="da-DK" b="1" dirty="0"/>
              <a:t>Sociale</a:t>
            </a:r>
          </a:p>
          <a:p>
            <a:pPr lvl="1"/>
            <a:r>
              <a:rPr lang="da-DK" b="1" dirty="0" err="1"/>
              <a:t>Emotionellebehov</a:t>
            </a:r>
            <a:endParaRPr lang="da-DK" b="1" i="1" dirty="0"/>
          </a:p>
          <a:p>
            <a:r>
              <a:rPr lang="da-DK" b="1" i="1" dirty="0"/>
              <a:t>Jobs-to-</a:t>
            </a:r>
            <a:r>
              <a:rPr lang="da-DK" b="1" i="1" dirty="0" err="1"/>
              <a:t>be</a:t>
            </a:r>
            <a:r>
              <a:rPr lang="da-DK" b="1" i="1" dirty="0"/>
              <a:t>-done</a:t>
            </a:r>
            <a:r>
              <a:rPr lang="da-DK" dirty="0"/>
              <a:t> ("opgaver, der skal løses” – Clayton Christensen </a:t>
            </a:r>
            <a:r>
              <a:rPr lang="da-DK" dirty="0">
                <a:sym typeface="Wingdings" pitchFamily="2" charset="2"/>
              </a:rPr>
              <a:t> kunden ”hyrer” eller ”fyrer” produktet</a:t>
            </a:r>
            <a:r>
              <a:rPr lang="da-DK" dirty="0"/>
              <a:t>)</a:t>
            </a:r>
            <a:endParaRPr lang="da-DK" b="1" i="1" dirty="0"/>
          </a:p>
          <a:p>
            <a:endParaRPr lang="da-DK" b="1" i="1" dirty="0"/>
          </a:p>
          <a:p>
            <a:endParaRPr lang="da-DK" b="1" i="1" dirty="0"/>
          </a:p>
          <a:p>
            <a:r>
              <a:rPr lang="da-DK" dirty="0"/>
              <a:t>Redskab til at analysere kundebehov og købsmotiver hos de enkelte kundesegmenter </a:t>
            </a:r>
            <a:r>
              <a:rPr lang="da-DK" dirty="0">
                <a:sym typeface="Wingdings" pitchFamily="2" charset="2"/>
              </a:rPr>
              <a:t></a:t>
            </a:r>
            <a:endParaRPr lang="da-DK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C28D557-D32F-8940-B67F-FB71AA1BD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1931816"/>
            <a:ext cx="5879976" cy="390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943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F008493-9BD9-3E44-9E19-F1EBED060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1412776"/>
            <a:ext cx="607854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F23C459-ECD2-404B-B388-C93AC33C0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404664"/>
            <a:ext cx="5832648" cy="6480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3200" b="1" dirty="0"/>
              <a:t>En analysemodel til købsmotiver og behovsopfyldelse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B909B2D-50F9-4F43-A212-CFD7705CC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2088232"/>
            <a:ext cx="6713579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023F3EC-C777-884B-994E-D3A760E3C14E}"/>
              </a:ext>
            </a:extLst>
          </p:cNvPr>
          <p:cNvSpPr txBox="1"/>
          <p:nvPr/>
        </p:nvSpPr>
        <p:spPr>
          <a:xfrm>
            <a:off x="6723166" y="200020"/>
            <a:ext cx="4539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Anvendes til at analysere årsagerne til kundens køb og til at diskutere, i hvor høj grad virksomhedens ydelser matcher kundens funktionelle, sociale og emotionelle behov.</a:t>
            </a:r>
            <a:endParaRPr lang="da-DK" i="1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1A39D85-61BA-1748-9F48-70237E194EB8}"/>
              </a:ext>
            </a:extLst>
          </p:cNvPr>
          <p:cNvSpPr/>
          <p:nvPr/>
        </p:nvSpPr>
        <p:spPr>
          <a:xfrm>
            <a:off x="594552" y="5922155"/>
            <a:ext cx="3761251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dirty="0"/>
              <a:t>Vurderet ud fra behovscirklen er købsmotiverne ved køb af…</a:t>
            </a:r>
          </a:p>
        </p:txBody>
      </p:sp>
    </p:spTree>
    <p:extLst>
      <p:ext uri="{BB962C8B-B14F-4D97-AF65-F5344CB8AC3E}">
        <p14:creationId xmlns:p14="http://schemas.microsoft.com/office/powerpoint/2010/main" val="3743921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DD7CB1-B3B3-8E41-561C-AD5FCC2BE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-35839"/>
            <a:ext cx="10515600" cy="1325563"/>
          </a:xfrm>
        </p:spPr>
        <p:txBody>
          <a:bodyPr/>
          <a:lstStyle/>
          <a:p>
            <a:r>
              <a:rPr lang="da-DK" dirty="0"/>
              <a:t>Købsmotiver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12C7EE5-EE89-39A2-6CCD-7419B3151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5" y="2204864"/>
            <a:ext cx="5256585" cy="3991298"/>
          </a:xfrm>
        </p:spPr>
        <p:txBody>
          <a:bodyPr>
            <a:normAutofit/>
          </a:bodyPr>
          <a:lstStyle/>
          <a:p>
            <a:r>
              <a:rPr lang="da-DK" dirty="0"/>
              <a:t>Band-waggon-effekten</a:t>
            </a:r>
          </a:p>
          <a:p>
            <a:pPr lvl="1"/>
            <a:r>
              <a:rPr lang="da-DK" dirty="0"/>
              <a:t>Fordi andre køber det</a:t>
            </a:r>
          </a:p>
          <a:p>
            <a:r>
              <a:rPr lang="da-DK" dirty="0"/>
              <a:t>Veblen-effekten</a:t>
            </a:r>
          </a:p>
          <a:p>
            <a:pPr lvl="1"/>
            <a:r>
              <a:rPr lang="da-DK" dirty="0"/>
              <a:t>For at imponere andre</a:t>
            </a:r>
          </a:p>
          <a:p>
            <a:r>
              <a:rPr lang="da-DK" dirty="0" err="1"/>
              <a:t>Snop</a:t>
            </a:r>
            <a:r>
              <a:rPr lang="da-DK" dirty="0"/>
              <a:t>-effekten</a:t>
            </a:r>
          </a:p>
          <a:p>
            <a:pPr lvl="1"/>
            <a:r>
              <a:rPr lang="da-DK" dirty="0"/>
              <a:t>For at være unikke og anderledes</a:t>
            </a:r>
          </a:p>
          <a:p>
            <a:r>
              <a:rPr lang="da-DK" dirty="0" err="1"/>
              <a:t>Thrifty</a:t>
            </a:r>
            <a:r>
              <a:rPr lang="da-DK" dirty="0"/>
              <a:t>-effekten</a:t>
            </a:r>
          </a:p>
          <a:p>
            <a:pPr lvl="1"/>
            <a:r>
              <a:rPr lang="da-DK" dirty="0"/>
              <a:t>For at fremstå prisbevidst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6E4E69-783F-115D-267C-403AA3D7D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268764"/>
            <a:ext cx="6913036" cy="458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539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sky, udendørs, vand, strand&#10;&#10;Automatisk genereret beskrivelse">
            <a:extLst>
              <a:ext uri="{FF2B5EF4-FFF2-40B4-BE49-F238E27FC236}">
                <a16:creationId xmlns:a16="http://schemas.microsoft.com/office/drawing/2014/main" id="{CC9900E2-10EA-0380-4EC4-48B3E47285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26108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746402-1C87-5466-6456-48754A2C8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272" y="140223"/>
            <a:ext cx="5586044" cy="2124294"/>
          </a:xfrm>
        </p:spPr>
        <p:txBody>
          <a:bodyPr>
            <a:normAutofit/>
          </a:bodyPr>
          <a:lstStyle/>
          <a:p>
            <a:r>
              <a:rPr lang="da-DK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Planet </a:t>
            </a:r>
            <a:r>
              <a:rPr lang="da-DK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Nusa</a:t>
            </a:r>
            <a:r>
              <a:rPr lang="da-DK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a-DK" sz="2800" b="1" dirty="0"/>
              <a:t>Vurderet ud fra Minerva-modellen, er virksomhedens målgruppe / kundesegment ...</a:t>
            </a:r>
          </a:p>
          <a:p>
            <a:endParaRPr lang="da-DK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0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45EA2FD-E29C-2075-9136-4666D1CF9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12421"/>
            <a:ext cx="5104962" cy="338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F732A9A8-6501-829B-772C-3CAF7C2F4C1B}"/>
              </a:ext>
            </a:extLst>
          </p:cNvPr>
          <p:cNvSpPr txBox="1">
            <a:spLocks/>
          </p:cNvSpPr>
          <p:nvPr/>
        </p:nvSpPr>
        <p:spPr>
          <a:xfrm>
            <a:off x="7176120" y="328964"/>
            <a:ext cx="3865654" cy="222446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Band-waggon-effekten</a:t>
            </a:r>
          </a:p>
          <a:p>
            <a:pPr lvl="1"/>
            <a:r>
              <a:rPr lang="da-DK" dirty="0"/>
              <a:t>Fordi andre køber det</a:t>
            </a:r>
          </a:p>
          <a:p>
            <a:r>
              <a:rPr lang="da-DK" dirty="0"/>
              <a:t>Veblen-effekten</a:t>
            </a:r>
          </a:p>
          <a:p>
            <a:pPr lvl="1"/>
            <a:r>
              <a:rPr lang="da-DK" dirty="0"/>
              <a:t>For at imponere andre</a:t>
            </a:r>
          </a:p>
          <a:p>
            <a:r>
              <a:rPr lang="da-DK" dirty="0" err="1"/>
              <a:t>Snop</a:t>
            </a:r>
            <a:r>
              <a:rPr lang="da-DK" dirty="0"/>
              <a:t>-effekten</a:t>
            </a:r>
          </a:p>
          <a:p>
            <a:pPr lvl="1"/>
            <a:r>
              <a:rPr lang="da-DK" dirty="0"/>
              <a:t>For at være unikke og anderledes</a:t>
            </a:r>
          </a:p>
          <a:p>
            <a:r>
              <a:rPr lang="da-DK" dirty="0" err="1"/>
              <a:t>Thrifty</a:t>
            </a:r>
            <a:r>
              <a:rPr lang="da-DK" dirty="0"/>
              <a:t>-effekten</a:t>
            </a:r>
          </a:p>
          <a:p>
            <a:pPr lvl="1"/>
            <a:r>
              <a:rPr lang="da-DK" dirty="0"/>
              <a:t>For at fremstå prisbevidst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0627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9BCBA9-62F5-ED4B-9BA0-38B2945B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178374"/>
            <a:ext cx="6192687" cy="1234402"/>
          </a:xfrm>
        </p:spPr>
        <p:txBody>
          <a:bodyPr anchor="ctr">
            <a:normAutofit fontScale="90000"/>
          </a:bodyPr>
          <a:lstStyle/>
          <a:p>
            <a:r>
              <a:rPr lang="da-DK" sz="3600" b="1" dirty="0">
                <a:latin typeface="+mn-lt"/>
                <a:ea typeface="+mn-ea"/>
                <a:cs typeface="+mn-cs"/>
              </a:rPr>
              <a:t>Forretningsidé, segmentering og købsmotiver</a:t>
            </a:r>
            <a:br>
              <a:rPr lang="da-DK" sz="2800" b="1" dirty="0">
                <a:latin typeface="+mn-lt"/>
                <a:ea typeface="+mn-ea"/>
                <a:cs typeface="+mn-cs"/>
              </a:rPr>
            </a:br>
            <a:endParaRPr lang="da-DK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586FFA1-0402-B5D3-289D-3E43A2346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423662"/>
            <a:ext cx="5832648" cy="54140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Case:</a:t>
            </a:r>
            <a:r>
              <a:rPr lang="da-DK" b="1" dirty="0"/>
              <a:t> Bouillon 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b="1" dirty="0"/>
              <a:t>Redegør kort for virksomhedens forretningsidé.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b="1" dirty="0"/>
              <a:t>Undersøg hvilket segment Bouillon henvender </a:t>
            </a:r>
            <a:r>
              <a:rPr lang="da-DK" b="1"/>
              <a:t>sig til </a:t>
            </a:r>
            <a:r>
              <a:rPr lang="da-DK" b="1" dirty="0"/>
              <a:t>og diskuter købsmotiverne ved køb hos Bouillon.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da-DK" b="1" dirty="0"/>
              <a:t>Vurder om virksomhedens forretningsmodel er bæredygtig. </a:t>
            </a:r>
          </a:p>
          <a:p>
            <a:pPr>
              <a:tabLst>
                <a:tab pos="457200" algn="l"/>
              </a:tabLst>
            </a:pPr>
            <a:endParaRPr lang="da-DK" sz="2000" b="1" dirty="0"/>
          </a:p>
          <a:p>
            <a:endParaRPr lang="en-US" sz="2000" b="1" dirty="0"/>
          </a:p>
          <a:p>
            <a:endParaRPr lang="da-DK" sz="2000" dirty="0"/>
          </a:p>
        </p:txBody>
      </p:sp>
      <p:pic>
        <p:nvPicPr>
          <p:cNvPr id="1026" name="Picture 2" descr="Nyåbnet restaurant giver lange køer – her koster retterne ned til 19 kroner  | TV 2 Kosmopol">
            <a:extLst>
              <a:ext uri="{FF2B5EF4-FFF2-40B4-BE49-F238E27FC236}">
                <a16:creationId xmlns:a16="http://schemas.microsoft.com/office/drawing/2014/main" id="{294999A2-4AD9-4750-C127-8D82CEDA4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3"/>
          <a:stretch/>
        </p:blipFill>
        <p:spPr bwMode="auto">
          <a:xfrm>
            <a:off x="6788019" y="1412776"/>
            <a:ext cx="5356653" cy="436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 descr="Et billede, der indeholder tekst, Font/skrifttype, skærmbillede, design&#10;&#10;Automatisk genereret beskrivelse">
            <a:extLst>
              <a:ext uri="{FF2B5EF4-FFF2-40B4-BE49-F238E27FC236}">
                <a16:creationId xmlns:a16="http://schemas.microsoft.com/office/drawing/2014/main" id="{D987FE56-4EBE-BE28-A7BA-AF7C850AA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47" b="-1"/>
          <a:stretch/>
        </p:blipFill>
        <p:spPr>
          <a:xfrm>
            <a:off x="6774166" y="-29103"/>
            <a:ext cx="5417833" cy="697657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278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2073</TotalTime>
  <Words>381</Words>
  <Application>Microsoft Macintosh PowerPoint</Application>
  <PresentationFormat>Widescreen</PresentationFormat>
  <Paragraphs>86</Paragraphs>
  <Slides>12</Slides>
  <Notes>3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Office-tema</vt:lpstr>
      <vt:lpstr>Dagens program</vt:lpstr>
      <vt:lpstr>PowerPoint-præsentation</vt:lpstr>
      <vt:lpstr>Konsumentmarkedet og producentmarkedet</vt:lpstr>
      <vt:lpstr>Markedssegmentering</vt:lpstr>
      <vt:lpstr>PowerPoint-præsentation</vt:lpstr>
      <vt:lpstr>PowerPoint-præsentation</vt:lpstr>
      <vt:lpstr>PowerPoint-præsentation</vt:lpstr>
      <vt:lpstr>Kundebehov og behovscirklen </vt:lpstr>
      <vt:lpstr>PowerPoint-præsentation</vt:lpstr>
      <vt:lpstr>Købsmotiver</vt:lpstr>
      <vt:lpstr>PowerPoint-præsentation</vt:lpstr>
      <vt:lpstr>Forretningsidé, segmentering og købsmotiver </vt:lpstr>
    </vt:vector>
  </TitlesOfParts>
  <Company>Alssundgymnasiet Sønderborg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Christian</dc:creator>
  <cp:lastModifiedBy>Niels Hjuler Kristensen</cp:lastModifiedBy>
  <cp:revision>111</cp:revision>
  <dcterms:created xsi:type="dcterms:W3CDTF">2012-01-02T19:53:30Z</dcterms:created>
  <dcterms:modified xsi:type="dcterms:W3CDTF">2024-09-03T07:26:15Z</dcterms:modified>
</cp:coreProperties>
</file>