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312" r:id="rId2"/>
    <p:sldId id="256" r:id="rId3"/>
    <p:sldId id="316" r:id="rId4"/>
    <p:sldId id="261" r:id="rId5"/>
    <p:sldId id="260" r:id="rId6"/>
    <p:sldId id="317" r:id="rId7"/>
    <p:sldId id="318" r:id="rId8"/>
    <p:sldId id="313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31"/>
    <p:restoredTop sz="68413"/>
  </p:normalViewPr>
  <p:slideViewPr>
    <p:cSldViewPr snapToGrid="0" snapToObjects="1">
      <p:cViewPr varScale="1">
        <p:scale>
          <a:sx n="77" d="100"/>
          <a:sy n="77" d="100"/>
        </p:scale>
        <p:origin x="10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77D68E-103E-0447-B378-493CB619C682}" type="datetimeFigureOut">
              <a:rPr lang="da-DK" smtClean="0"/>
              <a:t>13.09.2024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A84BF9-2AF9-F846-A793-AC47F23DBDE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1555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A84BF9-2AF9-F846-A793-AC47F23DBDE3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66528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Ressourcer:</a:t>
            </a:r>
          </a:p>
          <a:p>
            <a:r>
              <a:rPr lang="da-DK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Brand</a:t>
            </a:r>
          </a:p>
          <a:p>
            <a:r>
              <a:rPr lang="da-DK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da-DK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Semaglutid</a:t>
            </a:r>
            <a:r>
              <a:rPr lang="da-DK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da-DK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Dygtige forskere + faciliteter - laboratorier</a:t>
            </a:r>
          </a:p>
          <a:p>
            <a:r>
              <a:rPr lang="da-DK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Fabrikker</a:t>
            </a:r>
          </a:p>
          <a:p>
            <a:r>
              <a:rPr lang="da-DK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Kapital til investeringer</a:t>
            </a:r>
          </a:p>
          <a:p>
            <a:r>
              <a:rPr lang="da-DK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da-DK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Aktiviteter</a:t>
            </a:r>
          </a:p>
          <a:p>
            <a:r>
              <a:rPr lang="da-DK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Forskning – Styrke og konkurrencefordel</a:t>
            </a:r>
          </a:p>
          <a:p>
            <a:r>
              <a:rPr lang="da-DK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Produktudvikling – Styrke og konkurrencefordel</a:t>
            </a:r>
          </a:p>
          <a:p>
            <a:r>
              <a:rPr lang="da-DK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Produktion – Flaskehalse – Svaghed = Nye investeringer </a:t>
            </a:r>
            <a:r>
              <a:rPr lang="da-DK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itchFamily="2" charset="2"/>
              </a:rPr>
              <a:t></a:t>
            </a:r>
            <a:r>
              <a:rPr lang="da-DK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kan være en konkurrencefordel</a:t>
            </a:r>
          </a:p>
          <a:p>
            <a:r>
              <a:rPr lang="da-DK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da-DK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Nøglepartnere</a:t>
            </a:r>
          </a:p>
          <a:p>
            <a:r>
              <a:rPr lang="da-DK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Kontraktproducenter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A84BF9-2AF9-F846-A793-AC47F23DBDE3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841833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Ressourcer:</a:t>
            </a:r>
          </a:p>
          <a:p>
            <a:r>
              <a:rPr lang="da-DK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Brand</a:t>
            </a:r>
          </a:p>
          <a:p>
            <a:r>
              <a:rPr lang="da-DK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da-DK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Semaglutid</a:t>
            </a:r>
            <a:r>
              <a:rPr lang="da-DK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da-DK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Dygtige forskere – forskningsfaciliteter</a:t>
            </a:r>
          </a:p>
          <a:p>
            <a:r>
              <a:rPr lang="da-DK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Fabrikker</a:t>
            </a:r>
          </a:p>
          <a:p>
            <a:r>
              <a:rPr lang="da-DK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Kapital til investeringer</a:t>
            </a:r>
          </a:p>
          <a:p>
            <a:r>
              <a:rPr lang="da-DK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da-DK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Aktiviteter</a:t>
            </a:r>
          </a:p>
          <a:p>
            <a:r>
              <a:rPr lang="da-DK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Forskning – Styrke og konkurrencefordel</a:t>
            </a:r>
          </a:p>
          <a:p>
            <a:r>
              <a:rPr lang="da-DK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Produktudvikling – Styrke og konkurrencefordel</a:t>
            </a:r>
          </a:p>
          <a:p>
            <a:r>
              <a:rPr lang="da-DK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Produktion – Flaskehalse – Svaghed = Nye investeringer </a:t>
            </a:r>
            <a:r>
              <a:rPr lang="da-DK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itchFamily="2" charset="2"/>
              </a:rPr>
              <a:t></a:t>
            </a:r>
            <a:r>
              <a:rPr lang="da-DK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kan være en konkurrencefordel</a:t>
            </a:r>
          </a:p>
          <a:p>
            <a:r>
              <a:rPr lang="da-DK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da-DK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Nøglepartnere</a:t>
            </a:r>
          </a:p>
          <a:p>
            <a:r>
              <a:rPr lang="da-DK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Kontraktproducenter</a:t>
            </a:r>
          </a:p>
          <a:p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A84BF9-2AF9-F846-A793-AC47F23DBDE3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6980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AA30AB-F247-3B42-99A4-F2A5C9B2D7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F73952F-DAD4-D14E-97CF-9D33B600E7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7B871FC-BC70-8546-882F-E8320EEA4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38214-82F0-FE41-97EE-C8BF154EE779}" type="datetimeFigureOut">
              <a:rPr lang="da-DK" smtClean="0"/>
              <a:t>13.09.2024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1C2A2D2-059D-4347-BD5A-F995537C3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9E81F16-9AE0-8D4F-AA93-204203234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F815-1620-CF4E-A804-8AFF6F633B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75881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7C2EDE-5846-B24F-AC84-8C0E141D4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B02AA0F-05B6-0F4F-9DAD-49B0E4931E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8911C13-D4FD-3A49-850A-96F7DA18D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38214-82F0-FE41-97EE-C8BF154EE779}" type="datetimeFigureOut">
              <a:rPr lang="da-DK" smtClean="0"/>
              <a:t>13.09.2024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8CFAC77-5E2A-8D4E-A814-62339E1B3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99F448F-A2E2-FC42-AB68-9D9777763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F815-1620-CF4E-A804-8AFF6F633B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45338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92FD49-066D-614F-BDF3-A2AA92BCF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5F14BF7-B0CE-C74D-9265-34171B1808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A9C3D79-61C0-5E4C-90A7-B17B22A5A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38214-82F0-FE41-97EE-C8BF154EE779}" type="datetimeFigureOut">
              <a:rPr lang="da-DK" smtClean="0"/>
              <a:t>13.09.2024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11F3B9B-20FC-524D-BEF9-711A0EABA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76E3383-84C4-7048-B8D2-50B438B37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F815-1620-CF4E-A804-8AFF6F633B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85214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F8ED3A-0BDA-E146-A5A5-3CA263E55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DC59423-B096-4D47-BB06-C09C1166F2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1734DCF-469D-A040-AA85-B0050B64A1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60DC122-F191-B542-91D5-D671317B1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38214-82F0-FE41-97EE-C8BF154EE779}" type="datetimeFigureOut">
              <a:rPr lang="da-DK" smtClean="0"/>
              <a:t>13.09.2024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A8B827D-3AAA-C94F-BBDA-A84B60354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D8702CC-0378-F041-B10D-0FD9C04BF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F815-1620-CF4E-A804-8AFF6F633B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23897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287C5B-AC34-9547-A803-ED8540A86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34E2B3D-A1A5-4846-AF79-47B63327CA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2CF0D83-FDE4-8F4D-839C-858A81948A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2B0BE46-1EC6-FC47-9480-AF3B580292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CEFB25F6-0DD9-7F43-819F-3A395A0EB4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89CB8367-E0EE-364A-B95C-5C34F5612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38214-82F0-FE41-97EE-C8BF154EE779}" type="datetimeFigureOut">
              <a:rPr lang="da-DK" smtClean="0"/>
              <a:t>13.09.2024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82C13CA3-03F1-CD4A-9BAD-D692B702F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E7672A9E-EB48-0540-81CB-EDF20B654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F815-1620-CF4E-A804-8AFF6F633B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9955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650A58-C0B9-694C-9836-172BA1E97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7E108B0-E29D-244B-82AA-26EC73427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38214-82F0-FE41-97EE-C8BF154EE779}" type="datetimeFigureOut">
              <a:rPr lang="da-DK" smtClean="0"/>
              <a:t>13.09.2024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0C12F3A-F87B-8742-879B-F70AB6DAC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9728E79-AB32-EE44-A9A1-218B070E9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F815-1620-CF4E-A804-8AFF6F633B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2382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B74AC65-AA0A-2C49-9F76-66E62BC4D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38214-82F0-FE41-97EE-C8BF154EE779}" type="datetimeFigureOut">
              <a:rPr lang="da-DK" smtClean="0"/>
              <a:t>13.09.2024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91EEE505-3ADC-F947-B17A-2FF213D27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F9676A2-CA91-7246-B785-64B4B1ADF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F815-1620-CF4E-A804-8AFF6F633B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51375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D8FFF0-935D-F445-874A-01C71B010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C2025B6-55EB-5A41-96FE-88883C83F3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EA29D25-8231-4341-8081-DA31001126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60A0CDD-7F17-4741-805E-043EB1C22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38214-82F0-FE41-97EE-C8BF154EE779}" type="datetimeFigureOut">
              <a:rPr lang="da-DK" smtClean="0"/>
              <a:t>13.09.2024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A0F63D5-DE4C-7444-82CE-12FF6D56B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2A052E6-CE03-9C42-8F29-D9FEFD1D2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F815-1620-CF4E-A804-8AFF6F633B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54658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352BEE-28CD-7E4C-99D7-94645BB66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2452695-7D49-C04F-A24C-CAD99F641C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1AE2407-6DB3-3D41-85F4-A9918F8AA0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B5128C2-81CF-0A42-8444-37658CCA0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38214-82F0-FE41-97EE-C8BF154EE779}" type="datetimeFigureOut">
              <a:rPr lang="da-DK" smtClean="0"/>
              <a:t>13.09.2024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BCF9B01-693C-4B40-B2E7-FE1BEC316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CCD4C92-68DC-0645-B533-EF0DE4CD4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F815-1620-CF4E-A804-8AFF6F633B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42728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6B11EB-181C-D447-874C-F684E081B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1237978-0F78-8A4E-BB85-BD2E6742A6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4BBF709-0651-6F49-BC70-012A5AECA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38214-82F0-FE41-97EE-C8BF154EE779}" type="datetimeFigureOut">
              <a:rPr lang="da-DK" smtClean="0"/>
              <a:t>13.09.2024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0EFBF35-D731-624C-AD48-3A38B0F4A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D3AA44D-048F-DC4D-A620-1814E4C0F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F815-1620-CF4E-A804-8AFF6F633B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0828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1248D959-0EA9-5546-8CAF-5E9828C5CD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7A932EC-5EA8-4844-BC6D-5A9D13D1D4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5B60CF5-06B1-8640-BEB1-F3762DC7D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38214-82F0-FE41-97EE-C8BF154EE779}" type="datetimeFigureOut">
              <a:rPr lang="da-DK" smtClean="0"/>
              <a:t>13.09.2024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AB65A2E-56AF-5843-9A53-11F8ABB06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07A13C8-A4D2-7E44-BF8A-6A5143C4C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F815-1620-CF4E-A804-8AFF6F633B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9580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2C206FBB-6612-2445-AFD6-BA39005BF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4E4D548-0B9C-4A4D-9A8A-CBB58CA029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A94B7FF-E387-4742-9F5E-E6D5C69CB2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438214-82F0-FE41-97EE-C8BF154EE779}" type="datetimeFigureOut">
              <a:rPr lang="da-DK" smtClean="0"/>
              <a:t>13.09.2024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C076ED6-3855-4740-93BA-5591E6BB20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DEBFE9D-CA14-4647-BD26-FA161EE823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11F815-1620-CF4E-A804-8AFF6F633B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994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iff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www.novonordisk.dk/" TargetMode="Externa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F4CA55AB-33FC-AC45-8AE0-6B90D9C0F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Dagens program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FDDC28BD-487D-3E40-93D1-266069134F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Virksomhedens ressourcer og aktiviteter</a:t>
            </a:r>
          </a:p>
          <a:p>
            <a:r>
              <a:rPr lang="da-DK" dirty="0"/>
              <a:t>Case: Novo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33293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B4FF83-1356-174F-9C24-E82C0E0091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b="1" dirty="0"/>
              <a:t>Virksomhedens ressourcer og aktiviteter</a:t>
            </a:r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66C9E2B-D955-474F-A22B-BAA6439CE3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b="1" dirty="0"/>
              <a:t>Hvordan</a:t>
            </a:r>
            <a:r>
              <a:rPr lang="da-DK" dirty="0"/>
              <a:t> skaber og levere virksomheden et værditilbud, der giver størst mulig værdi?</a:t>
            </a:r>
          </a:p>
        </p:txBody>
      </p:sp>
    </p:spTree>
    <p:extLst>
      <p:ext uri="{BB962C8B-B14F-4D97-AF65-F5344CB8AC3E}">
        <p14:creationId xmlns:p14="http://schemas.microsoft.com/office/powerpoint/2010/main" val="984054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9B5E5410-5968-3B83-6BA6-EF70D6ED2F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234" y="858497"/>
            <a:ext cx="9289531" cy="5549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8397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F00987-2A08-D249-B239-808CDF7FA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190" y="281998"/>
            <a:ext cx="5858493" cy="1325563"/>
          </a:xfrm>
        </p:spPr>
        <p:txBody>
          <a:bodyPr>
            <a:normAutofit fontScale="90000"/>
          </a:bodyPr>
          <a:lstStyle/>
          <a:p>
            <a:r>
              <a:rPr lang="da-DK" b="1" dirty="0"/>
              <a:t>Virksomhedens ressourcer</a:t>
            </a:r>
            <a:br>
              <a:rPr lang="da-DK" b="1" dirty="0"/>
            </a:b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9F53B1-F55D-CA41-A7E1-759656D703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011" y="5053263"/>
            <a:ext cx="11129209" cy="914400"/>
          </a:xfrm>
        </p:spPr>
        <p:txBody>
          <a:bodyPr>
            <a:noAutofit/>
          </a:bodyPr>
          <a:lstStyle/>
          <a:p>
            <a:r>
              <a:rPr lang="da-DK" sz="1600" b="1" dirty="0"/>
              <a:t>Nøgleressourcer</a:t>
            </a:r>
            <a:r>
              <a:rPr lang="da-DK" sz="1600" i="1" dirty="0"/>
              <a:t> </a:t>
            </a:r>
            <a:r>
              <a:rPr lang="da-DK" sz="1600" dirty="0"/>
              <a:t>er de ressourcer, der er vigtigst for virksomhedens værdiskabelse.</a:t>
            </a:r>
          </a:p>
          <a:p>
            <a:r>
              <a:rPr lang="da-DK" sz="1600" b="1" dirty="0"/>
              <a:t>Nøglepartnere</a:t>
            </a:r>
            <a:r>
              <a:rPr lang="da-DK" sz="1600" dirty="0"/>
              <a:t> er det netværk af leverandører og samarbejdspartnere, der udgør virksomhedens vigtigste eksterne ressourcer. 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7E543FD-ABF8-2A4F-BD2C-E70D27ECA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4298" y="1"/>
            <a:ext cx="4219426" cy="188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lede 4" descr="Et billede, der indeholder tekst&#10;&#10;Automatisk genereret beskrivelse">
            <a:extLst>
              <a:ext uri="{FF2B5EF4-FFF2-40B4-BE49-F238E27FC236}">
                <a16:creationId xmlns:a16="http://schemas.microsoft.com/office/drawing/2014/main" id="{5B33176B-03DE-D147-804C-2FD318E669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276" y="1148316"/>
            <a:ext cx="7609862" cy="3627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083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F00987-2A08-D249-B239-808CDF7FA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190" y="281998"/>
            <a:ext cx="5858493" cy="1325563"/>
          </a:xfrm>
        </p:spPr>
        <p:txBody>
          <a:bodyPr>
            <a:normAutofit fontScale="90000"/>
          </a:bodyPr>
          <a:lstStyle/>
          <a:p>
            <a:r>
              <a:rPr lang="da-DK" b="1" dirty="0"/>
              <a:t>Virksomhedens aktiviteter</a:t>
            </a:r>
            <a:br>
              <a:rPr lang="da-DK" b="1" dirty="0"/>
            </a:b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9F53B1-F55D-CA41-A7E1-759656D703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558589"/>
            <a:ext cx="10515600" cy="618373"/>
          </a:xfrm>
        </p:spPr>
        <p:txBody>
          <a:bodyPr>
            <a:normAutofit/>
          </a:bodyPr>
          <a:lstStyle/>
          <a:p>
            <a:r>
              <a:rPr lang="da-DK" sz="2000" b="1" dirty="0"/>
              <a:t>Nøgleaktiviteter</a:t>
            </a:r>
            <a:r>
              <a:rPr lang="da-DK" sz="2000" i="1" dirty="0"/>
              <a:t> </a:t>
            </a:r>
            <a:r>
              <a:rPr lang="da-DK" sz="2000" dirty="0"/>
              <a:t>er de aktiviteter, der er vigtigst for virksomhedens værdiskabelse. 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7E543FD-ABF8-2A4F-BD2C-E70D27ECA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9608" y="0"/>
            <a:ext cx="4490810" cy="2006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5DC3B41E-E039-1348-8EDB-A2B30F17ED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247" y="1297057"/>
            <a:ext cx="6852822" cy="386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99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052FAC17-D13F-7961-52F8-A814C505E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872" y="1330315"/>
            <a:ext cx="9050398" cy="5441576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F1AD7375-93F7-9ACB-C3C9-8C31BF7C7E4C}"/>
              </a:ext>
            </a:extLst>
          </p:cNvPr>
          <p:cNvSpPr txBox="1"/>
          <p:nvPr/>
        </p:nvSpPr>
        <p:spPr>
          <a:xfrm>
            <a:off x="1201271" y="108521"/>
            <a:ext cx="978945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400" b="1" dirty="0"/>
              <a:t>Kernekompetencer</a:t>
            </a:r>
            <a:r>
              <a:rPr lang="da-DK" sz="2400" dirty="0"/>
              <a:t> </a:t>
            </a:r>
            <a:r>
              <a:rPr lang="da-DK" sz="2400" dirty="0">
                <a:sym typeface="Wingdings" pitchFamily="2" charset="2"/>
              </a:rPr>
              <a:t> </a:t>
            </a:r>
            <a:r>
              <a:rPr lang="da-DK" sz="2400" dirty="0"/>
              <a:t>det virksomheden er bedst til</a:t>
            </a:r>
          </a:p>
          <a:p>
            <a:r>
              <a:rPr lang="da-DK" sz="2400" b="1" dirty="0">
                <a:solidFill>
                  <a:srgbClr val="333333"/>
                </a:solidFill>
              </a:rPr>
              <a:t>Konkurrencefordele </a:t>
            </a:r>
            <a:r>
              <a:rPr lang="da-DK" sz="2400" b="1" dirty="0">
                <a:solidFill>
                  <a:srgbClr val="333333"/>
                </a:solidFill>
                <a:sym typeface="Wingdings" pitchFamily="2" charset="2"/>
              </a:rPr>
              <a:t> </a:t>
            </a:r>
            <a:r>
              <a:rPr lang="da-DK" sz="2400" dirty="0">
                <a:solidFill>
                  <a:srgbClr val="333333"/>
                </a:solidFill>
                <a:sym typeface="Wingdings" pitchFamily="2" charset="2"/>
              </a:rPr>
              <a:t>d</a:t>
            </a:r>
            <a:r>
              <a:rPr lang="da-DK" sz="2400" dirty="0">
                <a:solidFill>
                  <a:srgbClr val="333333"/>
                </a:solidFill>
              </a:rPr>
              <a:t>e </a:t>
            </a:r>
            <a:r>
              <a:rPr lang="da-DK" sz="2400" b="0" i="0" u="none" strike="noStrike" dirty="0">
                <a:solidFill>
                  <a:srgbClr val="333333"/>
                </a:solidFill>
                <a:effectLst/>
              </a:rPr>
              <a:t>kernekompetencer, som konkurrenterne har svært ved at kopiere, giver virksomheden en konkurrencefordel</a:t>
            </a:r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3570738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E82831-CD99-5D71-E83F-9FABB33A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631" y="-141389"/>
            <a:ext cx="10515600" cy="1325563"/>
          </a:xfrm>
        </p:spPr>
        <p:txBody>
          <a:bodyPr/>
          <a:lstStyle/>
          <a:p>
            <a:r>
              <a:rPr lang="da-DK" dirty="0"/>
              <a:t>Case: Novo</a:t>
            </a:r>
          </a:p>
        </p:txBody>
      </p:sp>
      <p:pic>
        <p:nvPicPr>
          <p:cNvPr id="6" name="Min film 2.mp4">
            <a:hlinkClick r:id="" action="ppaction://media"/>
            <a:extLst>
              <a:ext uri="{FF2B5EF4-FFF2-40B4-BE49-F238E27FC236}">
                <a16:creationId xmlns:a16="http://schemas.microsoft.com/office/drawing/2014/main" id="{A880AD71-D123-AF81-6DAD-F0D626AB3F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044050" y="223716"/>
            <a:ext cx="4936207" cy="2776616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5FD49372-8EA4-5310-E32C-814DA93D89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5872" y="4139436"/>
            <a:ext cx="7422254" cy="2509115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4BB875AB-7188-DA27-D96E-06B5A0FBDA69}"/>
              </a:ext>
            </a:extLst>
          </p:cNvPr>
          <p:cNvSpPr txBox="1"/>
          <p:nvPr/>
        </p:nvSpPr>
        <p:spPr>
          <a:xfrm>
            <a:off x="7279576" y="3493105"/>
            <a:ext cx="61026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>
                <a:solidFill>
                  <a:srgbClr val="0563C1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https://www.novonordisk.dk</a:t>
            </a:r>
            <a:endParaRPr lang="da-DK" dirty="0"/>
          </a:p>
          <a:p>
            <a:endParaRPr lang="da-DK" dirty="0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5954E842-A95A-73EE-2660-E70197B66E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893" y="803799"/>
            <a:ext cx="2237752" cy="1579590"/>
          </a:xfrm>
          <a:prstGeom prst="rect">
            <a:avLst/>
          </a:prstGeom>
        </p:spPr>
      </p:pic>
      <p:pic>
        <p:nvPicPr>
          <p:cNvPr id="11" name="Billede 10" descr="Et billede, der indeholder tekst, vindmølle, sløring, nattehimmel&#10;&#10;Automatisk genereret beskrivelse">
            <a:extLst>
              <a:ext uri="{FF2B5EF4-FFF2-40B4-BE49-F238E27FC236}">
                <a16:creationId xmlns:a16="http://schemas.microsoft.com/office/drawing/2014/main" id="{C27C579E-5D37-9F58-9EE1-38A921E20F4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5943" y="3338723"/>
            <a:ext cx="6477904" cy="3449273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175F4F07-882E-C094-A140-BA196594EFDA}"/>
              </a:ext>
            </a:extLst>
          </p:cNvPr>
          <p:cNvSpPr txBox="1"/>
          <p:nvPr/>
        </p:nvSpPr>
        <p:spPr>
          <a:xfrm>
            <a:off x="1090365" y="2738393"/>
            <a:ext cx="6696634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700" dirty="0"/>
              <a:t>Identificér </a:t>
            </a:r>
            <a:r>
              <a:rPr lang="da-DK" sz="1700" dirty="0" err="1"/>
              <a:t>Novo’s</a:t>
            </a:r>
            <a:r>
              <a:rPr lang="da-DK" sz="1700" dirty="0"/>
              <a:t> </a:t>
            </a:r>
            <a:r>
              <a:rPr lang="da-DK" sz="1700" b="1" dirty="0"/>
              <a:t>værditilbud </a:t>
            </a:r>
            <a:r>
              <a:rPr lang="da-DK" sz="1700" dirty="0"/>
              <a:t>samt </a:t>
            </a:r>
            <a:r>
              <a:rPr lang="da-DK" sz="1700" b="1" dirty="0"/>
              <a:t>kundesegment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48AE9E09-60AF-2755-ED30-142D088FBA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479" y="217444"/>
            <a:ext cx="4016469" cy="2399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4858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48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45E6D0C2-0E26-C06C-3956-B0A9C48CC9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04" y="198781"/>
            <a:ext cx="6090017" cy="1115614"/>
          </a:xfrm>
        </p:spPr>
        <p:txBody>
          <a:bodyPr>
            <a:normAutofit fontScale="85000" lnSpcReduction="10000"/>
          </a:bodyPr>
          <a:lstStyle/>
          <a:p>
            <a:r>
              <a:rPr lang="da-DK" sz="2000" dirty="0"/>
              <a:t>Undersøg hvad der er </a:t>
            </a:r>
            <a:r>
              <a:rPr lang="da-DK" sz="2000" dirty="0" err="1"/>
              <a:t>Novo’s</a:t>
            </a:r>
            <a:r>
              <a:rPr lang="da-DK" sz="2000" dirty="0"/>
              <a:t> vigtigste </a:t>
            </a:r>
            <a:r>
              <a:rPr lang="da-DK" sz="2000" b="1" dirty="0"/>
              <a:t>ressourcer og aktiviteter, </a:t>
            </a:r>
            <a:r>
              <a:rPr lang="da-DK" sz="2000" dirty="0"/>
              <a:t>og vurdér hvor de største styrker og svagheder ligger. </a:t>
            </a:r>
          </a:p>
          <a:p>
            <a:r>
              <a:rPr lang="da-DK" sz="2000" dirty="0"/>
              <a:t>Diskutér hvad der er virksomhedens </a:t>
            </a:r>
            <a:r>
              <a:rPr lang="da-DK" sz="2000" b="1" dirty="0"/>
              <a:t>kernekompetencer</a:t>
            </a:r>
            <a:r>
              <a:rPr lang="da-DK" sz="2000" dirty="0"/>
              <a:t> og dermed virksomhedens </a:t>
            </a:r>
            <a:r>
              <a:rPr lang="da-DK" sz="2000" b="1" dirty="0"/>
              <a:t>konkurrencefordel.</a:t>
            </a:r>
          </a:p>
          <a:p>
            <a:endParaRPr lang="da-DK" dirty="0"/>
          </a:p>
        </p:txBody>
      </p:sp>
      <p:pic>
        <p:nvPicPr>
          <p:cNvPr id="26" name="Picture 2">
            <a:extLst>
              <a:ext uri="{FF2B5EF4-FFF2-40B4-BE49-F238E27FC236}">
                <a16:creationId xmlns:a16="http://schemas.microsoft.com/office/drawing/2014/main" id="{886280EA-C9BB-AFCD-C3B1-1389C4171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32" y="1692937"/>
            <a:ext cx="7070903" cy="4223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Billede 27">
            <a:extLst>
              <a:ext uri="{FF2B5EF4-FFF2-40B4-BE49-F238E27FC236}">
                <a16:creationId xmlns:a16="http://schemas.microsoft.com/office/drawing/2014/main" id="{9FF9751F-5BA4-8975-68C9-3B9E753007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3149" y="52232"/>
            <a:ext cx="3824152" cy="2932385"/>
          </a:xfrm>
          <a:prstGeom prst="rect">
            <a:avLst/>
          </a:prstGeom>
        </p:spPr>
      </p:pic>
      <p:pic>
        <p:nvPicPr>
          <p:cNvPr id="5" name="Billede 4" descr="Et billede, der indeholder tekst, Font/skrifttype, skærmbillede, sort-hvid&#10;&#10;Automatisk genereret beskrivelse">
            <a:extLst>
              <a:ext uri="{FF2B5EF4-FFF2-40B4-BE49-F238E27FC236}">
                <a16:creationId xmlns:a16="http://schemas.microsoft.com/office/drawing/2014/main" id="{DAF23D37-3ECB-9353-2AAD-EF68B2B3E1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7927" y="3356811"/>
            <a:ext cx="4244815" cy="3111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735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1891</TotalTime>
  <Words>246</Words>
  <Application>Microsoft Macintosh PowerPoint</Application>
  <PresentationFormat>Widescreen</PresentationFormat>
  <Paragraphs>48</Paragraphs>
  <Slides>8</Slides>
  <Notes>3</Notes>
  <HiddenSlides>0</HiddenSlides>
  <MMClips>1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Office-tema</vt:lpstr>
      <vt:lpstr>Dagens program</vt:lpstr>
      <vt:lpstr>Virksomhedens ressourcer og aktiviteter</vt:lpstr>
      <vt:lpstr>PowerPoint-præsentation</vt:lpstr>
      <vt:lpstr>Virksomhedens ressourcer </vt:lpstr>
      <vt:lpstr>Virksomhedens aktiviteter </vt:lpstr>
      <vt:lpstr>PowerPoint-præsentation</vt:lpstr>
      <vt:lpstr>Case: Novo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Dagens program</dc:title>
  <dc:creator>Christian Stenmann Kiirdal</dc:creator>
  <cp:lastModifiedBy>Niels Hjuler Kristensen</cp:lastModifiedBy>
  <cp:revision>10</cp:revision>
  <dcterms:created xsi:type="dcterms:W3CDTF">2021-09-09T06:57:18Z</dcterms:created>
  <dcterms:modified xsi:type="dcterms:W3CDTF">2024-09-13T06:26:42Z</dcterms:modified>
</cp:coreProperties>
</file>