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21" r:id="rId3"/>
    <p:sldId id="322" r:id="rId4"/>
    <p:sldId id="323" r:id="rId5"/>
    <p:sldId id="266" r:id="rId6"/>
    <p:sldId id="324" r:id="rId7"/>
    <p:sldId id="315" r:id="rId8"/>
    <p:sldId id="312" r:id="rId9"/>
    <p:sldId id="267" r:id="rId10"/>
    <p:sldId id="313" r:id="rId11"/>
    <p:sldId id="327" r:id="rId12"/>
    <p:sldId id="289" r:id="rId13"/>
    <p:sldId id="270" r:id="rId14"/>
    <p:sldId id="290" r:id="rId15"/>
    <p:sldId id="320" r:id="rId16"/>
    <p:sldId id="302" r:id="rId17"/>
    <p:sldId id="296" r:id="rId18"/>
    <p:sldId id="311" r:id="rId19"/>
    <p:sldId id="326" r:id="rId20"/>
    <p:sldId id="325" r:id="rId2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861" autoAdjust="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1AD465F3-B884-4AC9-A045-FAD7108DE1FE}"/>
    <pc:docChg chg="undo custSel addSld delSld modSld">
      <pc:chgData name="Martin Jørgensen" userId="26d9fe71-6d2d-401b-9392-599258e85213" providerId="ADAL" clId="{1AD465F3-B884-4AC9-A045-FAD7108DE1FE}" dt="2024-09-13T08:42:26.936" v="44" actId="47"/>
      <pc:docMkLst>
        <pc:docMk/>
      </pc:docMkLst>
      <pc:sldChg chg="del">
        <pc:chgData name="Martin Jørgensen" userId="26d9fe71-6d2d-401b-9392-599258e85213" providerId="ADAL" clId="{1AD465F3-B884-4AC9-A045-FAD7108DE1FE}" dt="2024-09-13T08:40:35.809" v="1" actId="47"/>
        <pc:sldMkLst>
          <pc:docMk/>
          <pc:sldMk cId="0" sldId="262"/>
        </pc:sldMkLst>
      </pc:sldChg>
      <pc:sldChg chg="modSp mod">
        <pc:chgData name="Martin Jørgensen" userId="26d9fe71-6d2d-401b-9392-599258e85213" providerId="ADAL" clId="{1AD465F3-B884-4AC9-A045-FAD7108DE1FE}" dt="2024-09-13T08:42:09.874" v="43" actId="20577"/>
        <pc:sldMkLst>
          <pc:docMk/>
          <pc:sldMk cId="75346411" sldId="296"/>
        </pc:sldMkLst>
        <pc:graphicFrameChg chg="modGraphic">
          <ac:chgData name="Martin Jørgensen" userId="26d9fe71-6d2d-401b-9392-599258e85213" providerId="ADAL" clId="{1AD465F3-B884-4AC9-A045-FAD7108DE1FE}" dt="2024-09-13T08:42:09.874" v="43" actId="20577"/>
          <ac:graphicFrameMkLst>
            <pc:docMk/>
            <pc:sldMk cId="75346411" sldId="296"/>
            <ac:graphicFrameMk id="3" creationId="{00000000-0000-0000-0000-000000000000}"/>
          </ac:graphicFrameMkLst>
        </pc:graphicFrameChg>
      </pc:sldChg>
      <pc:sldChg chg="del">
        <pc:chgData name="Martin Jørgensen" userId="26d9fe71-6d2d-401b-9392-599258e85213" providerId="ADAL" clId="{1AD465F3-B884-4AC9-A045-FAD7108DE1FE}" dt="2024-09-13T08:42:26.936" v="44" actId="47"/>
        <pc:sldMkLst>
          <pc:docMk/>
          <pc:sldMk cId="2476065624" sldId="298"/>
        </pc:sldMkLst>
      </pc:sldChg>
      <pc:sldChg chg="del">
        <pc:chgData name="Martin Jørgensen" userId="26d9fe71-6d2d-401b-9392-599258e85213" providerId="ADAL" clId="{1AD465F3-B884-4AC9-A045-FAD7108DE1FE}" dt="2024-09-13T08:40:48.285" v="4" actId="47"/>
        <pc:sldMkLst>
          <pc:docMk/>
          <pc:sldMk cId="1446125895" sldId="314"/>
        </pc:sldMkLst>
      </pc:sldChg>
      <pc:sldChg chg="del">
        <pc:chgData name="Martin Jørgensen" userId="26d9fe71-6d2d-401b-9392-599258e85213" providerId="ADAL" clId="{1AD465F3-B884-4AC9-A045-FAD7108DE1FE}" dt="2024-09-13T08:40:41.933" v="3" actId="47"/>
        <pc:sldMkLst>
          <pc:docMk/>
          <pc:sldMk cId="1464234002" sldId="316"/>
        </pc:sldMkLst>
      </pc:sldChg>
      <pc:sldChg chg="del">
        <pc:chgData name="Martin Jørgensen" userId="26d9fe71-6d2d-401b-9392-599258e85213" providerId="ADAL" clId="{1AD465F3-B884-4AC9-A045-FAD7108DE1FE}" dt="2024-09-13T08:40:33.212" v="0" actId="47"/>
        <pc:sldMkLst>
          <pc:docMk/>
          <pc:sldMk cId="4097099237" sldId="317"/>
        </pc:sldMkLst>
      </pc:sldChg>
      <pc:sldChg chg="del">
        <pc:chgData name="Martin Jørgensen" userId="26d9fe71-6d2d-401b-9392-599258e85213" providerId="ADAL" clId="{1AD465F3-B884-4AC9-A045-FAD7108DE1FE}" dt="2024-09-13T08:40:37.828" v="2" actId="47"/>
        <pc:sldMkLst>
          <pc:docMk/>
          <pc:sldMk cId="814544425" sldId="319"/>
        </pc:sldMkLst>
      </pc:sldChg>
      <pc:sldChg chg="add del">
        <pc:chgData name="Martin Jørgensen" userId="26d9fe71-6d2d-401b-9392-599258e85213" providerId="ADAL" clId="{1AD465F3-B884-4AC9-A045-FAD7108DE1FE}" dt="2024-09-13T08:40:58.391" v="6" actId="47"/>
        <pc:sldMkLst>
          <pc:docMk/>
          <pc:sldMk cId="757771739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2672D-3F0E-4915-BD78-EFB472D781E8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585AC-13F4-4416-AD75-87BC9FC571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351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55742-14F8-4F1D-81FD-E47496C77E8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0047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55742-14F8-4F1D-81FD-E47496C77E8D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258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55742-14F8-4F1D-81FD-E47496C77E8D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3232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55742-14F8-4F1D-81FD-E47496C77E8D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2472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55742-14F8-4F1D-81FD-E47496C77E8D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2472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By Emanuel Leutze - This file was provided to Wikimedia Commons by the Smithsonian American Art Museum as part of a cooperation project., Public Domain, https://commons.wikimedia.org/w/index.php?curid=20604388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3585AC-13F4-4416-AD75-87BC9FC571A3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956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94B7-DDB0-4D88-BD3F-AF5238D6E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58E87D7-6B54-47C4-819F-03CC27CB9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5E8332-D934-4627-B346-E2378E492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889E8A-0094-46EC-8463-DE532D861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E9E05A-FD16-4A39-85C1-7A77F8773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2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40FEC-9923-41D5-AA3D-FD906C1C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EFD3DF-FFA8-4584-A824-445DF1941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CD6DA8-2140-4B58-8817-5F7E15FC2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26690C-A2E1-402C-99CF-947F59B8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C419FC-CC64-4308-9278-67BACDBB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48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0142B2-0618-4992-AC16-615F5092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BE45746-45CA-47ED-B563-13926F3F7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6D27B4-A2B9-403A-ADBA-DE7BD261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47C990-8A69-442E-834D-D40F460C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56115F-3BAE-4078-ADF0-B57A9F0C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6203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B1D55-D97E-481A-A2BF-9694E2AF1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D3B7C2-D738-41DD-8814-4DDCF965D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1445AD8-42CF-40BD-85CC-38C0C24FF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5F41014-FD40-435B-945D-C2F4293BD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B27810B-7858-4A00-BF8A-CF2C81D0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EE577A1-B85D-4E79-99CB-69244F7E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01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4576BB-7E03-4A53-857E-2B58CA15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217B84B-CAF4-47F6-A822-0C6D793F0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F92C3E2-BD08-488B-B087-8D8E49B52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7BFB7E6-FD35-45EF-832C-A908E9EE22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672D040-581A-4D9E-9C4B-F486B14608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E826A21-EE16-4B5C-9967-3CCCED015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72F5BF8-A105-49C8-9F9F-D6DAD1D7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DBF6CF-89B9-447D-A442-46640BB02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238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A79349-37B2-4817-930A-27B47CE56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CA76BD0-85C4-494F-8C62-48E284A04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581B031-D873-49E8-9612-BBB33628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76325CB-050C-469A-90C2-A0CB28D8F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109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7736986-FF7F-4628-8960-CD44D1A7E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69CA61E-7997-4509-999D-14D075B22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8BB1225-FE49-4192-82B9-A6D04310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8574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690DE-2A9C-432C-AD59-2E52E7482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86E504-C587-4537-8002-2B47258D3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D3EAE6-EFAC-4032-8382-41A8F129A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41DB46-C149-4AD3-8310-FE6D1282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8491C7-D02A-421B-AD1D-38181E37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D987AB5-162C-4F6A-9464-442D8B87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750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9FA72A-BA2D-4513-8319-DEDA67355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F701855-8DB6-47C5-AEC5-98ACE4FC4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3B91C75-A942-493A-AE97-9AF32BA0B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B783E7-638F-4047-A106-ABD404F6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F524C0E-A063-40B6-B21B-DCE74F641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B98FCD-EBEF-4105-8E68-2A6795D6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1408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6EFF54-88F7-41A2-BD0C-F1163947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7DB1F1A-02C7-47A3-9900-BFCBF32D8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E90AC96-8F6C-4E9A-9FE0-5AEA9D42D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EAD0869-D6A6-4AB2-B45B-1645343C8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0D1091-7AEA-4772-887D-A72CF9399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441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5B5F1DB-1647-4BA3-B012-235615DF10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DFA3826-D606-48E9-81EA-6A3F8CDE7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B35ECD-A811-4283-8794-C5302853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DA6EC3-9712-4887-AD55-7AD0ECFA7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2EFDE7-5829-4A74-A7FE-5D23969F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55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5C322A1-9302-4AF2-BB4C-1EE4889E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FE6D6A-51CB-49B4-A21B-10A517566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F7AF6C-7EAF-463B-95B0-931E5D4CF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3BB84-6D30-4BDB-BE27-83EBCC1C9E0D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F6AE5E-6950-49A0-860A-12CB4F676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BBB42D-D087-4FDD-AC6F-3FA083FA93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C02F4-2D7C-4207-84EF-2ACBFEBB6D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344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estward_the_Course_of_Empire_Takes_Its_Way" TargetMode="External"/><Relationship Id="rId2" Type="http://schemas.openxmlformats.org/officeDocument/2006/relationships/hyperlink" Target="https://en.wikipedia.org/wiki/Emanuel_Leutz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b.archive.org/web/20060105071332/http:/americanart.si.edu/t2go/1lw/1931.6.1.html" TargetMode="External"/><Relationship Id="rId4" Type="http://schemas.openxmlformats.org/officeDocument/2006/relationships/hyperlink" Target="https://en.wikipedia.org/wiki/George_Berkeley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B5E5F7-A5DC-4080-B15A-6376C2B74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Frihed og ulighed i USA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B450D0-3112-47B1-9686-E35D932A9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Historie og Engelsk – fælles fagligt forløb </a:t>
            </a:r>
          </a:p>
        </p:txBody>
      </p:sp>
    </p:spTree>
    <p:extLst>
      <p:ext uri="{BB962C8B-B14F-4D97-AF65-F5344CB8AC3E}">
        <p14:creationId xmlns:p14="http://schemas.microsoft.com/office/powerpoint/2010/main" val="3194945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48EE0-5CF9-4759-AA3D-D1D41148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Videnskabsteoretiske begrebspar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DF5698-7428-41CC-ACDB-A521A299C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E6D9AABD-45EC-4008-B1B7-0E97EEC18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110021"/>
              </p:ext>
            </p:extLst>
          </p:nvPr>
        </p:nvGraphicFramePr>
        <p:xfrm>
          <a:off x="431799" y="1549400"/>
          <a:ext cx="11235267" cy="522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010">
                  <a:extLst>
                    <a:ext uri="{9D8B030D-6E8A-4147-A177-3AD203B41FA5}">
                      <a16:colId xmlns:a16="http://schemas.microsoft.com/office/drawing/2014/main" val="328147392"/>
                    </a:ext>
                  </a:extLst>
                </a:gridCol>
                <a:gridCol w="4728175">
                  <a:extLst>
                    <a:ext uri="{9D8B030D-6E8A-4147-A177-3AD203B41FA5}">
                      <a16:colId xmlns:a16="http://schemas.microsoft.com/office/drawing/2014/main" val="1894248554"/>
                    </a:ext>
                  </a:extLst>
                </a:gridCol>
                <a:gridCol w="5442082">
                  <a:extLst>
                    <a:ext uri="{9D8B030D-6E8A-4147-A177-3AD203B41FA5}">
                      <a16:colId xmlns:a16="http://schemas.microsoft.com/office/drawing/2014/main" val="2254507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Begrebspar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Betydning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60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da-DK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solidFill>
                            <a:srgbClr val="FF0000"/>
                          </a:solidFill>
                        </a:rPr>
                        <a:t>Teoretisk</a:t>
                      </a:r>
                      <a:r>
                        <a:rPr lang="da-DK" dirty="0"/>
                        <a:t> – praktisk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Forstå gennem læsning/abstrakt viden vs. At gøre/kunne noget.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6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rgbClr val="FF0000"/>
                          </a:solidFill>
                        </a:rPr>
                        <a:t>Diakron – synkron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Historie: diakron: flere nedslag </a:t>
                      </a:r>
                      <a:r>
                        <a:rPr lang="da-DK" dirty="0">
                          <a:sym typeface="Wingdings" panose="05000000000000000000" pitchFamily="2" charset="2"/>
                        </a:rPr>
                        <a:t> sammenligning/</a:t>
                      </a:r>
                    </a:p>
                    <a:p>
                      <a:r>
                        <a:rPr lang="da-DK" dirty="0">
                          <a:sym typeface="Wingdings" panose="05000000000000000000" pitchFamily="2" charset="2"/>
                        </a:rPr>
                        <a:t>   synkron: et nedslag  synkron.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8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Empirisk – formel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Indsaml data </a:t>
                      </a:r>
                      <a:r>
                        <a:rPr lang="da-DK" dirty="0" err="1"/>
                        <a:t>vs</a:t>
                      </a:r>
                      <a:r>
                        <a:rPr lang="da-DK" dirty="0"/>
                        <a:t> undersøg sagen gennem regler/formler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61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solidFill>
                            <a:srgbClr val="FF0000"/>
                          </a:solidFill>
                        </a:rPr>
                        <a:t>Kvantitativ – kvalitativ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Undersøg mange (overfladisk) </a:t>
                      </a:r>
                      <a:r>
                        <a:rPr lang="da-DK" dirty="0" err="1"/>
                        <a:t>vs</a:t>
                      </a:r>
                      <a:r>
                        <a:rPr lang="da-DK" dirty="0"/>
                        <a:t> undersøg færre mere dybtgående.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68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Eksperimentel – </a:t>
                      </a:r>
                      <a:r>
                        <a:rPr lang="da-DK" dirty="0" err="1"/>
                        <a:t>observationel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Viden gennem eksperimenter vs. Observationer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8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rgbClr val="FF0000"/>
                          </a:solidFill>
                        </a:rPr>
                        <a:t>Kausal – intentionel – funktionel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Kausal – årsagsforklaring /</a:t>
                      </a:r>
                    </a:p>
                    <a:p>
                      <a:r>
                        <a:rPr lang="da-DK" dirty="0"/>
                        <a:t>intentionel- hvad ønsker nogen at opnå / </a:t>
                      </a:r>
                    </a:p>
                    <a:p>
                      <a:r>
                        <a:rPr lang="da-DK" dirty="0"/>
                        <a:t>funktionel – forklarer noget ud fra dens funktion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60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>
                          <a:solidFill>
                            <a:srgbClr val="FF0000"/>
                          </a:solidFill>
                        </a:rPr>
                        <a:t>Idiografisk</a:t>
                      </a:r>
                      <a:r>
                        <a:rPr lang="da-DK" dirty="0">
                          <a:solidFill>
                            <a:srgbClr val="FF0000"/>
                          </a:solidFill>
                        </a:rPr>
                        <a:t> – </a:t>
                      </a:r>
                      <a:r>
                        <a:rPr lang="da-DK" dirty="0" err="1">
                          <a:solidFill>
                            <a:srgbClr val="FF0000"/>
                          </a:solidFill>
                        </a:rPr>
                        <a:t>nomotetisk</a:t>
                      </a:r>
                      <a:r>
                        <a:rPr lang="da-DK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Idiografisk</a:t>
                      </a:r>
                      <a:r>
                        <a:rPr lang="da-DK" dirty="0"/>
                        <a:t>: forstå det enkelte tilfælde</a:t>
                      </a:r>
                    </a:p>
                    <a:p>
                      <a:r>
                        <a:rPr lang="da-DK" dirty="0" err="1"/>
                        <a:t>Nomotetisk</a:t>
                      </a:r>
                      <a:r>
                        <a:rPr lang="da-DK" dirty="0"/>
                        <a:t>: undersøge flere tilfælde </a:t>
                      </a:r>
                      <a:r>
                        <a:rPr lang="da-DK" dirty="0">
                          <a:sym typeface="Wingdings" panose="05000000000000000000" pitchFamily="2" charset="2"/>
                        </a:rPr>
                        <a:t> opstille lov.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1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rgbClr val="FF0000"/>
                          </a:solidFill>
                        </a:rPr>
                        <a:t>Faktuel – </a:t>
                      </a:r>
                      <a:r>
                        <a:rPr lang="da-DK" dirty="0"/>
                        <a:t>normativ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Faktuel – hvordan noget </a:t>
                      </a:r>
                      <a:r>
                        <a:rPr lang="da-DK" i="1" dirty="0"/>
                        <a:t>er</a:t>
                      </a:r>
                      <a:r>
                        <a:rPr lang="da-DK" dirty="0"/>
                        <a:t>. Normativt – hvordan det </a:t>
                      </a:r>
                      <a:r>
                        <a:rPr lang="da-DK" i="1" dirty="0"/>
                        <a:t>bør være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775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77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28A1BB-CE63-4098-94A3-59D1A607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Find eksempler fra vores undervisning på de røde begrebspar.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EFEB52-6D67-413D-9CF6-5E4828658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4191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24034-546C-46E5-8E13-E41FF1E97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To idealer om USA – </a:t>
            </a:r>
            <a:br>
              <a:rPr lang="da-DK" dirty="0"/>
            </a:br>
            <a:r>
              <a:rPr lang="da-DK" dirty="0"/>
              <a:t>det religiøse USA og det politiske fællesskab USA.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26750C-6BC1-4814-8237-734A68D8F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7400" cy="4351338"/>
          </a:xfrm>
        </p:spPr>
        <p:txBody>
          <a:bodyPr/>
          <a:lstStyle/>
          <a:p>
            <a:r>
              <a:rPr lang="da-DK" dirty="0"/>
              <a:t>Fremtrædende forestilling i USA: USA er noget exceptionelt. </a:t>
            </a:r>
          </a:p>
          <a:p>
            <a:endParaRPr lang="da-DK" dirty="0"/>
          </a:p>
          <a:p>
            <a:r>
              <a:rPr lang="da-DK" dirty="0"/>
              <a:t>En nation med et særligt fællesskab, en særlig mission, en særlig opgave.</a:t>
            </a:r>
          </a:p>
          <a:p>
            <a:endParaRPr lang="da-DK" dirty="0"/>
          </a:p>
          <a:p>
            <a:r>
              <a:rPr lang="da-DK" dirty="0"/>
              <a:t>Men hvilken? </a:t>
            </a:r>
          </a:p>
          <a:p>
            <a:endParaRPr lang="da-DK" dirty="0"/>
          </a:p>
          <a:p>
            <a:r>
              <a:rPr lang="da-DK" dirty="0"/>
              <a:t>To udlægninger – den religiøse og den politiske. </a:t>
            </a:r>
          </a:p>
        </p:txBody>
      </p:sp>
    </p:spTree>
    <p:extLst>
      <p:ext uri="{BB962C8B-B14F-4D97-AF65-F5344CB8AC3E}">
        <p14:creationId xmlns:p14="http://schemas.microsoft.com/office/powerpoint/2010/main" val="3792218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Baggrund for den religiøse fortælling: </a:t>
            </a:r>
            <a:br>
              <a:rPr lang="da-DK" dirty="0"/>
            </a:br>
            <a:r>
              <a:rPr lang="da-DK" dirty="0"/>
              <a:t>Reformationen i Europa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Luther: frelse ved tro og bibelen som grundlag. </a:t>
            </a:r>
          </a:p>
          <a:p>
            <a:r>
              <a:rPr lang="da-DK" dirty="0"/>
              <a:t>Står det ikke i bibelen, så er det forkert – </a:t>
            </a:r>
          </a:p>
          <a:p>
            <a:pPr lvl="1"/>
            <a:r>
              <a:rPr lang="da-DK" dirty="0"/>
              <a:t>Rammer paven, helgener, gerninger som vej til frelse – rammer munkeordenerne…. </a:t>
            </a:r>
          </a:p>
          <a:p>
            <a:r>
              <a:rPr lang="da-DK" dirty="0"/>
              <a:t>Religionen underlægges kongehusene </a:t>
            </a:r>
            <a:r>
              <a:rPr lang="da-DK" dirty="0">
                <a:sym typeface="Wingdings" panose="05000000000000000000" pitchFamily="2" charset="2"/>
              </a:rPr>
              <a:t> stærkt regulerede statskirker. </a:t>
            </a:r>
          </a:p>
          <a:p>
            <a:endParaRPr lang="da-DK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55586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9D0D8-60D8-42A7-BBBD-9944E5E28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protestantiske sekter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FC9E64-45ED-41F6-9315-6A30FB450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Andre udlægninger på baggrund af Luthers lære: calvinister, puritanisme, kvækere, baptister, presbyterianere m.fl. </a:t>
            </a:r>
          </a:p>
          <a:p>
            <a:r>
              <a:rPr lang="da-DK" dirty="0"/>
              <a:t>Bibelen skal være grundlaget</a:t>
            </a:r>
          </a:p>
          <a:p>
            <a:r>
              <a:rPr lang="da-DK" dirty="0"/>
              <a:t>Alle er lige for gud</a:t>
            </a:r>
            <a:r>
              <a:rPr lang="da-DK" dirty="0">
                <a:sym typeface="Wingdings" pitchFamily="2" charset="2"/>
              </a:rPr>
              <a:t> væk med ALLE hierarkier! (bisper, konger </a:t>
            </a:r>
            <a:r>
              <a:rPr lang="da-DK" dirty="0" err="1">
                <a:sym typeface="Wingdings" pitchFamily="2" charset="2"/>
              </a:rPr>
              <a:t>osv</a:t>
            </a:r>
            <a:r>
              <a:rPr lang="da-DK" dirty="0">
                <a:sym typeface="Wingdings" pitchFamily="2" charset="2"/>
              </a:rPr>
              <a:t>) </a:t>
            </a:r>
          </a:p>
          <a:p>
            <a:r>
              <a:rPr lang="da-DK" dirty="0">
                <a:sym typeface="Wingdings" pitchFamily="2" charset="2"/>
              </a:rPr>
              <a:t>Selvstyre i menigheden    alle skal have indflydelse </a:t>
            </a:r>
          </a:p>
          <a:p>
            <a:r>
              <a:rPr lang="da-DK" dirty="0">
                <a:sym typeface="Wingdings" pitchFamily="2" charset="2"/>
              </a:rPr>
              <a:t>Forenklet gudstjeneste uden glimmer (pynt, orgel, kor, flot rum osv.) </a:t>
            </a:r>
          </a:p>
          <a:p>
            <a:pPr>
              <a:buFont typeface="Wingdings" pitchFamily="2" charset="2"/>
              <a:buChar char="à"/>
            </a:pPr>
            <a:r>
              <a:rPr lang="da-DK" dirty="0">
                <a:sym typeface="Wingdings" pitchFamily="2" charset="2"/>
              </a:rPr>
              <a:t>fokus på det indre + meget stærk regulering af </a:t>
            </a:r>
            <a:r>
              <a:rPr lang="da-DK" dirty="0" err="1">
                <a:sym typeface="Wingdings" pitchFamily="2" charset="2"/>
              </a:rPr>
              <a:t>livsførslen</a:t>
            </a:r>
            <a:r>
              <a:rPr lang="da-DK" dirty="0">
                <a:sym typeface="Wingdings" pitchFamily="2" charset="2"/>
              </a:rPr>
              <a:t> </a:t>
            </a:r>
          </a:p>
          <a:p>
            <a:r>
              <a:rPr lang="da-DK" dirty="0">
                <a:sym typeface="Wingdings" pitchFamily="2" charset="2"/>
              </a:rPr>
              <a:t>Troen skulle afspejles i den rette livsførelse: </a:t>
            </a:r>
          </a:p>
          <a:p>
            <a:pPr lvl="1"/>
            <a:r>
              <a:rPr lang="da-DK" dirty="0">
                <a:sym typeface="Wingdings" pitchFamily="2" charset="2"/>
              </a:rPr>
              <a:t>nøjsomhed </a:t>
            </a:r>
          </a:p>
          <a:p>
            <a:pPr lvl="1"/>
            <a:r>
              <a:rPr lang="da-DK" dirty="0">
                <a:sym typeface="Wingdings" pitchFamily="2" charset="2"/>
              </a:rPr>
              <a:t>Flid</a:t>
            </a:r>
          </a:p>
          <a:p>
            <a:pPr lvl="1"/>
            <a:r>
              <a:rPr lang="da-DK" dirty="0">
                <a:sym typeface="Wingdings" pitchFamily="2" charset="2"/>
              </a:rPr>
              <a:t>Fokus på arbejde og seriøsitet, ikke fornøjelser</a:t>
            </a:r>
          </a:p>
          <a:p>
            <a:pPr lvl="2"/>
            <a:r>
              <a:rPr lang="da-DK" dirty="0">
                <a:sym typeface="Wingdings" pitchFamily="2" charset="2"/>
              </a:rPr>
              <a:t>Medfører en højere opsparing end andre  økonomisk succes! 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979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450A6-5E5E-4DF3-B57A-14A9CF0E4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Pilgrimmene går i land  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0053E20D-D9A4-44DC-8BE7-A642B792F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2286794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1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908E7-7D68-42BE-8C90-7FD02B7A7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dirty="0"/>
              <a:t>Plymouth Rock – stedet, hvor pilgrimmene første gang betrådte Amerikas jord.</a:t>
            </a:r>
          </a:p>
        </p:txBody>
      </p:sp>
      <p:pic>
        <p:nvPicPr>
          <p:cNvPr id="5" name="Pladsholder til indhold 4" descr="Et billede, der indeholder sten, udendørs, bygning, liggende&#10;&#10;Automatisk genereret beskrivelse">
            <a:extLst>
              <a:ext uri="{FF2B5EF4-FFF2-40B4-BE49-F238E27FC236}">
                <a16:creationId xmlns:a16="http://schemas.microsoft.com/office/drawing/2014/main" id="{147BD109-DB29-4D20-81CF-E84EE2654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340" y="1600201"/>
            <a:ext cx="7143320" cy="4525963"/>
          </a:xfrm>
        </p:spPr>
      </p:pic>
    </p:spTree>
    <p:extLst>
      <p:ext uri="{BB962C8B-B14F-4D97-AF65-F5344CB8AC3E}">
        <p14:creationId xmlns:p14="http://schemas.microsoft.com/office/powerpoint/2010/main" val="1394195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De første protestantiske kristne i Nordamerika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Udvandrede fra Europa </a:t>
            </a:r>
            <a:r>
              <a:rPr lang="da-DK" dirty="0" err="1"/>
              <a:t>pga</a:t>
            </a:r>
            <a:r>
              <a:rPr lang="da-DK" dirty="0"/>
              <a:t>: </a:t>
            </a:r>
          </a:p>
          <a:p>
            <a:r>
              <a:rPr lang="da-DK" dirty="0"/>
              <a:t>Manglende religionsfrihed</a:t>
            </a:r>
          </a:p>
          <a:p>
            <a:r>
              <a:rPr lang="da-DK" dirty="0"/>
              <a:t>Mistillid overfor autoriteter</a:t>
            </a:r>
          </a:p>
          <a:p>
            <a:r>
              <a:rPr lang="da-DK" dirty="0"/>
              <a:t>Fastholdt lighedsideologi og var ”respektløse”</a:t>
            </a:r>
          </a:p>
          <a:p>
            <a:pPr lvl="1"/>
            <a:r>
              <a:rPr lang="da-DK" dirty="0"/>
              <a:t>Ex. Kvækerne – ville ikke tage hatten af for kongen.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da-DK" dirty="0">
                <a:sym typeface="Wingdings" pitchFamily="2" charset="2"/>
              </a:rPr>
              <a:t>trussel mod enevælden. </a:t>
            </a:r>
            <a:r>
              <a:rPr lang="da-DK" dirty="0"/>
              <a:t> </a:t>
            </a:r>
          </a:p>
          <a:p>
            <a:r>
              <a:rPr lang="da-DK" dirty="0"/>
              <a:t>Puritanere: anerkendte ikke statskirker + ville holde gudstjeneste for sig selv. </a:t>
            </a:r>
          </a:p>
          <a:p>
            <a:r>
              <a:rPr lang="da-DK" dirty="0" err="1"/>
              <a:t>Dvs</a:t>
            </a:r>
            <a:r>
              <a:rPr lang="da-DK" dirty="0"/>
              <a:t>: var et uroligt element for Europas konger </a:t>
            </a:r>
          </a:p>
          <a:p>
            <a:pPr lvl="1"/>
            <a:r>
              <a:rPr lang="da-DK" dirty="0"/>
              <a:t>De anerkendte ikke kongerne</a:t>
            </a:r>
          </a:p>
          <a:p>
            <a:pPr lvl="1"/>
            <a:r>
              <a:rPr lang="da-DK" dirty="0"/>
              <a:t>Var enormt dygtige til at organisere sig – økonomisk succesfulde</a:t>
            </a:r>
          </a:p>
          <a:p>
            <a:pPr lvl="1"/>
            <a:r>
              <a:rPr lang="da-DK" dirty="0"/>
              <a:t>Var utroligt sikre i deres tro (nogen ville sige selvretfærdige)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20381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2B4839-BFF1-4310-99C1-B0BFB858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da-DK" dirty="0"/>
              <a:t>John </a:t>
            </a:r>
            <a:r>
              <a:rPr lang="da-DK" dirty="0" err="1"/>
              <a:t>Winthrops</a:t>
            </a:r>
            <a:r>
              <a:rPr lang="da-DK" dirty="0"/>
              <a:t> tale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0C13DD8-C20C-42E8-8F6B-4FE58DA49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4038600" cy="4525963"/>
          </a:xfrm>
        </p:spPr>
        <p:txBody>
          <a:bodyPr/>
          <a:lstStyle/>
          <a:p>
            <a:r>
              <a:rPr lang="en-US" dirty="0" err="1"/>
              <a:t>Puritansk</a:t>
            </a:r>
            <a:r>
              <a:rPr lang="en-US" dirty="0"/>
              <a:t> </a:t>
            </a:r>
            <a:r>
              <a:rPr lang="en-US" dirty="0" err="1"/>
              <a:t>prædikant</a:t>
            </a:r>
            <a:r>
              <a:rPr lang="en-US" dirty="0"/>
              <a:t> </a:t>
            </a:r>
          </a:p>
          <a:p>
            <a:r>
              <a:rPr lang="en-US" dirty="0" err="1"/>
              <a:t>Engelsk</a:t>
            </a:r>
            <a:r>
              <a:rPr lang="en-US" dirty="0"/>
              <a:t> </a:t>
            </a:r>
          </a:p>
          <a:p>
            <a:r>
              <a:rPr lang="en-US" dirty="0" err="1"/>
              <a:t>Udvandrer</a:t>
            </a:r>
            <a:r>
              <a:rPr lang="en-US" dirty="0"/>
              <a:t> I 1629 </a:t>
            </a:r>
            <a:r>
              <a:rPr lang="en-US" dirty="0" err="1"/>
              <a:t>til</a:t>
            </a:r>
            <a:r>
              <a:rPr lang="en-US" dirty="0"/>
              <a:t> Amerika – </a:t>
            </a:r>
            <a:r>
              <a:rPr lang="en-US" dirty="0" err="1"/>
              <a:t>bosætter</a:t>
            </a:r>
            <a:r>
              <a:rPr lang="en-US" dirty="0"/>
              <a:t> sig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Massechusetts</a:t>
            </a:r>
            <a:r>
              <a:rPr lang="en-US" dirty="0"/>
              <a:t> Bay.</a:t>
            </a:r>
          </a:p>
          <a:p>
            <a:r>
              <a:rPr lang="en-US" dirty="0"/>
              <a:t>Var </a:t>
            </a:r>
            <a:r>
              <a:rPr lang="en-US" dirty="0" err="1"/>
              <a:t>guvernør</a:t>
            </a:r>
            <a:r>
              <a:rPr lang="en-US" dirty="0"/>
              <a:t> for de nye byer </a:t>
            </a:r>
            <a:r>
              <a:rPr lang="en-US" dirty="0" err="1"/>
              <a:t>i</a:t>
            </a:r>
            <a:r>
              <a:rPr lang="en-US" dirty="0"/>
              <a:t> 18 </a:t>
            </a:r>
            <a:r>
              <a:rPr lang="en-US" dirty="0" err="1"/>
              <a:t>år</a:t>
            </a:r>
            <a:r>
              <a:rPr lang="en-US" dirty="0"/>
              <a:t>.  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5505976-494C-41DA-9481-BF12AEB3C1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09508" y="1600201"/>
            <a:ext cx="376398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09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CC3C0509-E26E-1A3C-B2ED-897735B89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761" y="0"/>
            <a:ext cx="7630478" cy="7019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154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Tekst 8: </a:t>
            </a:r>
            <a:r>
              <a:rPr lang="da-DK" dirty="0" err="1"/>
              <a:t>Winthrop</a:t>
            </a:r>
            <a:r>
              <a:rPr lang="da-DK" dirty="0"/>
              <a:t> om New England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172200" y="1628801"/>
            <a:ext cx="4495800" cy="4525963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Synet på det lovede land</a:t>
            </a:r>
          </a:p>
          <a:p>
            <a:endParaRPr lang="da-DK" dirty="0"/>
          </a:p>
          <a:p>
            <a:r>
              <a:rPr lang="da-DK" dirty="0"/>
              <a:t>Guds velsignelse for stærk tro </a:t>
            </a:r>
          </a:p>
          <a:p>
            <a:endParaRPr lang="da-DK" dirty="0"/>
          </a:p>
          <a:p>
            <a:r>
              <a:rPr lang="da-DK" dirty="0"/>
              <a:t>Vil blive en by på en bakketop – med guds velsignelse. </a:t>
            </a:r>
          </a:p>
          <a:p>
            <a:endParaRPr lang="da-DK" dirty="0"/>
          </a:p>
          <a:p>
            <a:r>
              <a:rPr lang="da-DK" dirty="0"/>
              <a:t> 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991544" y="1580872"/>
            <a:ext cx="4038600" cy="5257800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Synet på egen rolle</a:t>
            </a:r>
          </a:p>
          <a:p>
            <a:r>
              <a:rPr lang="da-DK" dirty="0"/>
              <a:t>Vi kan vælge: </a:t>
            </a:r>
          </a:p>
          <a:p>
            <a:pPr lvl="1"/>
            <a:r>
              <a:rPr lang="da-DK" dirty="0"/>
              <a:t>døden og ulykken eller livet og  lykken</a:t>
            </a:r>
          </a:p>
          <a:p>
            <a:r>
              <a:rPr lang="da-DK" dirty="0"/>
              <a:t>Elske hinanden, elske gud, vandre hans veje, overholde hans bud </a:t>
            </a:r>
            <a:r>
              <a:rPr lang="da-DK" dirty="0">
                <a:sym typeface="Wingdings" pitchFamily="2" charset="2"/>
              </a:rPr>
              <a:t> gud vil velsigne os! </a:t>
            </a:r>
            <a:endParaRPr lang="da-DK" dirty="0"/>
          </a:p>
          <a:p>
            <a:r>
              <a:rPr lang="da-DK" dirty="0"/>
              <a:t>Vi skal skabe en by på en bakketop</a:t>
            </a:r>
          </a:p>
          <a:p>
            <a:pPr lvl="1"/>
            <a:r>
              <a:rPr lang="da-DK" dirty="0"/>
              <a:t>Rollemodel </a:t>
            </a:r>
          </a:p>
          <a:p>
            <a:r>
              <a:rPr lang="da-DK" dirty="0"/>
              <a:t>Hvis vi svigter gud: </a:t>
            </a:r>
          </a:p>
          <a:p>
            <a:pPr lvl="1"/>
            <a:r>
              <a:rPr lang="da-DK" dirty="0"/>
              <a:t>til spot for hele verden </a:t>
            </a:r>
          </a:p>
          <a:p>
            <a:pPr lvl="1"/>
            <a:r>
              <a:rPr lang="da-DK" dirty="0"/>
              <a:t>Udryddes fra landet (gud trækker velsignelsen væk) </a:t>
            </a:r>
          </a:p>
        </p:txBody>
      </p:sp>
    </p:spTree>
    <p:extLst>
      <p:ext uri="{BB962C8B-B14F-4D97-AF65-F5344CB8AC3E}">
        <p14:creationId xmlns:p14="http://schemas.microsoft.com/office/powerpoint/2010/main" val="3587396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udvalgte folk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Jøderne i Det gamle testamente	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Udvandring: </a:t>
            </a:r>
          </a:p>
          <a:p>
            <a:endParaRPr lang="da-DK" dirty="0"/>
          </a:p>
          <a:p>
            <a:r>
              <a:rPr lang="da-DK" dirty="0"/>
              <a:t>Lovet land: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Pagten: 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Puritanerne / amerikanerne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dirty="0"/>
              <a:t>Udvandring: </a:t>
            </a:r>
          </a:p>
          <a:p>
            <a:endParaRPr lang="da-DK" dirty="0"/>
          </a:p>
          <a:p>
            <a:r>
              <a:rPr lang="da-DK" dirty="0"/>
              <a:t>Lovet land: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Pagten: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8519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udvalgte folk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Jøderne	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981200" y="2174875"/>
            <a:ext cx="4040188" cy="4683125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Udvandringen fra slaveri i Egypten</a:t>
            </a:r>
          </a:p>
          <a:p>
            <a:r>
              <a:rPr lang="da-DK" dirty="0"/>
              <a:t>Det lovede land: Israel </a:t>
            </a:r>
          </a:p>
          <a:p>
            <a:endParaRPr lang="da-DK" dirty="0"/>
          </a:p>
          <a:p>
            <a:r>
              <a:rPr lang="da-DK" dirty="0"/>
              <a:t>Pagten: </a:t>
            </a:r>
          </a:p>
          <a:p>
            <a:r>
              <a:rPr lang="da-DK" dirty="0"/>
              <a:t>Overhold loven </a:t>
            </a:r>
            <a:r>
              <a:rPr lang="da-DK" dirty="0">
                <a:sym typeface="Wingdings" pitchFamily="2" charset="2"/>
              </a:rPr>
              <a:t> gud velsigner med velstand og lykke </a:t>
            </a:r>
          </a:p>
          <a:p>
            <a:endParaRPr lang="da-DK" dirty="0">
              <a:sym typeface="Wingdings" pitchFamily="2" charset="2"/>
            </a:endParaRPr>
          </a:p>
          <a:p>
            <a:r>
              <a:rPr lang="da-DK" dirty="0">
                <a:sym typeface="Wingdings" pitchFamily="2" charset="2"/>
              </a:rPr>
              <a:t>Zionismen: slut 1800-tallet: forfulgte jøder fra Europa flytter til Israel for at genskabe det lovede land – Israel. </a:t>
            </a:r>
          </a:p>
          <a:p>
            <a:r>
              <a:rPr lang="da-DK" dirty="0">
                <a:sym typeface="Wingdings" pitchFamily="2" charset="2"/>
              </a:rPr>
              <a:t>Samme fortælling igen! 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Puritanerne / amerikanerne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69026" y="2174876"/>
            <a:ext cx="4041775" cy="4350469"/>
          </a:xfrm>
        </p:spPr>
        <p:txBody>
          <a:bodyPr>
            <a:normAutofit fontScale="77500" lnSpcReduction="20000"/>
          </a:bodyPr>
          <a:lstStyle/>
          <a:p>
            <a:endParaRPr lang="da-DK" dirty="0"/>
          </a:p>
          <a:p>
            <a:r>
              <a:rPr lang="da-DK" dirty="0"/>
              <a:t>Udvandringen fra undertrykkelse i Europa </a:t>
            </a:r>
          </a:p>
          <a:p>
            <a:r>
              <a:rPr lang="da-DK" dirty="0"/>
              <a:t>Amerika </a:t>
            </a:r>
          </a:p>
          <a:p>
            <a:r>
              <a:rPr lang="da-DK" dirty="0"/>
              <a:t>Pagten: </a:t>
            </a:r>
          </a:p>
          <a:p>
            <a:r>
              <a:rPr lang="da-DK" dirty="0"/>
              <a:t>Overhold loven </a:t>
            </a:r>
            <a:r>
              <a:rPr lang="da-DK" dirty="0">
                <a:sym typeface="Wingdings" pitchFamily="2" charset="2"/>
              </a:rPr>
              <a:t> gud velsigner med velstand og lykke </a:t>
            </a:r>
          </a:p>
          <a:p>
            <a:endParaRPr lang="da-DK" dirty="0">
              <a:sym typeface="Wingdings" pitchFamily="2" charset="2"/>
            </a:endParaRPr>
          </a:p>
          <a:p>
            <a:r>
              <a:rPr lang="da-DK" dirty="0">
                <a:sym typeface="Wingdings" pitchFamily="2" charset="2"/>
              </a:rPr>
              <a:t>Samtlige </a:t>
            </a:r>
            <a:r>
              <a:rPr lang="da-DK" dirty="0" err="1">
                <a:sym typeface="Wingdings" pitchFamily="2" charset="2"/>
              </a:rPr>
              <a:t>nationstater</a:t>
            </a:r>
            <a:r>
              <a:rPr lang="da-DK" dirty="0">
                <a:sym typeface="Wingdings" pitchFamily="2" charset="2"/>
              </a:rPr>
              <a:t> har ideen om at være særligt udvalgt til at være netop hvor de er. 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128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DDF19-F07F-47BC-867D-20EA746A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Uafhængighedserklæringen og 3. tilføjelse i Bill of Rights. 	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88FDBFA-5B6F-4F60-9397-EB0636E9E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Hvilke værdier bygger erklæringen på?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5A0F14A-AF2A-45BB-8149-AF1DD54E89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A6B700B-3ADD-4046-9843-7E16862AE5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Hvilken slags fællesskab beskriver dokumenterne? 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55E3472-F1D6-4E47-ADB7-0C6D370E897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120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S 44-45: Ét samfund, to forskellige livsanskuelser + den 2. vækkelse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• Omkring 1776 var USA opdelt i 2 grupper: </a:t>
            </a:r>
          </a:p>
          <a:p>
            <a:pPr marL="0" indent="0">
              <a:buNone/>
            </a:pPr>
            <a:r>
              <a:rPr lang="da-DK" dirty="0"/>
              <a:t>1) majoriteten, som var evangelisterne 2) deisterne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dirty="0"/>
              <a:t>• Efter Uafhængighedserklæringen blev kirken </a:t>
            </a:r>
            <a:r>
              <a:rPr lang="da-DK" dirty="0" err="1"/>
              <a:t>markedsliggjort</a:t>
            </a:r>
            <a:r>
              <a:rPr lang="da-DK" dirty="0"/>
              <a:t> – fik ingen statsstøtte.  </a:t>
            </a:r>
            <a:br>
              <a:rPr lang="da-DK" dirty="0"/>
            </a:br>
            <a:r>
              <a:rPr lang="da-DK" dirty="0"/>
              <a:t>• Kirkerne skal konkurrere </a:t>
            </a:r>
            <a:br>
              <a:rPr lang="da-DK" dirty="0"/>
            </a:br>
            <a:r>
              <a:rPr lang="da-DK" dirty="0"/>
              <a:t>• Prædikanterne tog ud til nybyggersamfund og prædikede = </a:t>
            </a:r>
          </a:p>
          <a:p>
            <a:pPr marL="0" indent="0">
              <a:buNone/>
            </a:pPr>
            <a:r>
              <a:rPr lang="da-DK" dirty="0"/>
              <a:t>Den Anden Store Vækkelse </a:t>
            </a:r>
            <a:br>
              <a:rPr lang="da-DK" dirty="0"/>
            </a:br>
            <a:r>
              <a:rPr lang="da-DK" dirty="0"/>
              <a:t>• Inden prædikanten forlod samfundet ville han udpege en ny prædikant. </a:t>
            </a:r>
            <a:br>
              <a:rPr lang="da-DK" dirty="0"/>
            </a:br>
            <a:r>
              <a:rPr lang="da-DK" dirty="0"/>
              <a:t>• Vækkelsen var først og fremmest rettet mod de fattige og mindstuddannede, fordi hvis folk blev omvendte ville der ikke være social nød og undertrykkelse</a:t>
            </a:r>
            <a:br>
              <a:rPr lang="da-DK" dirty="0"/>
            </a:br>
            <a:r>
              <a:rPr lang="da-DK" dirty="0"/>
              <a:t>• Kæmpede ihærdig kamp mod slaveri</a:t>
            </a:r>
          </a:p>
        </p:txBody>
      </p:sp>
    </p:spTree>
    <p:extLst>
      <p:ext uri="{BB962C8B-B14F-4D97-AF65-F5344CB8AC3E}">
        <p14:creationId xmlns:p14="http://schemas.microsoft.com/office/powerpoint/2010/main" val="3229319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/>
              <a:t>Hvilken slags by på en bakketop? 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963466"/>
              </p:ext>
            </p:extLst>
          </p:nvPr>
        </p:nvGraphicFramePr>
        <p:xfrm>
          <a:off x="2207569" y="1268761"/>
          <a:ext cx="7872537" cy="5400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4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4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4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9173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Religiøst </a:t>
                      </a:r>
                      <a:r>
                        <a:rPr lang="da-DK" baseline="0" dirty="0"/>
                        <a:t>fællesskab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Politisk </a:t>
                      </a:r>
                      <a:r>
                        <a:rPr lang="da-DK" baseline="0" dirty="0"/>
                        <a:t>fællesskab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Individets status</a:t>
                      </a:r>
                      <a:r>
                        <a:rPr lang="da-DK" baseline="0" dirty="0"/>
                        <a:t> og frihed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Hvem skal lave lovene?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Troen offentligt eller privat anliggende?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Hvilken religion?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Statens</a:t>
                      </a:r>
                      <a:r>
                        <a:rPr lang="da-DK" baseline="0" dirty="0"/>
                        <a:t> opgave ift. religion?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Pagtstanke?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Inkluderende/</a:t>
                      </a:r>
                    </a:p>
                    <a:p>
                      <a:r>
                        <a:rPr lang="da-DK" dirty="0"/>
                        <a:t>Ekskluderende?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46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B288DF-DAEE-4B58-AE67-570D8A544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Brug begrebsparrene på de to tekster </a:t>
            </a:r>
            <a:br>
              <a:rPr lang="da-DK" dirty="0"/>
            </a:br>
            <a:r>
              <a:rPr lang="da-DK" dirty="0"/>
              <a:t>hvad har vi gjort?</a:t>
            </a:r>
            <a:br>
              <a:rPr lang="da-DK" dirty="0"/>
            </a:br>
            <a:r>
              <a:rPr lang="da-DK" dirty="0"/>
              <a:t>Hvad er vores formål? 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EDB327A-813C-4B6B-81F3-56770A30B0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Winthrop</a:t>
            </a:r>
            <a:endParaRPr lang="da-DK" dirty="0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DA5F2878-B8D3-470D-AA9C-973599FB1A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37D20111-0BC3-4D3C-A783-C494633AD3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Uafhængighedserklæringen + tilføjelse </a:t>
            </a:r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D3D550EC-8D36-4AB3-94C2-859D4E83847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1913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CBE3651-7E02-5A93-7423-4B6A14C8C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Manifest </a:t>
            </a:r>
            <a:r>
              <a:rPr lang="da-DK" dirty="0" err="1"/>
              <a:t>destiny</a:t>
            </a:r>
            <a:r>
              <a:rPr lang="da-DK" dirty="0"/>
              <a:t> 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ED6B0E15-0D0D-75FA-6258-D863B1ED9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 westward expansion is idealized in </a:t>
            </a:r>
            <a:r>
              <a:rPr lang="en-US" dirty="0">
                <a:hlinkClick r:id="rId2" tooltip="Emanuel Leutze"/>
              </a:rPr>
              <a:t>Emanuel Leutze</a:t>
            </a:r>
            <a:r>
              <a:rPr lang="en-US" dirty="0"/>
              <a:t>'s famous painting </a:t>
            </a:r>
            <a:r>
              <a:rPr lang="en-US" i="1" dirty="0">
                <a:hlinkClick r:id="rId3" tooltip="Westward the Course of Empire Takes Its Way"/>
              </a:rPr>
              <a:t>Westward the Course of Empire Takes Its Way</a:t>
            </a:r>
            <a:r>
              <a:rPr lang="en-US" dirty="0"/>
              <a:t> (1861). The title of the painting, from a 1726 poem by </a:t>
            </a:r>
            <a:r>
              <a:rPr lang="en-US" dirty="0">
                <a:hlinkClick r:id="rId4" tooltip="George Berkeley"/>
              </a:rPr>
              <a:t>Bishop Berkeley</a:t>
            </a:r>
            <a:r>
              <a:rPr lang="en-US" dirty="0"/>
              <a:t>, was a phrase often quoted in the era of manifest destiny, expressing a widely held belief that civilization had steadily moved westward throughout history. </a:t>
            </a:r>
            <a:r>
              <a:rPr lang="en-US" dirty="0">
                <a:hlinkClick r:id="rId5"/>
              </a:rPr>
              <a:t>(more)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9502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1D79D158-E479-EB86-2F6B-CB229DF76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851" y="0"/>
            <a:ext cx="8886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43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10448</TotalTime>
  <Words>1026</Words>
  <Application>Microsoft Office PowerPoint</Application>
  <PresentationFormat>Widescreen</PresentationFormat>
  <Paragraphs>158</Paragraphs>
  <Slides>20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Office-tema</vt:lpstr>
      <vt:lpstr>Frihed og ulighed i USA</vt:lpstr>
      <vt:lpstr>Videnskabsteoretiske begrebspar </vt:lpstr>
      <vt:lpstr>Find eksempler fra vores undervisning på de røde begrebspar. </vt:lpstr>
      <vt:lpstr>To idealer om USA –  det religiøse USA og det politiske fællesskab USA. </vt:lpstr>
      <vt:lpstr>Baggrund for den religiøse fortælling:  Reformationen i Europa </vt:lpstr>
      <vt:lpstr>De protestantiske sekter </vt:lpstr>
      <vt:lpstr>Pilgrimmene går i land  </vt:lpstr>
      <vt:lpstr>Plymouth Rock – stedet, hvor pilgrimmene første gang betrådte Amerikas jord.</vt:lpstr>
      <vt:lpstr>De første protestantiske kristne i Nordamerika </vt:lpstr>
      <vt:lpstr>John Winthrops tale</vt:lpstr>
      <vt:lpstr>PowerPoint-præsentation</vt:lpstr>
      <vt:lpstr>Tekst 8: Winthrop om New England</vt:lpstr>
      <vt:lpstr>Det udvalgte folk </vt:lpstr>
      <vt:lpstr>Det udvalgte folk </vt:lpstr>
      <vt:lpstr>Uafhængighedserklæringen og 3. tilføjelse i Bill of Rights.  </vt:lpstr>
      <vt:lpstr>S 44-45: Ét samfund, to forskellige livsanskuelser + den 2. vækkelse </vt:lpstr>
      <vt:lpstr>Hvilken slags by på en bakketop? </vt:lpstr>
      <vt:lpstr>Brug begrebsparrene på de to tekster  hvad har vi gjort? Hvad er vores formål? </vt:lpstr>
      <vt:lpstr>Manifest destiny 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Frihed og ulighed i USA</dc:title>
  <dc:creator>Martin Jørgensen</dc:creator>
  <cp:lastModifiedBy>Martin Jørgensen</cp:lastModifiedBy>
  <cp:revision>23</cp:revision>
  <dcterms:created xsi:type="dcterms:W3CDTF">2020-11-25T11:51:31Z</dcterms:created>
  <dcterms:modified xsi:type="dcterms:W3CDTF">2024-09-13T08:42:36Z</dcterms:modified>
</cp:coreProperties>
</file>