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2" r:id="rId2"/>
    <p:sldId id="256" r:id="rId3"/>
    <p:sldId id="263" r:id="rId4"/>
    <p:sldId id="264" r:id="rId5"/>
    <p:sldId id="268" r:id="rId6"/>
    <p:sldId id="265" r:id="rId7"/>
    <p:sldId id="266" r:id="rId8"/>
    <p:sldId id="269" r:id="rId9"/>
    <p:sldId id="267" r:id="rId10"/>
    <p:sldId id="257" r:id="rId11"/>
    <p:sldId id="258" r:id="rId12"/>
    <p:sldId id="259" r:id="rId13"/>
    <p:sldId id="260"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9" d="100"/>
          <a:sy n="69" d="100"/>
        </p:scale>
        <p:origin x="5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798BDB-69DD-4934-ABC3-747285B85483}" type="datetimeFigureOut">
              <a:rPr lang="da-DK" smtClean="0"/>
              <a:t>25-09-2024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4351C-C1BE-4102-B158-F1CD693DF4CE}" type="slidenum">
              <a:rPr lang="da-DK" smtClean="0"/>
              <a:t>‹nr.›</a:t>
            </a:fld>
            <a:endParaRPr lang="da-DK"/>
          </a:p>
        </p:txBody>
      </p:sp>
    </p:spTree>
    <p:extLst>
      <p:ext uri="{BB962C8B-B14F-4D97-AF65-F5344CB8AC3E}">
        <p14:creationId xmlns:p14="http://schemas.microsoft.com/office/powerpoint/2010/main" val="1090995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t>By U.S. Government - Extracted from PDF version of Our Flag, available here (direct PDF URL here.), Public Domain, https://commons.wikimedia.org/w/index.php?curid=41373752</a:t>
            </a:r>
            <a:endParaRPr lang="da-DK" dirty="0"/>
          </a:p>
        </p:txBody>
      </p:sp>
      <p:sp>
        <p:nvSpPr>
          <p:cNvPr id="4" name="Pladsholder til slidenummer 3"/>
          <p:cNvSpPr>
            <a:spLocks noGrp="1"/>
          </p:cNvSpPr>
          <p:nvPr>
            <p:ph type="sldNum" sz="quarter" idx="5"/>
          </p:nvPr>
        </p:nvSpPr>
        <p:spPr/>
        <p:txBody>
          <a:bodyPr/>
          <a:lstStyle/>
          <a:p>
            <a:fld id="{FE84351C-C1BE-4102-B158-F1CD693DF4CE}" type="slidenum">
              <a:rPr lang="da-DK" smtClean="0"/>
              <a:t>5</a:t>
            </a:fld>
            <a:endParaRPr lang="da-DK"/>
          </a:p>
        </p:txBody>
      </p:sp>
    </p:spTree>
    <p:extLst>
      <p:ext uri="{BB962C8B-B14F-4D97-AF65-F5344CB8AC3E}">
        <p14:creationId xmlns:p14="http://schemas.microsoft.com/office/powerpoint/2010/main" val="819718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D3CD10-4B28-595C-A185-48246D0DB86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A952C1FF-2153-0510-EECB-121094514A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EAF12ACE-29BB-D6E8-0506-C58B2FC672F0}"/>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5" name="Pladsholder til sidefod 4">
            <a:extLst>
              <a:ext uri="{FF2B5EF4-FFF2-40B4-BE49-F238E27FC236}">
                <a16:creationId xmlns:a16="http://schemas.microsoft.com/office/drawing/2014/main" id="{2815183D-0120-1BD1-2FFF-B42D06488A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3538135-CDEE-C69B-7423-E96E2A72D389}"/>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695103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2AD196-D01C-2A75-9727-CCB0F5F8DC1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E0F50E1-BBC4-099F-93D7-8C15D0A8738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FD19B54-2FCB-E96F-A8C4-3F081C160878}"/>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5" name="Pladsholder til sidefod 4">
            <a:extLst>
              <a:ext uri="{FF2B5EF4-FFF2-40B4-BE49-F238E27FC236}">
                <a16:creationId xmlns:a16="http://schemas.microsoft.com/office/drawing/2014/main" id="{D164107A-5FB5-E26A-8CA4-8421C9D7AB7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C58528-53BE-3CFE-3050-F0956CA45005}"/>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3317857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6C0109-F61D-82F1-F754-05602AFC950C}"/>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0924BF1-F58B-97ED-E2B8-6A5DAE3D35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7432734-8E69-68B9-F469-9D8B0E5AD1A8}"/>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5" name="Pladsholder til sidefod 4">
            <a:extLst>
              <a:ext uri="{FF2B5EF4-FFF2-40B4-BE49-F238E27FC236}">
                <a16:creationId xmlns:a16="http://schemas.microsoft.com/office/drawing/2014/main" id="{543B4B5C-B190-D40E-64A7-35B463B7E13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FF75A62-D748-E9D7-5D6B-8642A424B422}"/>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942578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27FF6-E9CD-4AF4-37E0-CC40149B704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F77F768-082E-C4D8-5143-3452432B5AAB}"/>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AC9A7B8-8FF3-AB7E-8D11-A4DA8ADA6311}"/>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21C13EAC-1697-4955-1399-01DCD33C1BA9}"/>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6" name="Pladsholder til sidefod 5">
            <a:extLst>
              <a:ext uri="{FF2B5EF4-FFF2-40B4-BE49-F238E27FC236}">
                <a16:creationId xmlns:a16="http://schemas.microsoft.com/office/drawing/2014/main" id="{1340705F-D050-C6B2-60AD-9257B08D675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1164C70-F4FB-B647-1F62-35F7A046CB2E}"/>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2225608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5AADA9-95AE-EDBC-69F6-F2A196F7DD07}"/>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A981F00-A24D-40E8-A008-DB6B45862B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F2AF754-D1AC-530D-7082-2AE73A41494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4AC005E-012A-9933-35C0-85EF36BB48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8972620-E289-C4A2-18B6-55E11EF4A8D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1805766-BE3B-EF01-EBB7-A70811A1B3BE}"/>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8" name="Pladsholder til sidefod 7">
            <a:extLst>
              <a:ext uri="{FF2B5EF4-FFF2-40B4-BE49-F238E27FC236}">
                <a16:creationId xmlns:a16="http://schemas.microsoft.com/office/drawing/2014/main" id="{F67B17CA-B5DB-17D1-4C08-E214FD2FFA8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FE5374B-C87C-140D-8060-D6A69144F609}"/>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225710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7367D6-BDA1-D8EB-D6AB-5C93DBD9CFC3}"/>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72494AA-FD3E-CB2E-BE5D-11212B13FA89}"/>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4" name="Pladsholder til sidefod 3">
            <a:extLst>
              <a:ext uri="{FF2B5EF4-FFF2-40B4-BE49-F238E27FC236}">
                <a16:creationId xmlns:a16="http://schemas.microsoft.com/office/drawing/2014/main" id="{379030A6-6977-B84F-1EA0-2249C84F2D8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D242E3B8-F1B1-BAE0-DCBF-D09CA6642133}"/>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4184198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B569B4C-1E36-331D-6F2E-29F0799CDD61}"/>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3" name="Pladsholder til sidefod 2">
            <a:extLst>
              <a:ext uri="{FF2B5EF4-FFF2-40B4-BE49-F238E27FC236}">
                <a16:creationId xmlns:a16="http://schemas.microsoft.com/office/drawing/2014/main" id="{048D2B42-639A-E3AD-47DD-57DFC0AECE2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32016A8-F840-A523-A940-2495F48AAF63}"/>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1746065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6BFDA-B2EA-AAA8-74A6-07D6B11E54B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E7AE392-7C12-3D1E-FF33-ED90BCC7A9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BF315769-2F2D-EDA3-4B13-5EDE8C878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DE71829-F46A-C8EE-CE18-C4B03E5352A2}"/>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6" name="Pladsholder til sidefod 5">
            <a:extLst>
              <a:ext uri="{FF2B5EF4-FFF2-40B4-BE49-F238E27FC236}">
                <a16:creationId xmlns:a16="http://schemas.microsoft.com/office/drawing/2014/main" id="{38AAB09A-F22C-C96C-828F-B762A9C0EBD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45D951D-A909-2DFF-5E36-2C28430F4C98}"/>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1892242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BD207-E038-5770-B59A-ABC08CADF23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BF16FF61-534D-3864-E7C3-1600D6281B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41567DCC-54D8-43DF-9ECE-DF2B7E6386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E8ED0F2-1B01-0764-2A28-124347FEFB6C}"/>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6" name="Pladsholder til sidefod 5">
            <a:extLst>
              <a:ext uri="{FF2B5EF4-FFF2-40B4-BE49-F238E27FC236}">
                <a16:creationId xmlns:a16="http://schemas.microsoft.com/office/drawing/2014/main" id="{698AE730-DA7F-A491-667E-43B86E5F720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712A2D8-4537-5C10-4852-F50E5DD42354}"/>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1554179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38B2B6-F7A8-03D3-49F7-C3ABD2431F5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143A2323-2256-9844-E843-668BDBECFC1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FC4D420-43EA-7D69-EDA3-DED813027157}"/>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5" name="Pladsholder til sidefod 4">
            <a:extLst>
              <a:ext uri="{FF2B5EF4-FFF2-40B4-BE49-F238E27FC236}">
                <a16:creationId xmlns:a16="http://schemas.microsoft.com/office/drawing/2014/main" id="{353447CA-0C76-4826-12C3-F8C055B5675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3E67514-4B34-3E57-4025-F0BE2CABF994}"/>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1027165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C839B7C-019B-39A3-51EC-B3071CDA304F}"/>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834F169-5584-2BF6-5F98-EAEB0962A7A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770BCD7-C577-BFF0-20B2-FEC7091F2786}"/>
              </a:ext>
            </a:extLst>
          </p:cNvPr>
          <p:cNvSpPr>
            <a:spLocks noGrp="1"/>
          </p:cNvSpPr>
          <p:nvPr>
            <p:ph type="dt" sz="half" idx="10"/>
          </p:nvPr>
        </p:nvSpPr>
        <p:spPr/>
        <p:txBody>
          <a:bodyPr/>
          <a:lstStyle/>
          <a:p>
            <a:fld id="{BAB0B575-A7E7-490E-B978-9DC494439B36}" type="datetimeFigureOut">
              <a:rPr lang="da-DK" smtClean="0"/>
              <a:t>23-09-2024</a:t>
            </a:fld>
            <a:endParaRPr lang="da-DK"/>
          </a:p>
        </p:txBody>
      </p:sp>
      <p:sp>
        <p:nvSpPr>
          <p:cNvPr id="5" name="Pladsholder til sidefod 4">
            <a:extLst>
              <a:ext uri="{FF2B5EF4-FFF2-40B4-BE49-F238E27FC236}">
                <a16:creationId xmlns:a16="http://schemas.microsoft.com/office/drawing/2014/main" id="{663791F4-27C5-6C28-EEC4-A84223DEE3F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EDAE72D-1C34-09FD-E79A-CBFF1A962D9C}"/>
              </a:ext>
            </a:extLst>
          </p:cNvPr>
          <p:cNvSpPr>
            <a:spLocks noGrp="1"/>
          </p:cNvSpPr>
          <p:nvPr>
            <p:ph type="sldNum" sz="quarter" idx="12"/>
          </p:nvPr>
        </p:nvSpPr>
        <p:spPr/>
        <p:txBody>
          <a:bodyPr/>
          <a:lstStyle/>
          <a:p>
            <a:fld id="{7CA53120-607B-4A46-9A9D-89C48EF42AA4}" type="slidenum">
              <a:rPr lang="da-DK" smtClean="0"/>
              <a:t>‹nr.›</a:t>
            </a:fld>
            <a:endParaRPr lang="da-DK"/>
          </a:p>
        </p:txBody>
      </p:sp>
    </p:spTree>
    <p:extLst>
      <p:ext uri="{BB962C8B-B14F-4D97-AF65-F5344CB8AC3E}">
        <p14:creationId xmlns:p14="http://schemas.microsoft.com/office/powerpoint/2010/main" val="93289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4BE2FB9-F7C7-0556-25FC-06A98EA6ED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B6B3037-DF51-671E-0824-4CFE61895C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DA39D48-25D2-E92F-E124-61F798F8A3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B0B575-A7E7-490E-B978-9DC494439B36}" type="datetimeFigureOut">
              <a:rPr lang="da-DK" smtClean="0"/>
              <a:t>23-09-2024</a:t>
            </a:fld>
            <a:endParaRPr lang="da-DK"/>
          </a:p>
        </p:txBody>
      </p:sp>
      <p:sp>
        <p:nvSpPr>
          <p:cNvPr id="5" name="Pladsholder til sidefod 4">
            <a:extLst>
              <a:ext uri="{FF2B5EF4-FFF2-40B4-BE49-F238E27FC236}">
                <a16:creationId xmlns:a16="http://schemas.microsoft.com/office/drawing/2014/main" id="{543E1D65-ACA6-9FE1-611D-78ACDB24A2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5952A643-002C-694A-2FBA-F6FE25720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A53120-607B-4A46-9A9D-89C48EF42AA4}" type="slidenum">
              <a:rPr lang="da-DK" smtClean="0"/>
              <a:t>‹nr.›</a:t>
            </a:fld>
            <a:endParaRPr lang="da-DK"/>
          </a:p>
        </p:txBody>
      </p:sp>
    </p:spTree>
    <p:extLst>
      <p:ext uri="{BB962C8B-B14F-4D97-AF65-F5344CB8AC3E}">
        <p14:creationId xmlns:p14="http://schemas.microsoft.com/office/powerpoint/2010/main" val="3683375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ABDCF2-2870-3D6C-AC08-1C6031915F50}"/>
              </a:ext>
            </a:extLst>
          </p:cNvPr>
          <p:cNvSpPr>
            <a:spLocks noGrp="1"/>
          </p:cNvSpPr>
          <p:nvPr>
            <p:ph type="title"/>
          </p:nvPr>
        </p:nvSpPr>
        <p:spPr>
          <a:xfrm>
            <a:off x="127000" y="375285"/>
            <a:ext cx="4241800" cy="3799551"/>
          </a:xfrm>
        </p:spPr>
        <p:txBody>
          <a:bodyPr>
            <a:normAutofit/>
          </a:bodyPr>
          <a:lstStyle/>
          <a:p>
            <a:r>
              <a:rPr lang="da-DK" sz="4400" dirty="0"/>
              <a:t>3. </a:t>
            </a:r>
            <a:r>
              <a:rPr lang="da-DK" sz="4400" dirty="0" err="1"/>
              <a:t>Bellah</a:t>
            </a:r>
            <a:r>
              <a:rPr lang="da-DK" sz="4400" dirty="0"/>
              <a:t>: civilreligionens status og fremtid, 1967</a:t>
            </a:r>
            <a:endParaRPr lang="da-DK" dirty="0"/>
          </a:p>
        </p:txBody>
      </p:sp>
      <p:pic>
        <p:nvPicPr>
          <p:cNvPr id="4" name="Pladsholder til indhold 3">
            <a:extLst>
              <a:ext uri="{FF2B5EF4-FFF2-40B4-BE49-F238E27FC236}">
                <a16:creationId xmlns:a16="http://schemas.microsoft.com/office/drawing/2014/main" id="{CE051C5F-8307-454E-D781-E7B196FA0414}"/>
              </a:ext>
            </a:extLst>
          </p:cNvPr>
          <p:cNvPicPr>
            <a:picLocks noGrp="1" noChangeAspect="1"/>
          </p:cNvPicPr>
          <p:nvPr>
            <p:ph idx="1"/>
          </p:nvPr>
        </p:nvPicPr>
        <p:blipFill>
          <a:blip r:embed="rId2"/>
          <a:stretch>
            <a:fillRect/>
          </a:stretch>
        </p:blipFill>
        <p:spPr>
          <a:xfrm>
            <a:off x="4578380" y="-2004696"/>
            <a:ext cx="7329139" cy="9490525"/>
          </a:xfrm>
          <a:prstGeom prst="rect">
            <a:avLst/>
          </a:prstGeom>
        </p:spPr>
      </p:pic>
      <p:pic>
        <p:nvPicPr>
          <p:cNvPr id="5" name="Billede 4">
            <a:extLst>
              <a:ext uri="{FF2B5EF4-FFF2-40B4-BE49-F238E27FC236}">
                <a16:creationId xmlns:a16="http://schemas.microsoft.com/office/drawing/2014/main" id="{60BFFA51-1505-D45A-DCE3-EF7DFBCA7C3A}"/>
              </a:ext>
            </a:extLst>
          </p:cNvPr>
          <p:cNvPicPr>
            <a:picLocks noChangeAspect="1"/>
          </p:cNvPicPr>
          <p:nvPr/>
        </p:nvPicPr>
        <p:blipFill>
          <a:blip r:embed="rId3"/>
          <a:stretch>
            <a:fillRect/>
          </a:stretch>
        </p:blipFill>
        <p:spPr>
          <a:xfrm>
            <a:off x="1255176" y="3429000"/>
            <a:ext cx="3575444" cy="3579525"/>
          </a:xfrm>
          <a:prstGeom prst="rect">
            <a:avLst/>
          </a:prstGeom>
        </p:spPr>
      </p:pic>
    </p:spTree>
    <p:extLst>
      <p:ext uri="{BB962C8B-B14F-4D97-AF65-F5344CB8AC3E}">
        <p14:creationId xmlns:p14="http://schemas.microsoft.com/office/powerpoint/2010/main" val="2058364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67880EC-1C96-DB0C-1E0F-658A50C40D22}"/>
              </a:ext>
            </a:extLst>
          </p:cNvPr>
          <p:cNvSpPr>
            <a:spLocks noGrp="1"/>
          </p:cNvSpPr>
          <p:nvPr>
            <p:ph type="title"/>
          </p:nvPr>
        </p:nvSpPr>
        <p:spPr/>
        <p:txBody>
          <a:bodyPr>
            <a:normAutofit/>
          </a:bodyPr>
          <a:lstStyle/>
          <a:p>
            <a:r>
              <a:rPr lang="da-DK" sz="4000" dirty="0"/>
              <a:t>3. </a:t>
            </a:r>
            <a:r>
              <a:rPr lang="da-DK" sz="4000" dirty="0" err="1"/>
              <a:t>Bellah</a:t>
            </a:r>
            <a:r>
              <a:rPr lang="da-DK" sz="4000" dirty="0"/>
              <a:t>: civilreligionens status og fremtid, 1967</a:t>
            </a:r>
          </a:p>
        </p:txBody>
      </p:sp>
      <p:sp>
        <p:nvSpPr>
          <p:cNvPr id="5" name="Pladsholder til indhold 4">
            <a:extLst>
              <a:ext uri="{FF2B5EF4-FFF2-40B4-BE49-F238E27FC236}">
                <a16:creationId xmlns:a16="http://schemas.microsoft.com/office/drawing/2014/main" id="{3DCF7B2B-EB7F-B7C3-EA87-BA84904350E2}"/>
              </a:ext>
            </a:extLst>
          </p:cNvPr>
          <p:cNvSpPr>
            <a:spLocks noGrp="1"/>
          </p:cNvSpPr>
          <p:nvPr>
            <p:ph idx="1"/>
          </p:nvPr>
        </p:nvSpPr>
        <p:spPr/>
        <p:txBody>
          <a:bodyPr/>
          <a:lstStyle/>
          <a:p>
            <a:r>
              <a:rPr lang="da-DK" dirty="0" err="1"/>
              <a:t>Bellah</a:t>
            </a:r>
            <a:r>
              <a:rPr lang="da-DK" dirty="0"/>
              <a:t>: Med Lincoln, borgerkrigen og helligdagene var civilreligionen etableret. </a:t>
            </a:r>
          </a:p>
          <a:p>
            <a:endParaRPr lang="da-DK" dirty="0"/>
          </a:p>
          <a:p>
            <a:r>
              <a:rPr lang="da-DK" dirty="0"/>
              <a:t>Nye udfordringer – set fra 1967.</a:t>
            </a:r>
          </a:p>
          <a:p>
            <a:r>
              <a:rPr lang="da-DK" dirty="0"/>
              <a:t>Racisme ift. afroamerikanere</a:t>
            </a:r>
          </a:p>
          <a:p>
            <a:r>
              <a:rPr lang="da-DK" dirty="0"/>
              <a:t>USA’s rolle udenrigspolitisk – kold krig</a:t>
            </a:r>
          </a:p>
          <a:p>
            <a:r>
              <a:rPr lang="da-DK" dirty="0"/>
              <a:t>Kan civilreligionen internationaliseres? Kan der opstå en fælles global civilreligion? </a:t>
            </a:r>
          </a:p>
          <a:p>
            <a:endParaRPr lang="da-DK" dirty="0"/>
          </a:p>
        </p:txBody>
      </p:sp>
    </p:spTree>
    <p:extLst>
      <p:ext uri="{BB962C8B-B14F-4D97-AF65-F5344CB8AC3E}">
        <p14:creationId xmlns:p14="http://schemas.microsoft.com/office/powerpoint/2010/main" val="2592970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7D682-279E-190A-0848-1E338BDB8323}"/>
              </a:ext>
            </a:extLst>
          </p:cNvPr>
          <p:cNvSpPr>
            <a:spLocks noGrp="1"/>
          </p:cNvSpPr>
          <p:nvPr>
            <p:ph type="title"/>
          </p:nvPr>
        </p:nvSpPr>
        <p:spPr/>
        <p:txBody>
          <a:bodyPr/>
          <a:lstStyle/>
          <a:p>
            <a:r>
              <a:rPr lang="da-DK" dirty="0"/>
              <a:t>Civilreligionen i 1967</a:t>
            </a:r>
          </a:p>
        </p:txBody>
      </p:sp>
      <p:sp>
        <p:nvSpPr>
          <p:cNvPr id="3" name="Pladsholder til indhold 2">
            <a:extLst>
              <a:ext uri="{FF2B5EF4-FFF2-40B4-BE49-F238E27FC236}">
                <a16:creationId xmlns:a16="http://schemas.microsoft.com/office/drawing/2014/main" id="{53C457DF-8B4B-FFE4-4E84-71DB62D5ED4E}"/>
              </a:ext>
            </a:extLst>
          </p:cNvPr>
          <p:cNvSpPr>
            <a:spLocks noGrp="1"/>
          </p:cNvSpPr>
          <p:nvPr>
            <p:ph idx="1"/>
          </p:nvPr>
        </p:nvSpPr>
        <p:spPr/>
        <p:txBody>
          <a:bodyPr>
            <a:normAutofit/>
          </a:bodyPr>
          <a:lstStyle/>
          <a:p>
            <a:pPr marL="514350" indent="-514350">
              <a:buAutoNum type="arabicPeriod"/>
            </a:pPr>
            <a:r>
              <a:rPr lang="da-DK" dirty="0"/>
              <a:t>Hvorfor er den amerikanske civilreligion ikke blevet anti-kirkelig? Det blev den jo i Frankrig… </a:t>
            </a:r>
          </a:p>
          <a:p>
            <a:pPr marL="514350" indent="-514350">
              <a:buAutoNum type="arabicPeriod"/>
            </a:pPr>
            <a:endParaRPr lang="da-DK" dirty="0"/>
          </a:p>
          <a:p>
            <a:pPr marL="514350" indent="-514350">
              <a:buFont typeface="Arial" panose="020B0604020202020204" pitchFamily="34" charset="0"/>
              <a:buAutoNum type="arabicPeriod"/>
            </a:pPr>
            <a:r>
              <a:rPr lang="da-DK" dirty="0"/>
              <a:t>Hvad er </a:t>
            </a:r>
            <a:r>
              <a:rPr lang="da-DK" dirty="0" err="1"/>
              <a:t>Bellahs</a:t>
            </a:r>
            <a:r>
              <a:rPr lang="da-DK" dirty="0"/>
              <a:t> påstand i citatet herunder? Diskuter den. </a:t>
            </a:r>
          </a:p>
          <a:p>
            <a:pPr marL="0" indent="0">
              <a:buNone/>
            </a:pPr>
            <a:r>
              <a:rPr lang="da-DK" dirty="0"/>
              <a:t>Den amerikanske civilreligion var aldrig antikirkelig eller militant sekulær. Tværtimod lånte den selektivt fra den religiøse tradition på en sådan måde, at den menige amerikaner ikke så nogen konflikt mellem de to. </a:t>
            </a:r>
          </a:p>
          <a:p>
            <a:endParaRPr lang="da-DK" dirty="0"/>
          </a:p>
        </p:txBody>
      </p:sp>
    </p:spTree>
    <p:extLst>
      <p:ext uri="{BB962C8B-B14F-4D97-AF65-F5344CB8AC3E}">
        <p14:creationId xmlns:p14="http://schemas.microsoft.com/office/powerpoint/2010/main" val="128381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56209D-0126-D25E-990A-5C79963D243E}"/>
              </a:ext>
            </a:extLst>
          </p:cNvPr>
          <p:cNvSpPr>
            <a:spLocks noGrp="1"/>
          </p:cNvSpPr>
          <p:nvPr>
            <p:ph type="title"/>
          </p:nvPr>
        </p:nvSpPr>
        <p:spPr/>
        <p:txBody>
          <a:bodyPr>
            <a:normAutofit fontScale="90000"/>
          </a:bodyPr>
          <a:lstStyle/>
          <a:p>
            <a:r>
              <a:rPr lang="da-DK" dirty="0"/>
              <a:t>Fra </a:t>
            </a:r>
            <a:br>
              <a:rPr lang="da-DK" dirty="0"/>
            </a:br>
            <a:r>
              <a:rPr lang="da-DK" dirty="0"/>
              <a:t>”Amerikansk civilreligion er stadig meget levende… </a:t>
            </a:r>
          </a:p>
        </p:txBody>
      </p:sp>
      <p:sp>
        <p:nvSpPr>
          <p:cNvPr id="3" name="Pladsholder til indhold 2">
            <a:extLst>
              <a:ext uri="{FF2B5EF4-FFF2-40B4-BE49-F238E27FC236}">
                <a16:creationId xmlns:a16="http://schemas.microsoft.com/office/drawing/2014/main" id="{F9B5A769-29E0-416A-EA05-E5C6F3533F83}"/>
              </a:ext>
            </a:extLst>
          </p:cNvPr>
          <p:cNvSpPr>
            <a:spLocks noGrp="1"/>
          </p:cNvSpPr>
          <p:nvPr>
            <p:ph idx="1"/>
          </p:nvPr>
        </p:nvSpPr>
        <p:spPr/>
        <p:txBody>
          <a:bodyPr/>
          <a:lstStyle/>
          <a:p>
            <a:pPr marL="514350" indent="-514350">
              <a:buFont typeface="+mj-lt"/>
              <a:buAutoNum type="arabicPeriod"/>
            </a:pPr>
            <a:r>
              <a:rPr lang="da-DK" dirty="0"/>
              <a:t>Genfortæl kapitlet</a:t>
            </a:r>
          </a:p>
          <a:p>
            <a:pPr marL="514350" indent="-514350">
              <a:buFont typeface="+mj-lt"/>
              <a:buAutoNum type="arabicPeriod"/>
            </a:pPr>
            <a:r>
              <a:rPr lang="da-DK" dirty="0"/>
              <a:t>Racisme ift. afroamerikanere og andre.</a:t>
            </a:r>
          </a:p>
          <a:p>
            <a:pPr marL="514350" indent="-514350">
              <a:buFont typeface="+mj-lt"/>
              <a:buAutoNum type="arabicPeriod"/>
            </a:pPr>
            <a:endParaRPr lang="da-DK" dirty="0"/>
          </a:p>
          <a:p>
            <a:pPr marL="514350" indent="-514350">
              <a:buFont typeface="+mj-lt"/>
              <a:buAutoNum type="arabicPeriod"/>
            </a:pPr>
            <a:r>
              <a:rPr lang="da-DK" dirty="0"/>
              <a:t>Hvad har Johnsons citater med civilreligionen at gøre? </a:t>
            </a:r>
          </a:p>
          <a:p>
            <a:pPr marL="514350" indent="-514350">
              <a:buFont typeface="+mj-lt"/>
              <a:buAutoNum type="arabicPeriod"/>
            </a:pPr>
            <a:endParaRPr lang="da-DK" dirty="0"/>
          </a:p>
          <a:p>
            <a:pPr marL="514350" indent="-514350">
              <a:buFont typeface="+mj-lt"/>
              <a:buAutoNum type="arabicPeriod"/>
            </a:pPr>
            <a:r>
              <a:rPr lang="da-DK" dirty="0"/>
              <a:t>Kan man mærke at </a:t>
            </a:r>
            <a:r>
              <a:rPr lang="da-DK" dirty="0" err="1"/>
              <a:t>Bellah</a:t>
            </a:r>
            <a:r>
              <a:rPr lang="da-DK" dirty="0"/>
              <a:t> skriver sin tekst på netop dette tidspunkt?  </a:t>
            </a:r>
          </a:p>
        </p:txBody>
      </p:sp>
    </p:spTree>
    <p:extLst>
      <p:ext uri="{BB962C8B-B14F-4D97-AF65-F5344CB8AC3E}">
        <p14:creationId xmlns:p14="http://schemas.microsoft.com/office/powerpoint/2010/main" val="798041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1D2C33-8CB7-C5F0-93AC-2F377753EBDD}"/>
              </a:ext>
            </a:extLst>
          </p:cNvPr>
          <p:cNvSpPr>
            <a:spLocks noGrp="1"/>
          </p:cNvSpPr>
          <p:nvPr>
            <p:ph type="title"/>
          </p:nvPr>
        </p:nvSpPr>
        <p:spPr/>
        <p:txBody>
          <a:bodyPr/>
          <a:lstStyle/>
          <a:p>
            <a:r>
              <a:rPr lang="da-DK" dirty="0"/>
              <a:t>Analyse, tak. USA’s segl – rigsvåben. </a:t>
            </a:r>
          </a:p>
        </p:txBody>
      </p:sp>
      <p:pic>
        <p:nvPicPr>
          <p:cNvPr id="5" name="Pladsholder til indhold 4" descr="Et billede, der indeholder cirkel, emblem&#10;&#10;Automatisk genereret beskrivelse">
            <a:extLst>
              <a:ext uri="{FF2B5EF4-FFF2-40B4-BE49-F238E27FC236}">
                <a16:creationId xmlns:a16="http://schemas.microsoft.com/office/drawing/2014/main" id="{3701A5AE-B8A8-568C-B643-7FF373F1D61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78502" y="1532790"/>
            <a:ext cx="5342195" cy="5342195"/>
          </a:xfrm>
        </p:spPr>
      </p:pic>
      <p:pic>
        <p:nvPicPr>
          <p:cNvPr id="7" name="Billede 6" descr="Et billede, der indeholder fugl, emblem, våbenmærke/emblem, symbol&#10;&#10;Automatisk genereret beskrivelse">
            <a:extLst>
              <a:ext uri="{FF2B5EF4-FFF2-40B4-BE49-F238E27FC236}">
                <a16:creationId xmlns:a16="http://schemas.microsoft.com/office/drawing/2014/main" id="{16E7F46B-3FCC-66F5-B28D-B87460A7FE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604" y="1690688"/>
            <a:ext cx="5342195" cy="5184297"/>
          </a:xfrm>
          <a:prstGeom prst="rect">
            <a:avLst/>
          </a:prstGeom>
        </p:spPr>
      </p:pic>
    </p:spTree>
    <p:extLst>
      <p:ext uri="{BB962C8B-B14F-4D97-AF65-F5344CB8AC3E}">
        <p14:creationId xmlns:p14="http://schemas.microsoft.com/office/powerpoint/2010/main" val="2928907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9A2FED-359E-DB7F-50DC-163F6386F47E}"/>
              </a:ext>
            </a:extLst>
          </p:cNvPr>
          <p:cNvSpPr>
            <a:spLocks noGrp="1"/>
          </p:cNvSpPr>
          <p:nvPr>
            <p:ph type="title"/>
          </p:nvPr>
        </p:nvSpPr>
        <p:spPr/>
        <p:txBody>
          <a:bodyPr/>
          <a:lstStyle/>
          <a:p>
            <a:r>
              <a:rPr lang="da-DK" dirty="0"/>
              <a:t>Fra Med hensyn til Amerikas rolle i verden… </a:t>
            </a:r>
          </a:p>
        </p:txBody>
      </p:sp>
      <p:sp>
        <p:nvSpPr>
          <p:cNvPr id="3" name="Pladsholder til indhold 2">
            <a:extLst>
              <a:ext uri="{FF2B5EF4-FFF2-40B4-BE49-F238E27FC236}">
                <a16:creationId xmlns:a16="http://schemas.microsoft.com/office/drawing/2014/main" id="{621F1222-6EC3-9691-DB4B-7CF999AEB969}"/>
              </a:ext>
            </a:extLst>
          </p:cNvPr>
          <p:cNvSpPr>
            <a:spLocks noGrp="1"/>
          </p:cNvSpPr>
          <p:nvPr>
            <p:ph idx="1"/>
          </p:nvPr>
        </p:nvSpPr>
        <p:spPr/>
        <p:txBody>
          <a:bodyPr/>
          <a:lstStyle/>
          <a:p>
            <a:pPr marL="514350" indent="-514350">
              <a:buAutoNum type="arabicPeriod"/>
            </a:pPr>
            <a:r>
              <a:rPr lang="da-DK" dirty="0"/>
              <a:t>Forklar hvilken rolle civilreligionen kan spille ift. USA’s rolle i verden? </a:t>
            </a:r>
          </a:p>
          <a:p>
            <a:pPr marL="514350" indent="-514350">
              <a:buAutoNum type="arabicPeriod"/>
            </a:pPr>
            <a:endParaRPr lang="da-DK" dirty="0"/>
          </a:p>
          <a:p>
            <a:pPr marL="514350" indent="-514350">
              <a:buAutoNum type="arabicPeriod"/>
            </a:pPr>
            <a:r>
              <a:rPr lang="da-DK" dirty="0"/>
              <a:t>Hvorfor er civilreligionen et problem ift. krigen i Vietnam?</a:t>
            </a:r>
          </a:p>
          <a:p>
            <a:pPr marL="514350" indent="-514350">
              <a:buAutoNum type="arabicPeriod"/>
            </a:pPr>
            <a:endParaRPr lang="da-DK" dirty="0"/>
          </a:p>
          <a:p>
            <a:pPr marL="514350" indent="-514350">
              <a:buAutoNum type="arabicPeriod"/>
            </a:pPr>
            <a:endParaRPr lang="da-DK" dirty="0"/>
          </a:p>
          <a:p>
            <a:pPr marL="514350" indent="-514350">
              <a:buAutoNum type="arabicPeriod"/>
            </a:pPr>
            <a:r>
              <a:rPr lang="da-DK" dirty="0"/>
              <a:t>Er civilreligionen så ”løst defineret”, at man kan få den til at betyde hvad som helst? </a:t>
            </a:r>
          </a:p>
        </p:txBody>
      </p:sp>
    </p:spTree>
    <p:extLst>
      <p:ext uri="{BB962C8B-B14F-4D97-AF65-F5344CB8AC3E}">
        <p14:creationId xmlns:p14="http://schemas.microsoft.com/office/powerpoint/2010/main" val="1124389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43F02-441C-9E48-C84E-2BA1571716F1}"/>
              </a:ext>
            </a:extLst>
          </p:cNvPr>
          <p:cNvSpPr>
            <a:spLocks noGrp="1"/>
          </p:cNvSpPr>
          <p:nvPr>
            <p:ph type="title"/>
          </p:nvPr>
        </p:nvSpPr>
        <p:spPr/>
        <p:txBody>
          <a:bodyPr/>
          <a:lstStyle/>
          <a:p>
            <a:r>
              <a:rPr lang="da-DK" dirty="0"/>
              <a:t>Den tredje prøvelses tid</a:t>
            </a:r>
          </a:p>
        </p:txBody>
      </p:sp>
      <p:sp>
        <p:nvSpPr>
          <p:cNvPr id="3" name="Pladsholder til indhold 2">
            <a:extLst>
              <a:ext uri="{FF2B5EF4-FFF2-40B4-BE49-F238E27FC236}">
                <a16:creationId xmlns:a16="http://schemas.microsoft.com/office/drawing/2014/main" id="{E86919DE-A22C-A4D6-768F-5CD77428EA50}"/>
              </a:ext>
            </a:extLst>
          </p:cNvPr>
          <p:cNvSpPr>
            <a:spLocks noGrp="1"/>
          </p:cNvSpPr>
          <p:nvPr>
            <p:ph idx="1"/>
          </p:nvPr>
        </p:nvSpPr>
        <p:spPr/>
        <p:txBody>
          <a:bodyPr/>
          <a:lstStyle/>
          <a:p>
            <a:r>
              <a:rPr lang="da-DK" dirty="0"/>
              <a:t>Første prøvelse: revolution og uafhængighed</a:t>
            </a:r>
          </a:p>
          <a:p>
            <a:r>
              <a:rPr lang="da-DK" dirty="0"/>
              <a:t>Anden prøvelse: uafhængighed</a:t>
            </a:r>
          </a:p>
          <a:p>
            <a:pPr marL="514350" indent="-514350">
              <a:buFont typeface="+mj-lt"/>
              <a:buAutoNum type="arabicPeriod"/>
            </a:pPr>
            <a:r>
              <a:rPr lang="da-DK" dirty="0"/>
              <a:t>Tredje prøvelse: </a:t>
            </a:r>
          </a:p>
          <a:p>
            <a:pPr marL="514350" indent="-514350">
              <a:buFont typeface="+mj-lt"/>
              <a:buAutoNum type="arabicPeriod"/>
            </a:pPr>
            <a:endParaRPr lang="da-DK" dirty="0"/>
          </a:p>
          <a:p>
            <a:pPr marL="514350" indent="-514350">
              <a:buFont typeface="+mj-lt"/>
              <a:buAutoNum type="arabicPeriod"/>
            </a:pPr>
            <a:endParaRPr lang="da-DK" dirty="0"/>
          </a:p>
          <a:p>
            <a:pPr marL="514350" indent="-514350">
              <a:buFont typeface="+mj-lt"/>
              <a:buAutoNum type="arabicPeriod"/>
            </a:pPr>
            <a:r>
              <a:rPr lang="da-DK" dirty="0"/>
              <a:t>Hvordan skal man forholde sig, hvis man får ordre til at bryde loven?</a:t>
            </a:r>
          </a:p>
          <a:p>
            <a:pPr marL="514350" indent="-514350">
              <a:buFont typeface="+mj-lt"/>
              <a:buAutoNum type="arabicPeriod"/>
            </a:pPr>
            <a:r>
              <a:rPr lang="da-DK" dirty="0"/>
              <a:t>Hvordan skal man forholde sig, hvis man får ordre til at bryde civilreligionens definition af USA? </a:t>
            </a:r>
          </a:p>
          <a:p>
            <a:endParaRPr lang="da-DK" dirty="0"/>
          </a:p>
        </p:txBody>
      </p:sp>
    </p:spTree>
    <p:extLst>
      <p:ext uri="{BB962C8B-B14F-4D97-AF65-F5344CB8AC3E}">
        <p14:creationId xmlns:p14="http://schemas.microsoft.com/office/powerpoint/2010/main" val="2703567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F10F91-E818-44C4-64B6-2D949E0E7E83}"/>
              </a:ext>
            </a:extLst>
          </p:cNvPr>
          <p:cNvSpPr>
            <a:spLocks noGrp="1"/>
          </p:cNvSpPr>
          <p:nvPr>
            <p:ph type="title"/>
          </p:nvPr>
        </p:nvSpPr>
        <p:spPr/>
        <p:txBody>
          <a:bodyPr/>
          <a:lstStyle/>
          <a:p>
            <a:r>
              <a:rPr lang="da-DK" dirty="0"/>
              <a:t>Diskuter nedenstående</a:t>
            </a:r>
          </a:p>
        </p:txBody>
      </p:sp>
      <p:sp>
        <p:nvSpPr>
          <p:cNvPr id="3" name="Pladsholder til indhold 2">
            <a:extLst>
              <a:ext uri="{FF2B5EF4-FFF2-40B4-BE49-F238E27FC236}">
                <a16:creationId xmlns:a16="http://schemas.microsoft.com/office/drawing/2014/main" id="{C5BD43E0-4CE8-6BA5-7375-8F9C40C47B03}"/>
              </a:ext>
            </a:extLst>
          </p:cNvPr>
          <p:cNvSpPr>
            <a:spLocks noGrp="1"/>
          </p:cNvSpPr>
          <p:nvPr>
            <p:ph idx="1"/>
          </p:nvPr>
        </p:nvSpPr>
        <p:spPr/>
        <p:txBody>
          <a:bodyPr/>
          <a:lstStyle/>
          <a:p>
            <a:r>
              <a:rPr lang="da-DK" dirty="0"/>
              <a:t>Heldigvis forholder det sig sådan, at eftersom amerikansk civilreligion ikke er et udtryk for dyrkelse af den amerikanske nation, men en forståelse af amerikanske erfaring set i lyset af den endegyldige og universelle virkelighed, så vil en reorganisering – affødt af denne nye situation – ikke nødvendigvis afbryde amerikansk civilreligions kontinuitet. En verdenscivilreligion kunne accepteres som en opfyldelse og ikke en fornægtelse af amerikansk civilreligion</a:t>
            </a:r>
          </a:p>
        </p:txBody>
      </p:sp>
    </p:spTree>
    <p:extLst>
      <p:ext uri="{BB962C8B-B14F-4D97-AF65-F5344CB8AC3E}">
        <p14:creationId xmlns:p14="http://schemas.microsoft.com/office/powerpoint/2010/main" val="734067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74986-2F2F-5ED2-D84F-C7F06969830C}"/>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C70DD9AB-C644-04D6-B801-73AFD3A06984}"/>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745018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60EDA-D857-3DD0-8348-511642E39AD1}"/>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554C396C-11BC-5A92-27F2-22867B77B617}"/>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1271288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9723D9-DDB3-C2CA-6171-D39F27918E07}"/>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AC61D123-7853-37AE-FF1B-6679FE205C20}"/>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782202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900030-9F65-290A-AAB0-D1EBFDDDECCD}"/>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95293FE1-D2A9-9287-B4BB-7261BAEB7EF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30146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82D34A-2862-261F-BCF3-8353796B6F0E}"/>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DF80F6BB-541D-C808-7E8F-B86BC176C12B}"/>
              </a:ext>
            </a:extLst>
          </p:cNvPr>
          <p:cNvSpPr>
            <a:spLocks noGrp="1"/>
          </p:cNvSpPr>
          <p:nvPr>
            <p:ph idx="1"/>
          </p:nvPr>
        </p:nvSpPr>
        <p:spPr/>
        <p:txBody>
          <a:bodyPr/>
          <a:lstStyle/>
          <a:p>
            <a:r>
              <a:rPr lang="da-DK" dirty="0"/>
              <a:t>https://youtu.be/OjS6B4KuPY0</a:t>
            </a:r>
          </a:p>
        </p:txBody>
      </p:sp>
    </p:spTree>
    <p:extLst>
      <p:ext uri="{BB962C8B-B14F-4D97-AF65-F5344CB8AC3E}">
        <p14:creationId xmlns:p14="http://schemas.microsoft.com/office/powerpoint/2010/main" val="127804580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2907</TotalTime>
  <Words>400</Words>
  <Application>Microsoft Office PowerPoint</Application>
  <PresentationFormat>Widescreen</PresentationFormat>
  <Paragraphs>41</Paragraphs>
  <Slides>13</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Aptos</vt:lpstr>
      <vt:lpstr>Aptos Display</vt:lpstr>
      <vt:lpstr>Arial</vt:lpstr>
      <vt:lpstr>Office-tema</vt:lpstr>
      <vt:lpstr>3. Bellah: civilreligionens status og fremtid, 1967</vt:lpstr>
      <vt:lpstr>3. Bellah: civilreligionens status og fremtid, 1967</vt:lpstr>
      <vt:lpstr>Civilreligionen i 1967</vt:lpstr>
      <vt:lpstr>Fra  ”Amerikansk civilreligion er stadig meget levende… </vt:lpstr>
      <vt:lpstr>Analyse, tak. USA’s segl – rigsvåben. </vt:lpstr>
      <vt:lpstr>Fra Med hensyn til Amerikas rolle i verden… </vt:lpstr>
      <vt:lpstr>Den tredje prøvelses tid</vt:lpstr>
      <vt:lpstr>Diskuter nedenstående</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Jørgensen</dc:creator>
  <cp:lastModifiedBy>Martin Jørgensen</cp:lastModifiedBy>
  <cp:revision>1</cp:revision>
  <dcterms:created xsi:type="dcterms:W3CDTF">2024-09-23T11:33:05Z</dcterms:created>
  <dcterms:modified xsi:type="dcterms:W3CDTF">2024-09-25T12:00:13Z</dcterms:modified>
</cp:coreProperties>
</file>