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01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737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429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747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4130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2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041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197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7785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52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457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7791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645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0699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262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822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D4F50-5F29-490B-AF84-E8902A1CF1C3}" type="datetimeFigureOut">
              <a:rPr lang="da-DK" smtClean="0"/>
              <a:t>29-11-2015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6510F0-A080-4555-A3CE-F0C4263B0B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3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ortwuchs.net/stilmittel/point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ortwuchs.net/protagonis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ortwuchs.net/erzaehlun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ortwuchs.net/personaler-erzaehler/" TargetMode="External"/><Relationship Id="rId2" Type="http://schemas.openxmlformats.org/officeDocument/2006/relationships/hyperlink" Target="http://wortwuchs.net/auktorialer-erzaehle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ortwuchs.net/erzaehlte-zeit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deutsche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161573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de-DE" sz="2000" b="1" dirty="0" smtClean="0"/>
              <a:t>Komposition (äußere Merkmale):</a:t>
            </a:r>
          </a:p>
          <a:p>
            <a:pPr marL="0" lvl="0" indent="0" algn="just">
              <a:buNone/>
            </a:pPr>
            <a:endParaRPr lang="de-DE" b="1" dirty="0" smtClean="0"/>
          </a:p>
          <a:p>
            <a:pPr lvl="0" algn="just"/>
            <a:r>
              <a:rPr lang="de-DE" b="1" dirty="0" smtClean="0"/>
              <a:t>Ein </a:t>
            </a:r>
            <a:r>
              <a:rPr lang="de-DE" b="1" dirty="0"/>
              <a:t>unmittelbarer Einstieg</a:t>
            </a:r>
            <a:r>
              <a:rPr lang="de-DE" dirty="0"/>
              <a:t> ins </a:t>
            </a:r>
            <a:r>
              <a:rPr lang="de-DE" dirty="0" smtClean="0"/>
              <a:t>Geschehen, </a:t>
            </a:r>
            <a:r>
              <a:rPr lang="de-DE" dirty="0"/>
              <a:t>selten eine </a:t>
            </a:r>
            <a:r>
              <a:rPr lang="de-DE" dirty="0" smtClean="0"/>
              <a:t>Einleitung (= in </a:t>
            </a:r>
            <a:r>
              <a:rPr lang="de-DE" dirty="0" err="1" smtClean="0"/>
              <a:t>medias</a:t>
            </a:r>
            <a:r>
              <a:rPr lang="de-DE" dirty="0" smtClean="0"/>
              <a:t> </a:t>
            </a:r>
            <a:r>
              <a:rPr lang="de-DE" dirty="0" err="1" smtClean="0"/>
              <a:t>res</a:t>
            </a:r>
            <a:r>
              <a:rPr lang="de-DE" dirty="0" smtClean="0"/>
              <a:t>)</a:t>
            </a:r>
          </a:p>
          <a:p>
            <a:pPr marL="0" lvl="0" indent="0" algn="just">
              <a:buNone/>
            </a:pPr>
            <a:endParaRPr lang="de-DE" dirty="0" smtClean="0"/>
          </a:p>
          <a:p>
            <a:pPr algn="just"/>
            <a:r>
              <a:rPr lang="de-DE" dirty="0"/>
              <a:t>Oftmals ein sehr </a:t>
            </a:r>
            <a:r>
              <a:rPr lang="de-DE" b="1" dirty="0"/>
              <a:t>geringer Umfang</a:t>
            </a:r>
            <a:r>
              <a:rPr lang="de-DE" dirty="0"/>
              <a:t> der </a:t>
            </a:r>
            <a:r>
              <a:rPr lang="de-DE" dirty="0" smtClean="0"/>
              <a:t>Textlänge</a:t>
            </a:r>
          </a:p>
          <a:p>
            <a:pPr algn="just"/>
            <a:endParaRPr lang="de-DE" dirty="0"/>
          </a:p>
          <a:p>
            <a:pPr algn="just"/>
            <a:r>
              <a:rPr lang="de-DE" dirty="0"/>
              <a:t>Der </a:t>
            </a:r>
            <a:r>
              <a:rPr lang="de-DE" b="1" dirty="0"/>
              <a:t>Schluss</a:t>
            </a:r>
            <a:r>
              <a:rPr lang="de-DE" dirty="0"/>
              <a:t> der Kurzgeschichte ist meist </a:t>
            </a:r>
            <a:r>
              <a:rPr lang="de-DE" b="1" dirty="0"/>
              <a:t>offen</a:t>
            </a:r>
          </a:p>
          <a:p>
            <a:pPr lvl="0" algn="just"/>
            <a:endParaRPr lang="de-DE" dirty="0" smtClean="0"/>
          </a:p>
          <a:p>
            <a:pPr algn="just"/>
            <a:r>
              <a:rPr lang="de-DE" dirty="0"/>
              <a:t>Das Ende wird von einer </a:t>
            </a:r>
            <a:r>
              <a:rPr lang="de-DE" b="1" dirty="0">
                <a:hlinkClick r:id="rId2" tooltip="Pointe"/>
              </a:rPr>
              <a:t>Pointe</a:t>
            </a:r>
            <a:r>
              <a:rPr lang="de-DE" dirty="0"/>
              <a:t> begleitet, also einer überraschenden Wendung</a:t>
            </a:r>
            <a:endParaRPr lang="da-DK" dirty="0"/>
          </a:p>
          <a:p>
            <a:pPr lvl="0" algn="just"/>
            <a:endParaRPr lang="de-DE" dirty="0" smtClean="0"/>
          </a:p>
          <a:p>
            <a:pPr marL="0" lvl="0" indent="0" algn="just">
              <a:buNone/>
            </a:pPr>
            <a:endParaRPr lang="da-DK" b="1" dirty="0" smtClean="0"/>
          </a:p>
          <a:p>
            <a:pPr marL="0" lvl="0" indent="0" algn="just">
              <a:buNone/>
            </a:pPr>
            <a:endParaRPr lang="da-DK" b="1" dirty="0" smtClean="0"/>
          </a:p>
          <a:p>
            <a:pPr marL="0" lvl="0" indent="0" algn="just">
              <a:buNone/>
            </a:pPr>
            <a:endParaRPr lang="da-DK" dirty="0"/>
          </a:p>
          <a:p>
            <a:pPr marL="0" lvl="0" indent="0" algn="just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1570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da-DK" sz="2000" b="1" dirty="0" smtClean="0"/>
              <a:t>Die </a:t>
            </a:r>
            <a:r>
              <a:rPr lang="da-DK" sz="2000" b="1" dirty="0" err="1" smtClean="0"/>
              <a:t>Handlung</a:t>
            </a:r>
            <a:r>
              <a:rPr lang="da-DK" sz="2000" b="1" dirty="0" smtClean="0"/>
              <a:t> und </a:t>
            </a:r>
            <a:r>
              <a:rPr lang="da-DK" sz="2000" b="1" dirty="0" err="1" smtClean="0"/>
              <a:t>Themen</a:t>
            </a:r>
            <a:r>
              <a:rPr lang="da-DK" sz="2000" b="1" dirty="0" smtClean="0"/>
              <a:t>:</a:t>
            </a:r>
            <a:endParaRPr lang="da-DK" sz="2000" b="1" dirty="0"/>
          </a:p>
          <a:p>
            <a:pPr marL="0" lvl="0" indent="0">
              <a:buNone/>
            </a:pPr>
            <a:endParaRPr lang="de-DE" dirty="0"/>
          </a:p>
          <a:p>
            <a:pPr lvl="0"/>
            <a:r>
              <a:rPr lang="de-DE" dirty="0" smtClean="0"/>
              <a:t>Die </a:t>
            </a:r>
            <a:r>
              <a:rPr lang="de-DE" dirty="0"/>
              <a:t>Handlung ist sehr knapp und beschreibt häufig </a:t>
            </a:r>
            <a:r>
              <a:rPr lang="de-DE" b="1" dirty="0"/>
              <a:t>Themen aus dem Alltag</a:t>
            </a:r>
            <a:r>
              <a:rPr lang="de-DE" dirty="0"/>
              <a:t> der Hauptperson (</a:t>
            </a:r>
            <a:r>
              <a:rPr lang="de-DE" dirty="0" smtClean="0"/>
              <a:t>des </a:t>
            </a:r>
            <a:r>
              <a:rPr lang="de-DE" u="sng" dirty="0">
                <a:hlinkClick r:id="rId2" tooltip="Protagonist"/>
              </a:rPr>
              <a:t>Protagonisten</a:t>
            </a:r>
            <a:r>
              <a:rPr lang="de-DE" dirty="0" smtClean="0"/>
              <a:t>)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Ein </a:t>
            </a:r>
            <a:r>
              <a:rPr lang="de-DE" b="1" dirty="0"/>
              <a:t>besonderes Ereignis</a:t>
            </a:r>
            <a:r>
              <a:rPr lang="de-DE" dirty="0"/>
              <a:t> steht im Mittelpunkt der Geschichte</a:t>
            </a:r>
          </a:p>
          <a:p>
            <a:endParaRPr lang="de-DE" u="sng" dirty="0" smtClean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2818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Die </a:t>
            </a:r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de-DE" sz="2000" b="1" dirty="0" smtClean="0"/>
              <a:t>Die Charaktere (Protagonisten):</a:t>
            </a:r>
          </a:p>
          <a:p>
            <a:pPr marL="0" lvl="0" indent="0">
              <a:buNone/>
            </a:pPr>
            <a:endParaRPr lang="de-DE" dirty="0" smtClean="0"/>
          </a:p>
          <a:p>
            <a:pPr lvl="0"/>
            <a:r>
              <a:rPr lang="de-DE" dirty="0" smtClean="0"/>
              <a:t>Die Charaktere </a:t>
            </a:r>
            <a:r>
              <a:rPr lang="de-DE" dirty="0"/>
              <a:t>sind häufig </a:t>
            </a:r>
            <a:r>
              <a:rPr lang="de-DE" b="1" dirty="0"/>
              <a:t>Alltagspersonen</a:t>
            </a:r>
            <a:r>
              <a:rPr lang="de-DE" dirty="0"/>
              <a:t> und keine </a:t>
            </a:r>
            <a:r>
              <a:rPr lang="de-DE" dirty="0" smtClean="0"/>
              <a:t>Helden</a:t>
            </a:r>
          </a:p>
          <a:p>
            <a:pPr lvl="0"/>
            <a:endParaRPr lang="da-DK" dirty="0"/>
          </a:p>
          <a:p>
            <a:r>
              <a:rPr lang="de-DE" dirty="0" smtClean="0"/>
              <a:t>Wir </a:t>
            </a:r>
            <a:r>
              <a:rPr lang="de-DE" b="1" dirty="0"/>
              <a:t>erfahren wenig</a:t>
            </a:r>
            <a:r>
              <a:rPr lang="de-DE" dirty="0"/>
              <a:t> über die handelnden </a:t>
            </a:r>
            <a:r>
              <a:rPr lang="de-DE" dirty="0" smtClean="0"/>
              <a:t>Charaktere</a:t>
            </a:r>
          </a:p>
          <a:p>
            <a:endParaRPr lang="de-DE" dirty="0" smtClean="0"/>
          </a:p>
          <a:p>
            <a:r>
              <a:rPr lang="de-DE" b="1" dirty="0"/>
              <a:t>Wenige </a:t>
            </a:r>
            <a:r>
              <a:rPr lang="de-DE" b="1" dirty="0" smtClean="0"/>
              <a:t>Charaktere</a:t>
            </a:r>
            <a:r>
              <a:rPr lang="de-DE" dirty="0" smtClean="0"/>
              <a:t> </a:t>
            </a:r>
            <a:r>
              <a:rPr lang="de-DE" dirty="0"/>
              <a:t>stehen im Mittelpunkt der </a:t>
            </a:r>
            <a:r>
              <a:rPr lang="de-DE" u="sng" dirty="0">
                <a:hlinkClick r:id="rId2" tooltip="Erzählung"/>
              </a:rPr>
              <a:t>Erzählung</a:t>
            </a:r>
            <a:endParaRPr lang="de-DE" u="sng" dirty="0"/>
          </a:p>
          <a:p>
            <a:endParaRPr lang="da-DK" dirty="0"/>
          </a:p>
          <a:p>
            <a:pPr lvl="0"/>
            <a:endParaRPr lang="de-DE" dirty="0" smtClean="0"/>
          </a:p>
          <a:p>
            <a:pPr lvl="0"/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8918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de-DE" sz="2200" b="1" dirty="0" smtClean="0"/>
              <a:t>Der Erzähler:</a:t>
            </a:r>
          </a:p>
          <a:p>
            <a:pPr lvl="0"/>
            <a:endParaRPr lang="de-DE" b="1" dirty="0"/>
          </a:p>
          <a:p>
            <a:r>
              <a:rPr lang="de-DE" dirty="0"/>
              <a:t>Oftmals gibt es </a:t>
            </a:r>
            <a:r>
              <a:rPr lang="de-DE" b="1" dirty="0"/>
              <a:t>keinen </a:t>
            </a:r>
            <a:r>
              <a:rPr lang="de-DE" b="1" u="sng" dirty="0">
                <a:hlinkClick r:id="rId2" tooltip="Auktorialer Erzähler"/>
              </a:rPr>
              <a:t>auktorialen </a:t>
            </a:r>
            <a:r>
              <a:rPr lang="de-DE" b="1" u="sng" dirty="0" smtClean="0">
                <a:hlinkClick r:id="rId2" tooltip="Auktorialer Erzähler"/>
              </a:rPr>
              <a:t>(allwissenden) Erzähler</a:t>
            </a:r>
            <a:r>
              <a:rPr lang="de-DE" dirty="0"/>
              <a:t>, sondern einen </a:t>
            </a:r>
            <a:r>
              <a:rPr lang="de-DE" u="sng" dirty="0" smtClean="0">
                <a:hlinkClick r:id="rId3" tooltip="Personaler Erzähler"/>
              </a:rPr>
              <a:t>personalen</a:t>
            </a:r>
            <a:r>
              <a:rPr lang="de-DE" dirty="0"/>
              <a:t> </a:t>
            </a:r>
            <a:r>
              <a:rPr lang="de-DE" dirty="0" smtClean="0"/>
              <a:t>(= Name/er/sie)</a:t>
            </a:r>
          </a:p>
          <a:p>
            <a:pPr marL="0" indent="0">
              <a:buNone/>
            </a:pPr>
            <a:endParaRPr lang="de-DE" u="sng" dirty="0"/>
          </a:p>
          <a:p>
            <a:pPr marL="0" indent="0">
              <a:buNone/>
            </a:pPr>
            <a:r>
              <a:rPr lang="de-DE" sz="2200" b="1" dirty="0" smtClean="0"/>
              <a:t>Die Zeit:</a:t>
            </a:r>
            <a:endParaRPr lang="da-DK" sz="2200" b="1" dirty="0"/>
          </a:p>
          <a:p>
            <a:pPr marL="0" lvl="0" indent="0" algn="just">
              <a:buNone/>
            </a:pPr>
            <a:endParaRPr lang="da-DK" b="1" dirty="0"/>
          </a:p>
          <a:p>
            <a:pPr lvl="0" algn="just"/>
            <a:r>
              <a:rPr lang="de-DE" dirty="0"/>
              <a:t>Es gibt selten Zeitsprünge. Die </a:t>
            </a:r>
            <a:r>
              <a:rPr lang="de-DE" u="sng" dirty="0">
                <a:hlinkClick r:id="rId4" tooltip="Erzählte Zeit"/>
              </a:rPr>
              <a:t>erzählte Zeit</a:t>
            </a:r>
            <a:r>
              <a:rPr lang="de-DE" dirty="0"/>
              <a:t> ist </a:t>
            </a:r>
            <a:r>
              <a:rPr lang="de-DE" b="1" dirty="0"/>
              <a:t>chronologisch und </a:t>
            </a:r>
            <a:r>
              <a:rPr lang="de-DE" b="1" dirty="0" smtClean="0"/>
              <a:t>linear </a:t>
            </a:r>
            <a:r>
              <a:rPr lang="de-DE" dirty="0" smtClean="0"/>
              <a:t>(Erzählzeit: Vergangenheit/Präteritum oder Gegenwart/Präsens)</a:t>
            </a:r>
            <a:endParaRPr lang="de-DE" dirty="0"/>
          </a:p>
          <a:p>
            <a:pPr marL="0" lvl="0" indent="0" algn="just">
              <a:buNone/>
            </a:pPr>
            <a:endParaRPr lang="de-DE" b="1" dirty="0"/>
          </a:p>
          <a:p>
            <a:pPr algn="just"/>
            <a:r>
              <a:rPr lang="de-DE" dirty="0"/>
              <a:t>Die </a:t>
            </a:r>
            <a:r>
              <a:rPr lang="de-DE" b="1" dirty="0"/>
              <a:t>erzählte Zeit</a:t>
            </a:r>
            <a:r>
              <a:rPr lang="de-DE" dirty="0"/>
              <a:t> ist sehr </a:t>
            </a:r>
            <a:r>
              <a:rPr lang="de-DE" b="1" dirty="0"/>
              <a:t>kurz</a:t>
            </a:r>
            <a:r>
              <a:rPr lang="de-DE" dirty="0"/>
              <a:t>. Oft werden nur Minuten oder Stunden </a:t>
            </a:r>
            <a:r>
              <a:rPr lang="de-DE" dirty="0" smtClean="0"/>
              <a:t>betrachtet</a:t>
            </a:r>
            <a:endParaRPr lang="da-DK" dirty="0"/>
          </a:p>
          <a:p>
            <a:pPr marL="0" lv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47852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 smtClean="0"/>
              <a:t>Merkmale</a:t>
            </a:r>
            <a:r>
              <a:rPr lang="da-DK" dirty="0" smtClean="0"/>
              <a:t> </a:t>
            </a:r>
            <a:r>
              <a:rPr lang="da-DK" dirty="0" err="1" smtClean="0"/>
              <a:t>einer</a:t>
            </a:r>
            <a:r>
              <a:rPr lang="da-DK" dirty="0" smtClean="0"/>
              <a:t> </a:t>
            </a:r>
            <a:r>
              <a:rPr lang="da-DK" dirty="0" err="1" smtClean="0"/>
              <a:t>Kurzgeschichte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3059" y="2160589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de-DE" sz="2200" b="1" dirty="0" smtClean="0"/>
              <a:t>Der </a:t>
            </a:r>
            <a:r>
              <a:rPr lang="de-DE" sz="2200" b="1" dirty="0"/>
              <a:t>Ort:</a:t>
            </a:r>
          </a:p>
          <a:p>
            <a:pPr marL="0" lvl="0" indent="0">
              <a:buNone/>
            </a:pPr>
            <a:endParaRPr lang="de-DE" b="1" dirty="0"/>
          </a:p>
          <a:p>
            <a:pPr lvl="0"/>
            <a:r>
              <a:rPr lang="de-DE" b="1" dirty="0"/>
              <a:t>Orte</a:t>
            </a:r>
            <a:r>
              <a:rPr lang="de-DE" dirty="0"/>
              <a:t> und Schauplätze sind häufig </a:t>
            </a:r>
            <a:r>
              <a:rPr lang="de-DE" b="1" dirty="0"/>
              <a:t>nicht benannt</a:t>
            </a:r>
            <a:r>
              <a:rPr lang="de-DE" dirty="0"/>
              <a:t>. Wir erfahren also selten, wo die Kurzgeschichte wirklich </a:t>
            </a:r>
            <a:r>
              <a:rPr lang="de-DE" dirty="0" smtClean="0"/>
              <a:t>spielt</a:t>
            </a:r>
          </a:p>
          <a:p>
            <a:pPr lvl="0"/>
            <a:endParaRPr lang="de-DE" dirty="0"/>
          </a:p>
          <a:p>
            <a:pPr marL="0" lvl="0" indent="0">
              <a:buNone/>
            </a:pPr>
            <a:r>
              <a:rPr lang="de-DE" sz="2200" b="1" dirty="0" smtClean="0"/>
              <a:t>Forderungen des Lesers:</a:t>
            </a:r>
            <a:endParaRPr lang="de-DE" sz="2200" b="1" dirty="0"/>
          </a:p>
          <a:p>
            <a:pPr lvl="0"/>
            <a:endParaRPr lang="da-DK" dirty="0"/>
          </a:p>
          <a:p>
            <a:pPr lvl="0"/>
            <a:r>
              <a:rPr lang="de-DE" dirty="0" smtClean="0"/>
              <a:t>Der </a:t>
            </a:r>
            <a:r>
              <a:rPr lang="de-DE" dirty="0"/>
              <a:t>Leser soll das Beschriebene </a:t>
            </a:r>
            <a:r>
              <a:rPr lang="de-DE" b="1" dirty="0"/>
              <a:t>selbst beurteilen</a:t>
            </a:r>
            <a:r>
              <a:rPr lang="de-DE" dirty="0"/>
              <a:t>. Es gibt keine urteilenden Formulierungen</a:t>
            </a:r>
          </a:p>
          <a:p>
            <a:pPr lvl="0"/>
            <a:endParaRPr lang="de-DE" b="1" dirty="0" smtClean="0"/>
          </a:p>
          <a:p>
            <a:r>
              <a:rPr lang="de-DE" dirty="0"/>
              <a:t>Der Leser (der Rezipient) muss sich das „Drumherum“ anhand von </a:t>
            </a:r>
            <a:r>
              <a:rPr lang="de-DE" b="1" dirty="0"/>
              <a:t>Metaphern</a:t>
            </a:r>
            <a:r>
              <a:rPr lang="de-DE" dirty="0"/>
              <a:t> oder Leitmotiven erschließen. Erklärende Ausführungen bleiben oftmals aus</a:t>
            </a:r>
            <a:endParaRPr lang="da-DK" dirty="0"/>
          </a:p>
          <a:p>
            <a:pPr lvl="0"/>
            <a:endParaRPr lang="de-DE" b="1" dirty="0" smtClean="0"/>
          </a:p>
          <a:p>
            <a:pPr lvl="0"/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547811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</TotalTime>
  <Words>241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Die deutsche Kurzgeschichte</vt:lpstr>
      <vt:lpstr>Die Merkmale einer Kurzgeschichte</vt:lpstr>
      <vt:lpstr>Die Merkmale einer Kurzgeschichte</vt:lpstr>
      <vt:lpstr>Die Merkmale einer Kurzgeschichte</vt:lpstr>
      <vt:lpstr>Merkmale einer Kurzgeschichte</vt:lpstr>
      <vt:lpstr>Merkmale einer Kurzgeschichte</vt:lpstr>
    </vt:vector>
  </TitlesOfParts>
  <Company>BG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deutsche Kurzgeschichte</dc:title>
  <dc:creator>Martin Løfwall</dc:creator>
  <cp:lastModifiedBy>Martin Løfwall</cp:lastModifiedBy>
  <cp:revision>6</cp:revision>
  <dcterms:created xsi:type="dcterms:W3CDTF">2015-11-29T20:59:38Z</dcterms:created>
  <dcterms:modified xsi:type="dcterms:W3CDTF">2015-11-29T22:28:36Z</dcterms:modified>
</cp:coreProperties>
</file>