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71" r:id="rId3"/>
    <p:sldId id="258" r:id="rId4"/>
    <p:sldId id="303" r:id="rId5"/>
    <p:sldId id="292" r:id="rId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p:restoredTop sz="74775"/>
  </p:normalViewPr>
  <p:slideViewPr>
    <p:cSldViewPr snapToGrid="0">
      <p:cViewPr varScale="1">
        <p:scale>
          <a:sx n="85" d="100"/>
          <a:sy n="85" d="100"/>
        </p:scale>
        <p:origin x="1696"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51E61-BFC3-6F43-97E4-23215DD15C88}" type="datetimeFigureOut">
              <a:rPr lang="da-DK" smtClean="0"/>
              <a:t>11.10.2024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8FB327-45E4-D34D-9BFF-928752131423}" type="slidenum">
              <a:rPr lang="da-DK" smtClean="0"/>
              <a:t>‹nr.›</a:t>
            </a:fld>
            <a:endParaRPr lang="da-DK"/>
          </a:p>
        </p:txBody>
      </p:sp>
    </p:spTree>
    <p:extLst>
      <p:ext uri="{BB962C8B-B14F-4D97-AF65-F5344CB8AC3E}">
        <p14:creationId xmlns:p14="http://schemas.microsoft.com/office/powerpoint/2010/main" val="3893449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6637119-F8FF-7946-90DE-D271C9517526}" type="slidenum">
              <a:rPr lang="da-DK" smtClean="0"/>
              <a:t>3</a:t>
            </a:fld>
            <a:endParaRPr lang="da-DK"/>
          </a:p>
        </p:txBody>
      </p:sp>
    </p:spTree>
    <p:extLst>
      <p:ext uri="{BB962C8B-B14F-4D97-AF65-F5344CB8AC3E}">
        <p14:creationId xmlns:p14="http://schemas.microsoft.com/office/powerpoint/2010/main" val="3166642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a:solidFill>
                  <a:schemeClr val="tx1"/>
                </a:solidFill>
                <a:effectLst/>
                <a:latin typeface="+mn-lt"/>
                <a:ea typeface="+mn-ea"/>
                <a:cs typeface="+mn-cs"/>
              </a:rPr>
              <a:t>Som </a:t>
            </a:r>
            <a:r>
              <a:rPr lang="da-DK" sz="1200" b="0" i="0" u="none" strike="noStrike" kern="1200" dirty="0">
                <a:solidFill>
                  <a:schemeClr val="tx1"/>
                </a:solidFill>
                <a:effectLst/>
                <a:latin typeface="+mn-lt"/>
                <a:ea typeface="+mn-ea"/>
                <a:cs typeface="+mn-cs"/>
              </a:rPr>
              <a:t>forsøg på en analysemodel opdeler han kulturen i tre niveauer:</a:t>
            </a:r>
          </a:p>
          <a:p>
            <a:r>
              <a:rPr lang="da-DK" sz="1200" b="1" i="0" u="none" strike="noStrike" kern="1200" dirty="0">
                <a:solidFill>
                  <a:schemeClr val="tx1"/>
                </a:solidFill>
                <a:effectLst/>
                <a:latin typeface="+mn-lt"/>
                <a:ea typeface="+mn-ea"/>
                <a:cs typeface="+mn-cs"/>
              </a:rPr>
              <a:t>Artefakter: </a:t>
            </a:r>
            <a:r>
              <a:rPr lang="da-DK" sz="1200" b="0" i="0" u="none" strike="noStrike" kern="1200" dirty="0">
                <a:solidFill>
                  <a:schemeClr val="tx1"/>
                </a:solidFill>
                <a:effectLst/>
                <a:latin typeface="+mn-lt"/>
                <a:ea typeface="+mn-ea"/>
                <a:cs typeface="+mn-cs"/>
              </a:rPr>
              <a:t>Disse udgør virksomhedens synlige kulturelle kendetegn. Det er </a:t>
            </a:r>
            <a:r>
              <a:rPr lang="da-DK" sz="1200" b="0" i="0" u="sng" strike="noStrike" kern="1200" dirty="0">
                <a:solidFill>
                  <a:schemeClr val="tx1"/>
                </a:solidFill>
                <a:effectLst/>
                <a:latin typeface="+mn-lt"/>
                <a:ea typeface="+mn-ea"/>
                <a:cs typeface="+mn-cs"/>
              </a:rPr>
              <a:t>fx medarbejdernes omgangstone</a:t>
            </a:r>
            <a:r>
              <a:rPr lang="da-DK" sz="1200" b="0" i="0" u="none" strike="noStrike" kern="1200" dirty="0">
                <a:solidFill>
                  <a:schemeClr val="tx1"/>
                </a:solidFill>
                <a:effectLst/>
                <a:latin typeface="+mn-lt"/>
                <a:ea typeface="+mn-ea"/>
                <a:cs typeface="+mn-cs"/>
              </a:rPr>
              <a:t>, deres påklædning, de fysiske rammer, eksplicitte traditioner og selvfremstilling på hjemmesiden eller de sociale medier.</a:t>
            </a:r>
          </a:p>
          <a:p>
            <a:r>
              <a:rPr lang="da-DK" sz="1200" b="1" i="0" u="none" strike="noStrike" kern="1200" dirty="0">
                <a:solidFill>
                  <a:schemeClr val="tx1"/>
                </a:solidFill>
                <a:effectLst/>
                <a:latin typeface="+mn-lt"/>
                <a:ea typeface="+mn-ea"/>
                <a:cs typeface="+mn-cs"/>
              </a:rPr>
              <a:t>Værdier og normer: </a:t>
            </a:r>
            <a:r>
              <a:rPr lang="da-DK" sz="1200" b="0" i="0" u="none" strike="noStrike" kern="1200" dirty="0">
                <a:solidFill>
                  <a:schemeClr val="tx1"/>
                </a:solidFill>
                <a:effectLst/>
                <a:latin typeface="+mn-lt"/>
                <a:ea typeface="+mn-ea"/>
                <a:cs typeface="+mn-cs"/>
              </a:rPr>
              <a:t>Disse forhold er ikke umiddelbart synlige, men ligger gemt i fx </a:t>
            </a:r>
            <a:r>
              <a:rPr lang="da-DK" sz="1200" b="0" i="0" u="sng" strike="noStrike" kern="1200" dirty="0">
                <a:solidFill>
                  <a:schemeClr val="tx1"/>
                </a:solidFill>
                <a:effectLst/>
                <a:latin typeface="+mn-lt"/>
                <a:ea typeface="+mn-ea"/>
                <a:cs typeface="+mn-cs"/>
              </a:rPr>
              <a:t>virksomhedens personalepolitik </a:t>
            </a:r>
            <a:r>
              <a:rPr lang="da-DK" sz="1200" b="0" i="0" u="none" strike="noStrike" kern="1200" dirty="0">
                <a:solidFill>
                  <a:schemeClr val="tx1"/>
                </a:solidFill>
                <a:effectLst/>
                <a:latin typeface="+mn-lt"/>
                <a:ea typeface="+mn-ea"/>
                <a:cs typeface="+mn-cs"/>
              </a:rPr>
              <a:t>og de vedtagne virksomhedsværdier, som skal styre adfærden. Ifølge disse værdier er der handlinger, som er accepterede som positive og andre, der opfattes som forkerte og negative. På dette niveau er værdierne et generelt udtryk for den ønskede adfærd, dvs. det er disse værdier, som ledelse og medarbejdere vil henvise til, hvis de bliver interviewet om virksomhedens kultur.</a:t>
            </a:r>
          </a:p>
          <a:p>
            <a:r>
              <a:rPr lang="da-DK" sz="1200" b="1" i="0" u="none" strike="noStrike" kern="1200" dirty="0">
                <a:solidFill>
                  <a:schemeClr val="tx1"/>
                </a:solidFill>
                <a:effectLst/>
                <a:latin typeface="+mn-lt"/>
                <a:ea typeface="+mn-ea"/>
                <a:cs typeface="+mn-cs"/>
              </a:rPr>
              <a:t>Grundlæggende antagelser: </a:t>
            </a:r>
            <a:r>
              <a:rPr lang="da-DK" sz="1200" b="0" i="0" u="none" strike="noStrike" kern="1200" dirty="0">
                <a:solidFill>
                  <a:schemeClr val="tx1"/>
                </a:solidFill>
                <a:effectLst/>
                <a:latin typeface="+mn-lt"/>
                <a:ea typeface="+mn-ea"/>
                <a:cs typeface="+mn-cs"/>
              </a:rPr>
              <a:t>Disse er de reelle værdier i virksomheden, dvs. det grundlæggende </a:t>
            </a:r>
            <a:r>
              <a:rPr lang="da-DK" sz="1200" b="0" i="0" u="sng" strike="noStrike" kern="1200" dirty="0">
                <a:solidFill>
                  <a:schemeClr val="tx1"/>
                </a:solidFill>
                <a:effectLst/>
                <a:latin typeface="+mn-lt"/>
                <a:ea typeface="+mn-ea"/>
                <a:cs typeface="+mn-cs"/>
              </a:rPr>
              <a:t>menneskesyn</a:t>
            </a:r>
            <a:r>
              <a:rPr lang="da-DK" sz="1200" b="0" i="0" u="none" strike="noStrike" kern="1200" dirty="0">
                <a:solidFill>
                  <a:schemeClr val="tx1"/>
                </a:solidFill>
                <a:effectLst/>
                <a:latin typeface="+mn-lt"/>
                <a:ea typeface="+mn-ea"/>
                <a:cs typeface="+mn-cs"/>
              </a:rPr>
              <a:t> og indstilling til verden. Det er alle de uskrevne regler, der ikke tales om i virksomheden. De grundlæggende antagelser er ikke altid i overensstemmelse med de officielle værdier, der står på virksomhedens hjemmeside.</a:t>
            </a:r>
          </a:p>
          <a:p>
            <a:endParaRPr lang="da-DK" dirty="0"/>
          </a:p>
        </p:txBody>
      </p:sp>
      <p:sp>
        <p:nvSpPr>
          <p:cNvPr id="4" name="Pladsholder til slidenummer 3"/>
          <p:cNvSpPr>
            <a:spLocks noGrp="1"/>
          </p:cNvSpPr>
          <p:nvPr>
            <p:ph type="sldNum" sz="quarter" idx="5"/>
          </p:nvPr>
        </p:nvSpPr>
        <p:spPr/>
        <p:txBody>
          <a:bodyPr/>
          <a:lstStyle/>
          <a:p>
            <a:fld id="{07D2475E-7172-B94D-890C-4518863089BD}" type="slidenum">
              <a:rPr lang="da-DK" smtClean="0"/>
              <a:t>4</a:t>
            </a:fld>
            <a:endParaRPr lang="da-DK"/>
          </a:p>
        </p:txBody>
      </p:sp>
    </p:spTree>
    <p:extLst>
      <p:ext uri="{BB962C8B-B14F-4D97-AF65-F5344CB8AC3E}">
        <p14:creationId xmlns:p14="http://schemas.microsoft.com/office/powerpoint/2010/main" val="835813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D8FB327-45E4-D34D-9BFF-928752131423}" type="slidenum">
              <a:rPr lang="da-DK" smtClean="0"/>
              <a:t>5</a:t>
            </a:fld>
            <a:endParaRPr lang="da-DK"/>
          </a:p>
        </p:txBody>
      </p:sp>
    </p:spTree>
    <p:extLst>
      <p:ext uri="{BB962C8B-B14F-4D97-AF65-F5344CB8AC3E}">
        <p14:creationId xmlns:p14="http://schemas.microsoft.com/office/powerpoint/2010/main" val="3366489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CDFC9C-A341-FB95-C047-C20D4AADFD6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F140F89-D268-127A-7C13-F1283E6F25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FCAFE03-EFD5-DA14-8368-F9C4702FBF4F}"/>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5" name="Pladsholder til sidefod 4">
            <a:extLst>
              <a:ext uri="{FF2B5EF4-FFF2-40B4-BE49-F238E27FC236}">
                <a16:creationId xmlns:a16="http://schemas.microsoft.com/office/drawing/2014/main" id="{992706A8-A4B8-B50E-E5CA-523562730F4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DFFBADB-30E0-1578-0A77-0DAEDAD83F85}"/>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4133545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43E210-A43A-8A32-F589-BB20FF36263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4333A93-53BC-4B0C-082A-BD1AD2112CE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1D2B91A-D6EC-930B-2075-FE81AB24CC73}"/>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5" name="Pladsholder til sidefod 4">
            <a:extLst>
              <a:ext uri="{FF2B5EF4-FFF2-40B4-BE49-F238E27FC236}">
                <a16:creationId xmlns:a16="http://schemas.microsoft.com/office/drawing/2014/main" id="{74C7AECE-E0CB-B772-0AFA-0241369D063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D0A6BBB-2DF4-F695-7363-6B6982BF23DD}"/>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1035839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8FC17F-A3E9-5B66-9418-74AEDF0BD026}"/>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7BF4A262-D92A-B4D3-FFCA-3CC66689C8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FBA6630-A4FE-D6E4-F5FE-8EE99E18DD89}"/>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5" name="Pladsholder til sidefod 4">
            <a:extLst>
              <a:ext uri="{FF2B5EF4-FFF2-40B4-BE49-F238E27FC236}">
                <a16:creationId xmlns:a16="http://schemas.microsoft.com/office/drawing/2014/main" id="{343EA288-8852-7196-9D0A-1F3898068AA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5F651D-E70E-08FE-B2D6-688155D6100A}"/>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2966132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95C6B-F9A9-E061-281F-EE738E30E49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68A764A-9949-A076-1AFC-B363F164F82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B89BE34-C2A9-6738-6C2D-F2B61B7AF101}"/>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6A6B446-B743-3C46-C6B6-E33C8DC664FC}"/>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6" name="Pladsholder til sidefod 5">
            <a:extLst>
              <a:ext uri="{FF2B5EF4-FFF2-40B4-BE49-F238E27FC236}">
                <a16:creationId xmlns:a16="http://schemas.microsoft.com/office/drawing/2014/main" id="{0F0B8D00-7B63-68CA-202B-7A68EEDF2EE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3F63076-8BE4-E51B-D803-9E8A99B0F4D1}"/>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791080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9605F-A520-E479-5ABC-208847387B2A}"/>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0FA2117-4387-0F06-B567-45CEBCCDF2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20CEDE9-F2FD-F749-3AE5-0E301DF553C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E22C81F-7AD0-3957-ADCE-DEAACB08E0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1EB202F-B501-C282-A0BA-615E57CF249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7C45C1D-A6B8-0B4A-1A29-4405F3B860EA}"/>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8" name="Pladsholder til sidefod 7">
            <a:extLst>
              <a:ext uri="{FF2B5EF4-FFF2-40B4-BE49-F238E27FC236}">
                <a16:creationId xmlns:a16="http://schemas.microsoft.com/office/drawing/2014/main" id="{30A95B42-026E-879A-847F-5192AE481582}"/>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DDCE0199-478B-932D-A6F1-62C18EFA3652}"/>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122199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5F8C2D-12C0-40A2-5604-EF2B937E571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29C7432-A69E-6422-C9FA-EC87DDC75159}"/>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4" name="Pladsholder til sidefod 3">
            <a:extLst>
              <a:ext uri="{FF2B5EF4-FFF2-40B4-BE49-F238E27FC236}">
                <a16:creationId xmlns:a16="http://schemas.microsoft.com/office/drawing/2014/main" id="{B3C763BA-2CFF-04BD-C165-04CAA6F7D9F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7F56AFB9-D43D-FE35-DB25-581CC3743562}"/>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2164288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E20ACB2-06D2-38E0-3A54-880F266C7742}"/>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3" name="Pladsholder til sidefod 2">
            <a:extLst>
              <a:ext uri="{FF2B5EF4-FFF2-40B4-BE49-F238E27FC236}">
                <a16:creationId xmlns:a16="http://schemas.microsoft.com/office/drawing/2014/main" id="{A7B11D09-97C9-3485-3CAC-FA04DD924477}"/>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5C88EEF-473F-8B8B-38E9-1E7F84D9B828}"/>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758525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8D448-9726-29ED-047D-809449528A3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0BCE8B9F-52B3-260D-EA24-AC3EBF8335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2156121-A48D-D584-ADFC-A48D207FFE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D7F7864-574C-5BB8-5ED0-D667553D5EF2}"/>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6" name="Pladsholder til sidefod 5">
            <a:extLst>
              <a:ext uri="{FF2B5EF4-FFF2-40B4-BE49-F238E27FC236}">
                <a16:creationId xmlns:a16="http://schemas.microsoft.com/office/drawing/2014/main" id="{61FD8941-F909-06C0-C6E8-5C3959AA92A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713CE8C-5DEE-3051-20C5-1A8CF0AD326C}"/>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791001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158A6C-1F04-CAEB-990B-17DC39693EB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29D2DF14-36CC-FF95-1A75-DED21E9DD1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8F83855-FEF9-2B82-D128-9FA0BEB6B3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08E4FA9-5278-0211-123E-19F3759FFD9A}"/>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6" name="Pladsholder til sidefod 5">
            <a:extLst>
              <a:ext uri="{FF2B5EF4-FFF2-40B4-BE49-F238E27FC236}">
                <a16:creationId xmlns:a16="http://schemas.microsoft.com/office/drawing/2014/main" id="{E3B2BA4B-BB64-4B4F-E740-0CB28EEDA46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28187AA-04EB-A271-8205-7E92073CB0C4}"/>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247415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8DEEFD-F56B-8087-6E7D-A02377D95A0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CA4A8CA-2E85-BF5C-9E29-F1E4434A620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A19F26E-640A-77C7-30A4-519972C88EA8}"/>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5" name="Pladsholder til sidefod 4">
            <a:extLst>
              <a:ext uri="{FF2B5EF4-FFF2-40B4-BE49-F238E27FC236}">
                <a16:creationId xmlns:a16="http://schemas.microsoft.com/office/drawing/2014/main" id="{409637CF-DA32-8874-5D3A-1C5C37F3E90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A61F2AD-B634-65C1-5A45-E5A498863C34}"/>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1908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B19779AA-3FB2-3D42-0AC5-3A4B701AA3F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6856D03-5B16-507E-FF56-2D3E82DD3475}"/>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26EB76A-8540-D8A2-B8CB-D2D3052832CB}"/>
              </a:ext>
            </a:extLst>
          </p:cNvPr>
          <p:cNvSpPr>
            <a:spLocks noGrp="1"/>
          </p:cNvSpPr>
          <p:nvPr>
            <p:ph type="dt" sz="half" idx="10"/>
          </p:nvPr>
        </p:nvSpPr>
        <p:spPr/>
        <p:txBody>
          <a:bodyPr/>
          <a:lstStyle/>
          <a:p>
            <a:fld id="{EC686B89-9732-8641-B47E-99DE1A29F8A8}" type="datetimeFigureOut">
              <a:rPr lang="da-DK" smtClean="0"/>
              <a:t>11.10.2024</a:t>
            </a:fld>
            <a:endParaRPr lang="da-DK"/>
          </a:p>
        </p:txBody>
      </p:sp>
      <p:sp>
        <p:nvSpPr>
          <p:cNvPr id="5" name="Pladsholder til sidefod 4">
            <a:extLst>
              <a:ext uri="{FF2B5EF4-FFF2-40B4-BE49-F238E27FC236}">
                <a16:creationId xmlns:a16="http://schemas.microsoft.com/office/drawing/2014/main" id="{8D2A0C5F-19BD-D348-2521-D134653E9A2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E604354-7462-DD95-7450-15DC707EB63C}"/>
              </a:ext>
            </a:extLst>
          </p:cNvPr>
          <p:cNvSpPr>
            <a:spLocks noGrp="1"/>
          </p:cNvSpPr>
          <p:nvPr>
            <p:ph type="sldNum" sz="quarter" idx="12"/>
          </p:nvPr>
        </p:nvSpPr>
        <p:spPr/>
        <p:txBody>
          <a:bodyPr/>
          <a:lstStyle/>
          <a:p>
            <a:fld id="{5FEEDF9F-37E2-794A-AB7C-782125E9487E}" type="slidenum">
              <a:rPr lang="da-DK" smtClean="0"/>
              <a:t>‹nr.›</a:t>
            </a:fld>
            <a:endParaRPr lang="da-DK"/>
          </a:p>
        </p:txBody>
      </p:sp>
    </p:spTree>
    <p:extLst>
      <p:ext uri="{BB962C8B-B14F-4D97-AF65-F5344CB8AC3E}">
        <p14:creationId xmlns:p14="http://schemas.microsoft.com/office/powerpoint/2010/main" val="347737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D5A9EF8-17B3-F8D4-7694-B4C98C267A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BC0589A-0324-1EF5-7461-700FDBB8A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87EB5D7-67B6-A8B1-8831-20F1B5D9D9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686B89-9732-8641-B47E-99DE1A29F8A8}" type="datetimeFigureOut">
              <a:rPr lang="da-DK" smtClean="0"/>
              <a:t>11.10.2024</a:t>
            </a:fld>
            <a:endParaRPr lang="da-DK"/>
          </a:p>
        </p:txBody>
      </p:sp>
      <p:sp>
        <p:nvSpPr>
          <p:cNvPr id="5" name="Pladsholder til sidefod 4">
            <a:extLst>
              <a:ext uri="{FF2B5EF4-FFF2-40B4-BE49-F238E27FC236}">
                <a16:creationId xmlns:a16="http://schemas.microsoft.com/office/drawing/2014/main" id="{2BC029AF-98AB-23E1-5CA9-9A28169FA0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8FADBC2-FCAD-2BCF-5BB3-5E0BF2C0C9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EEDF9F-37E2-794A-AB7C-782125E9487E}" type="slidenum">
              <a:rPr lang="da-DK" smtClean="0"/>
              <a:t>‹nr.›</a:t>
            </a:fld>
            <a:endParaRPr lang="da-DK"/>
          </a:p>
        </p:txBody>
      </p:sp>
    </p:spTree>
    <p:extLst>
      <p:ext uri="{BB962C8B-B14F-4D97-AF65-F5344CB8AC3E}">
        <p14:creationId xmlns:p14="http://schemas.microsoft.com/office/powerpoint/2010/main" val="3202228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dr.dk/drtv/se/it_boblen-_-ekstase-og-kollaps_-fra-internethippie-til-rockstjerne_38421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tif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75B113-2339-5011-07A1-A9F5C178B6A6}"/>
              </a:ext>
            </a:extLst>
          </p:cNvPr>
          <p:cNvSpPr>
            <a:spLocks noGrp="1"/>
          </p:cNvSpPr>
          <p:nvPr>
            <p:ph type="ctrTitle"/>
          </p:nvPr>
        </p:nvSpPr>
        <p:spPr/>
        <p:txBody>
          <a:bodyPr/>
          <a:lstStyle/>
          <a:p>
            <a:r>
              <a:rPr lang="da-DK" b="1" dirty="0"/>
              <a:t>Virksomhedskultur</a:t>
            </a:r>
            <a:br>
              <a:rPr lang="da-DK" b="1" dirty="0"/>
            </a:br>
            <a:r>
              <a:rPr lang="da-DK" b="1" dirty="0"/>
              <a:t>Den uformelle struktur</a:t>
            </a:r>
          </a:p>
        </p:txBody>
      </p:sp>
      <p:sp>
        <p:nvSpPr>
          <p:cNvPr id="3" name="Undertitel 2">
            <a:extLst>
              <a:ext uri="{FF2B5EF4-FFF2-40B4-BE49-F238E27FC236}">
                <a16:creationId xmlns:a16="http://schemas.microsoft.com/office/drawing/2014/main" id="{DD10EFF1-C067-419D-FA6E-0455CD514623}"/>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199128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85508"/>
            <a:ext cx="9227368" cy="996720"/>
          </a:xfrm>
        </p:spPr>
        <p:txBody>
          <a:bodyPr>
            <a:normAutofit fontScale="90000"/>
          </a:bodyPr>
          <a:lstStyle/>
          <a:p>
            <a:r>
              <a:rPr lang="da-DK" b="1" dirty="0"/>
              <a:t>Teori, empiri og metode</a:t>
            </a:r>
            <a:br>
              <a:rPr lang="da-DK" b="1" dirty="0"/>
            </a:br>
            <a:endParaRPr lang="da-DK" b="1" dirty="0"/>
          </a:p>
        </p:txBody>
      </p:sp>
      <p:sp>
        <p:nvSpPr>
          <p:cNvPr id="3" name="Pladsholder til indhold 2"/>
          <p:cNvSpPr>
            <a:spLocks noGrp="1"/>
          </p:cNvSpPr>
          <p:nvPr>
            <p:ph idx="1"/>
          </p:nvPr>
        </p:nvSpPr>
        <p:spPr>
          <a:xfrm>
            <a:off x="838200" y="1054365"/>
            <a:ext cx="10515600" cy="3453741"/>
          </a:xfrm>
        </p:spPr>
        <p:txBody>
          <a:bodyPr>
            <a:normAutofit/>
          </a:bodyPr>
          <a:lstStyle/>
          <a:p>
            <a:pPr>
              <a:lnSpc>
                <a:spcPct val="90000"/>
              </a:lnSpc>
            </a:pPr>
            <a:r>
              <a:rPr lang="da-DK" dirty="0"/>
              <a:t>I EØ arbejder man med et samspil mellem teori og empiri</a:t>
            </a:r>
          </a:p>
          <a:p>
            <a:endParaRPr lang="da-DK" dirty="0"/>
          </a:p>
          <a:p>
            <a:r>
              <a:rPr lang="da-DK" dirty="0"/>
              <a:t>Erhvervsøkonomiske begreber og modeller </a:t>
            </a:r>
          </a:p>
          <a:p>
            <a:pPr marL="393192" lvl="1" indent="0">
              <a:buNone/>
            </a:pPr>
            <a:r>
              <a:rPr lang="da-DK" dirty="0">
                <a:latin typeface="Wingdings"/>
                <a:ea typeface="Wingdings"/>
                <a:cs typeface="Wingdings"/>
                <a:sym typeface="Wingdings"/>
              </a:rPr>
              <a:t>	</a:t>
            </a:r>
            <a:endParaRPr lang="da-DK" dirty="0"/>
          </a:p>
          <a:p>
            <a:pPr lvl="1"/>
            <a:r>
              <a:rPr lang="da-DK" dirty="0"/>
              <a:t>Anvende</a:t>
            </a:r>
          </a:p>
          <a:p>
            <a:pPr marL="393192" lvl="1" indent="0">
              <a:buNone/>
            </a:pPr>
            <a:r>
              <a:rPr lang="da-DK" dirty="0">
                <a:latin typeface="Wingdings"/>
                <a:ea typeface="Wingdings"/>
                <a:cs typeface="Wingdings"/>
                <a:sym typeface="Wingdings"/>
              </a:rPr>
              <a:t>	</a:t>
            </a:r>
            <a:endParaRPr lang="da-DK" dirty="0"/>
          </a:p>
          <a:p>
            <a:r>
              <a:rPr lang="da-DK" dirty="0"/>
              <a:t>Empiri - Aktuelle begivenheder fra virkeligheden</a:t>
            </a:r>
          </a:p>
          <a:p>
            <a:endParaRPr lang="da-DK" dirty="0"/>
          </a:p>
        </p:txBody>
      </p:sp>
      <p:sp>
        <p:nvSpPr>
          <p:cNvPr id="4" name="Tekstfelt 3">
            <a:extLst>
              <a:ext uri="{FF2B5EF4-FFF2-40B4-BE49-F238E27FC236}">
                <a16:creationId xmlns:a16="http://schemas.microsoft.com/office/drawing/2014/main" id="{33958F46-A5AC-0A78-EA12-8858948294E0}"/>
              </a:ext>
            </a:extLst>
          </p:cNvPr>
          <p:cNvSpPr txBox="1"/>
          <p:nvPr/>
        </p:nvSpPr>
        <p:spPr>
          <a:xfrm>
            <a:off x="379562" y="4508106"/>
            <a:ext cx="11444255" cy="2031325"/>
          </a:xfrm>
          <a:prstGeom prst="rect">
            <a:avLst/>
          </a:prstGeom>
          <a:noFill/>
        </p:spPr>
        <p:txBody>
          <a:bodyPr wrap="square" rtlCol="0">
            <a:spAutoFit/>
          </a:bodyPr>
          <a:lstStyle/>
          <a:p>
            <a:r>
              <a:rPr lang="da-DK" b="1" i="0" u="none" strike="noStrike" dirty="0">
                <a:solidFill>
                  <a:srgbClr val="333333"/>
                </a:solidFill>
                <a:effectLst/>
                <a:latin typeface="Noto Sans" panose="020B0502040504020204" pitchFamily="34" charset="0"/>
              </a:rPr>
              <a:t>Teori</a:t>
            </a:r>
            <a:r>
              <a:rPr lang="da-DK" b="0" i="0" u="none" strike="noStrike" dirty="0">
                <a:solidFill>
                  <a:srgbClr val="333333"/>
                </a:solidFill>
                <a:effectLst/>
                <a:latin typeface="Noto Sans" panose="020B0502040504020204" pitchFamily="34" charset="0"/>
              </a:rPr>
              <a:t> kan defineres som </a:t>
            </a:r>
            <a:r>
              <a:rPr lang="da-DK" b="1" i="0" u="none" strike="noStrike" dirty="0">
                <a:solidFill>
                  <a:srgbClr val="333333"/>
                </a:solidFill>
                <a:effectLst/>
                <a:latin typeface="Noto Sans" panose="020B0502040504020204" pitchFamily="34" charset="0"/>
              </a:rPr>
              <a:t>en begrundet antagelse</a:t>
            </a:r>
            <a:r>
              <a:rPr lang="da-DK" b="0" i="0" u="none" strike="noStrike" dirty="0">
                <a:solidFill>
                  <a:srgbClr val="333333"/>
                </a:solidFill>
                <a:effectLst/>
                <a:latin typeface="Noto Sans" panose="020B0502040504020204" pitchFamily="34" charset="0"/>
              </a:rPr>
              <a:t> om, hvordan et fænomen, en begivenhed eller en handling bedst kan forklares. </a:t>
            </a:r>
          </a:p>
          <a:p>
            <a:r>
              <a:rPr lang="da-DK" b="1" i="0" u="none" strike="noStrike" dirty="0">
                <a:solidFill>
                  <a:srgbClr val="333333"/>
                </a:solidFill>
                <a:effectLst/>
                <a:latin typeface="Noto Sans" panose="020B0502040504020204" pitchFamily="34" charset="0"/>
              </a:rPr>
              <a:t>Empiri</a:t>
            </a:r>
            <a:r>
              <a:rPr lang="da-DK" b="0" i="0" u="none" strike="noStrike" dirty="0">
                <a:solidFill>
                  <a:srgbClr val="333333"/>
                </a:solidFill>
                <a:effectLst/>
                <a:latin typeface="Noto Sans" panose="020B0502040504020204" pitchFamily="34" charset="0"/>
              </a:rPr>
              <a:t> kan defineres som de faktuelle </a:t>
            </a:r>
            <a:r>
              <a:rPr lang="da-DK" b="1" i="0" u="none" strike="noStrike" dirty="0">
                <a:solidFill>
                  <a:srgbClr val="333333"/>
                </a:solidFill>
                <a:effectLst/>
                <a:latin typeface="Noto Sans" panose="020B0502040504020204" pitchFamily="34" charset="0"/>
              </a:rPr>
              <a:t>informationer (data)</a:t>
            </a:r>
            <a:r>
              <a:rPr lang="da-DK" b="0" i="0" u="none" strike="noStrike" dirty="0">
                <a:solidFill>
                  <a:srgbClr val="333333"/>
                </a:solidFill>
                <a:effectLst/>
                <a:latin typeface="Noto Sans" panose="020B0502040504020204" pitchFamily="34" charset="0"/>
              </a:rPr>
              <a:t>, som indsamles og anvendes til at kvalificere en analyse.</a:t>
            </a:r>
          </a:p>
          <a:p>
            <a:endParaRPr lang="da-DK" dirty="0">
              <a:solidFill>
                <a:srgbClr val="333333"/>
              </a:solidFill>
              <a:latin typeface="Noto Sans" panose="020B0502040504020204" pitchFamily="34" charset="0"/>
            </a:endParaRPr>
          </a:p>
          <a:p>
            <a:r>
              <a:rPr lang="da-DK" b="1" i="0" u="none" strike="noStrike" dirty="0">
                <a:solidFill>
                  <a:srgbClr val="333333"/>
                </a:solidFill>
                <a:effectLst/>
                <a:latin typeface="Noto Sans" panose="020B0502040504020204" pitchFamily="34" charset="0"/>
              </a:rPr>
              <a:t>Primær empiri</a:t>
            </a:r>
            <a:r>
              <a:rPr lang="da-DK" b="0" i="0" u="none" strike="noStrike" dirty="0">
                <a:solidFill>
                  <a:srgbClr val="333333"/>
                </a:solidFill>
                <a:effectLst/>
                <a:latin typeface="Noto Sans" panose="020B0502040504020204" pitchFamily="34" charset="0"/>
              </a:rPr>
              <a:t> er materiale, som man selv skaber eller bearbejder til et bestemt formål (fx egne interviews). </a:t>
            </a:r>
            <a:r>
              <a:rPr lang="da-DK" b="1" i="0" u="none" strike="noStrike" dirty="0">
                <a:solidFill>
                  <a:srgbClr val="333333"/>
                </a:solidFill>
                <a:effectLst/>
                <a:latin typeface="Noto Sans" panose="020B0502040504020204" pitchFamily="34" charset="0"/>
              </a:rPr>
              <a:t>Sekundær empiri</a:t>
            </a:r>
            <a:r>
              <a:rPr lang="da-DK" b="0" i="0" u="none" strike="noStrike" dirty="0">
                <a:solidFill>
                  <a:srgbClr val="333333"/>
                </a:solidFill>
                <a:effectLst/>
                <a:latin typeface="Noto Sans" panose="020B0502040504020204" pitchFamily="34" charset="0"/>
              </a:rPr>
              <a:t> er materiale, der allerede eksisterer (fx interviews lavet af en journalist).</a:t>
            </a:r>
            <a:endParaRPr lang="da-DK" dirty="0"/>
          </a:p>
        </p:txBody>
      </p:sp>
      <p:sp>
        <p:nvSpPr>
          <p:cNvPr id="5" name="Tekstfelt 4">
            <a:extLst>
              <a:ext uri="{FF2B5EF4-FFF2-40B4-BE49-F238E27FC236}">
                <a16:creationId xmlns:a16="http://schemas.microsoft.com/office/drawing/2014/main" id="{949B887F-731F-E04F-D19E-BCEF9FFCFE78}"/>
              </a:ext>
            </a:extLst>
          </p:cNvPr>
          <p:cNvSpPr txBox="1"/>
          <p:nvPr/>
        </p:nvSpPr>
        <p:spPr>
          <a:xfrm>
            <a:off x="8329122" y="2109379"/>
            <a:ext cx="3362195" cy="923330"/>
          </a:xfrm>
          <a:prstGeom prst="rect">
            <a:avLst/>
          </a:prstGeom>
          <a:noFill/>
        </p:spPr>
        <p:txBody>
          <a:bodyPr wrap="square" rtlCol="0">
            <a:spAutoFit/>
          </a:bodyPr>
          <a:lstStyle/>
          <a:p>
            <a:pPr marL="342900" indent="-342900">
              <a:buFont typeface="Arial" panose="020B0604020202020204" pitchFamily="34" charset="0"/>
              <a:buChar char="•"/>
            </a:pPr>
            <a:r>
              <a:rPr lang="da-DK" i="1" dirty="0" err="1"/>
              <a:t>Scheins</a:t>
            </a:r>
            <a:r>
              <a:rPr lang="da-DK" i="1" dirty="0"/>
              <a:t> model</a:t>
            </a:r>
          </a:p>
          <a:p>
            <a:pPr marL="342900" indent="-342900">
              <a:buFont typeface="Arial" panose="020B0604020202020204" pitchFamily="34" charset="0"/>
              <a:buChar char="•"/>
            </a:pPr>
            <a:r>
              <a:rPr lang="da-DK" i="1" dirty="0"/>
              <a:t>Model om mekanisk og organisk organisationsstruktur</a:t>
            </a:r>
          </a:p>
        </p:txBody>
      </p:sp>
      <p:sp>
        <p:nvSpPr>
          <p:cNvPr id="6" name="Tekstfelt 5">
            <a:extLst>
              <a:ext uri="{FF2B5EF4-FFF2-40B4-BE49-F238E27FC236}">
                <a16:creationId xmlns:a16="http://schemas.microsoft.com/office/drawing/2014/main" id="{31362F82-FE8C-341F-591D-131EAB549BBC}"/>
              </a:ext>
            </a:extLst>
          </p:cNvPr>
          <p:cNvSpPr txBox="1"/>
          <p:nvPr/>
        </p:nvSpPr>
        <p:spPr>
          <a:xfrm>
            <a:off x="8329122" y="3620336"/>
            <a:ext cx="3494695" cy="923330"/>
          </a:xfrm>
          <a:prstGeom prst="rect">
            <a:avLst/>
          </a:prstGeom>
          <a:noFill/>
        </p:spPr>
        <p:txBody>
          <a:bodyPr wrap="square" rtlCol="0">
            <a:spAutoFit/>
          </a:bodyPr>
          <a:lstStyle/>
          <a:p>
            <a:pPr marL="285750" indent="-285750">
              <a:buFont typeface="Arial" panose="020B0604020202020204" pitchFamily="34" charset="0"/>
              <a:buChar char="•"/>
            </a:pPr>
            <a:r>
              <a:rPr lang="da-DK" i="1" dirty="0"/>
              <a:t>Dokumentar om it-virksomheder i 90-erne</a:t>
            </a:r>
          </a:p>
          <a:p>
            <a:endParaRPr lang="da-DK" dirty="0"/>
          </a:p>
        </p:txBody>
      </p:sp>
    </p:spTree>
    <p:extLst>
      <p:ext uri="{BB962C8B-B14F-4D97-AF65-F5344CB8AC3E}">
        <p14:creationId xmlns:p14="http://schemas.microsoft.com/office/powerpoint/2010/main" val="342398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 calcmode="lin" valueType="num">
                                      <p:cBhvr additive="base">
                                        <p:cTn id="4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additive="base">
                                        <p:cTn id="4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 calcmode="lin" valueType="num">
                                      <p:cBhvr additive="base">
                                        <p:cTn id="5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1" end="1"/>
                                            </p:txEl>
                                          </p:spTgt>
                                        </p:tgtEl>
                                        <p:attrNameLst>
                                          <p:attrName>style.visibility</p:attrName>
                                        </p:attrNameLst>
                                      </p:cBhvr>
                                      <p:to>
                                        <p:strVal val="visible"/>
                                      </p:to>
                                    </p:set>
                                    <p:anim calcmode="lin" valueType="num">
                                      <p:cBhvr additive="base">
                                        <p:cTn id="6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additive="base">
                                        <p:cTn id="6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Virksomhedskultur</a:t>
            </a:r>
          </a:p>
        </p:txBody>
      </p:sp>
      <p:sp>
        <p:nvSpPr>
          <p:cNvPr id="3" name="Pladsholder til indhold 2"/>
          <p:cNvSpPr>
            <a:spLocks noGrp="1"/>
          </p:cNvSpPr>
          <p:nvPr>
            <p:ph idx="1"/>
          </p:nvPr>
        </p:nvSpPr>
        <p:spPr>
          <a:xfrm>
            <a:off x="407368" y="1844824"/>
            <a:ext cx="10515600" cy="4351338"/>
          </a:xfrm>
        </p:spPr>
        <p:txBody>
          <a:bodyPr>
            <a:normAutofit/>
          </a:bodyPr>
          <a:lstStyle/>
          <a:p>
            <a:r>
              <a:rPr lang="da-DK" dirty="0"/>
              <a:t>Virksomhedens </a:t>
            </a:r>
            <a:r>
              <a:rPr lang="da-DK" b="1" dirty="0"/>
              <a:t>kultur</a:t>
            </a:r>
            <a:r>
              <a:rPr lang="da-DK" dirty="0"/>
              <a:t> - uformelle struktur</a:t>
            </a:r>
          </a:p>
          <a:p>
            <a:r>
              <a:rPr lang="da-DK" i="1" u="sng" dirty="0"/>
              <a:t>Adfærd, vaner og værdier </a:t>
            </a:r>
          </a:p>
          <a:p>
            <a:r>
              <a:rPr lang="da-DK" dirty="0"/>
              <a:t>Virksomhedskultur er resultat af adfærd, vaner og værdier, når mennesker er sammen.</a:t>
            </a:r>
          </a:p>
          <a:p>
            <a:r>
              <a:rPr lang="da-DK" dirty="0"/>
              <a:t>Kan være stærke og styrende</a:t>
            </a:r>
          </a:p>
          <a:p>
            <a:endParaRPr lang="da-DK"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F58622-4570-99C7-D836-17499648DB57}"/>
              </a:ext>
            </a:extLst>
          </p:cNvPr>
          <p:cNvSpPr>
            <a:spLocks noGrp="1"/>
          </p:cNvSpPr>
          <p:nvPr>
            <p:ph type="title"/>
          </p:nvPr>
        </p:nvSpPr>
        <p:spPr>
          <a:xfrm>
            <a:off x="709613" y="101597"/>
            <a:ext cx="10515600" cy="1325563"/>
          </a:xfrm>
        </p:spPr>
        <p:txBody>
          <a:bodyPr/>
          <a:lstStyle/>
          <a:p>
            <a:r>
              <a:rPr lang="da-DK" dirty="0"/>
              <a:t>Virksomhedskultur</a:t>
            </a:r>
          </a:p>
        </p:txBody>
      </p:sp>
      <p:sp>
        <p:nvSpPr>
          <p:cNvPr id="3" name="Pladsholder til indhold 2">
            <a:extLst>
              <a:ext uri="{FF2B5EF4-FFF2-40B4-BE49-F238E27FC236}">
                <a16:creationId xmlns:a16="http://schemas.microsoft.com/office/drawing/2014/main" id="{4BDD391C-D7E9-B626-FBB7-5D318A3B7DCA}"/>
              </a:ext>
            </a:extLst>
          </p:cNvPr>
          <p:cNvSpPr>
            <a:spLocks noGrp="1"/>
          </p:cNvSpPr>
          <p:nvPr>
            <p:ph idx="1"/>
          </p:nvPr>
        </p:nvSpPr>
        <p:spPr>
          <a:xfrm>
            <a:off x="246918" y="1512474"/>
            <a:ext cx="5596669" cy="4351338"/>
          </a:xfrm>
        </p:spPr>
        <p:txBody>
          <a:bodyPr>
            <a:normAutofit fontScale="85000" lnSpcReduction="20000"/>
          </a:bodyPr>
          <a:lstStyle/>
          <a:p>
            <a:r>
              <a:rPr lang="da-DK" b="0" i="0" u="none" strike="noStrike" dirty="0">
                <a:solidFill>
                  <a:srgbClr val="222222"/>
                </a:solidFill>
                <a:effectLst/>
                <a:latin typeface="DRPublik-SemiBold"/>
              </a:rPr>
              <a:t>Fra internethippie til rockstjerne</a:t>
            </a:r>
          </a:p>
          <a:p>
            <a:pPr lvl="1"/>
            <a:r>
              <a:rPr lang="da-DK" sz="1800" kern="100" dirty="0">
                <a:effectLst/>
                <a:latin typeface="Calibri" panose="020F0502020204030204" pitchFamily="34" charset="0"/>
                <a:ea typeface="Calibri" panose="020F0502020204030204" pitchFamily="34" charset="0"/>
                <a:cs typeface="Times New Roman" panose="02020603050405020304" pitchFamily="18" charset="0"/>
                <a:hlinkClick r:id="rId3"/>
              </a:rPr>
              <a:t>https://www.dr.dk/drtv/se/it_boblen-_-ekstase-og-kollaps_-fra-internethippie-til-rockstjerne_384217</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a:tabLst>
                <a:tab pos="457200" algn="l"/>
              </a:tabLst>
            </a:pPr>
            <a:r>
              <a:rPr lang="da-DK" sz="1800" kern="0" dirty="0">
                <a:solidFill>
                  <a:srgbClr val="333333"/>
                </a:solidFill>
                <a:effectLst/>
                <a:ea typeface="Times New Roman" panose="02020603050405020304" pitchFamily="18" charset="0"/>
                <a:cs typeface="Times New Roman" panose="02020603050405020304" pitchFamily="18" charset="0"/>
              </a:rPr>
              <a:t>Lav en analyse af virksomhedskulturen i Jubii i 90’erne </a:t>
            </a:r>
            <a:r>
              <a:rPr lang="da-DK" sz="1800" kern="0" dirty="0">
                <a:solidFill>
                  <a:srgbClr val="333333"/>
                </a:solidFill>
                <a:cs typeface="Times New Roman" panose="02020603050405020304" pitchFamily="18" charset="0"/>
              </a:rPr>
              <a:t>ved hjælp af Edgar </a:t>
            </a:r>
            <a:r>
              <a:rPr lang="da-DK" sz="1800" kern="0" dirty="0" err="1">
                <a:solidFill>
                  <a:srgbClr val="333333"/>
                </a:solidFill>
                <a:cs typeface="Times New Roman" panose="02020603050405020304" pitchFamily="18" charset="0"/>
              </a:rPr>
              <a:t>Scheins</a:t>
            </a:r>
            <a:r>
              <a:rPr lang="da-DK" sz="1800" kern="0" dirty="0">
                <a:solidFill>
                  <a:srgbClr val="333333"/>
                </a:solidFill>
                <a:cs typeface="Times New Roman" panose="02020603050405020304" pitchFamily="18" charset="0"/>
              </a:rPr>
              <a:t> kulturanalysemodel: </a:t>
            </a:r>
          </a:p>
          <a:p>
            <a:pPr lvl="1">
              <a:tabLst>
                <a:tab pos="914400" algn="l"/>
              </a:tabLst>
            </a:pPr>
            <a:r>
              <a:rPr lang="da-DK" sz="1800" kern="0" dirty="0">
                <a:solidFill>
                  <a:srgbClr val="333333"/>
                </a:solidFill>
                <a:cs typeface="Times New Roman" panose="02020603050405020304" pitchFamily="18" charset="0"/>
              </a:rPr>
              <a:t>Artefakter: synlige kendetegn - omgangstone, deres påklædning, de fysiske rammer </a:t>
            </a:r>
            <a:r>
              <a:rPr lang="da-DK" sz="1800" kern="0" dirty="0" err="1">
                <a:solidFill>
                  <a:srgbClr val="333333"/>
                </a:solidFill>
                <a:cs typeface="Times New Roman" panose="02020603050405020304" pitchFamily="18" charset="0"/>
              </a:rPr>
              <a:t>osv</a:t>
            </a:r>
            <a:r>
              <a:rPr lang="da-DK" sz="1800" kern="0" dirty="0">
                <a:solidFill>
                  <a:srgbClr val="333333"/>
                </a:solidFill>
                <a:cs typeface="Times New Roman" panose="02020603050405020304" pitchFamily="18" charset="0"/>
              </a:rPr>
              <a:t>…</a:t>
            </a:r>
          </a:p>
          <a:p>
            <a:pPr lvl="1">
              <a:tabLst>
                <a:tab pos="914400" algn="l"/>
              </a:tabLst>
            </a:pPr>
            <a:r>
              <a:rPr lang="da-DK" sz="1800" kern="0" dirty="0">
                <a:solidFill>
                  <a:srgbClr val="333333"/>
                </a:solidFill>
                <a:cs typeface="Times New Roman" panose="02020603050405020304" pitchFamily="18" charset="0"/>
              </a:rPr>
              <a:t>Værdier og normer: ønsket adfærd - officielle værdier og normer </a:t>
            </a:r>
          </a:p>
          <a:p>
            <a:pPr lvl="1">
              <a:tabLst>
                <a:tab pos="914400" algn="l"/>
              </a:tabLst>
            </a:pPr>
            <a:r>
              <a:rPr lang="da-DK" sz="1800" kern="0" dirty="0">
                <a:solidFill>
                  <a:srgbClr val="333333"/>
                </a:solidFill>
                <a:cs typeface="Times New Roman" panose="02020603050405020304" pitchFamily="18" charset="0"/>
              </a:rPr>
              <a:t>Grundlæggende antagelser: menneskesyn -de reelle værdier i virksomheden</a:t>
            </a:r>
          </a:p>
          <a:p>
            <a:pPr>
              <a:tabLst>
                <a:tab pos="914400" algn="l"/>
              </a:tabLst>
            </a:pPr>
            <a:r>
              <a:rPr lang="da-DK" sz="2100" kern="0" dirty="0">
                <a:solidFill>
                  <a:srgbClr val="333333"/>
                </a:solidFill>
                <a:cs typeface="Times New Roman" panose="02020603050405020304" pitchFamily="18" charset="0"/>
              </a:rPr>
              <a:t>Vurdér fordele og ulemper ved denne virksomhedskultur og hvorvidt den ville gå i 2024</a:t>
            </a:r>
          </a:p>
          <a:p>
            <a:pPr>
              <a:tabLst>
                <a:tab pos="914400" algn="l"/>
              </a:tabLst>
            </a:pPr>
            <a:r>
              <a:rPr lang="da-DK" sz="2100" kern="0" dirty="0">
                <a:solidFill>
                  <a:srgbClr val="333333"/>
                </a:solidFill>
                <a:cs typeface="Times New Roman" panose="02020603050405020304" pitchFamily="18" charset="0"/>
              </a:rPr>
              <a:t>Diskutér hvilken betydning den uformelle struktur har for den formelle struktur</a:t>
            </a:r>
          </a:p>
          <a:p>
            <a:pPr>
              <a:tabLst>
                <a:tab pos="914400" algn="l"/>
              </a:tabLst>
            </a:pPr>
            <a:r>
              <a:rPr lang="da-DK" sz="2100" kern="0" dirty="0">
                <a:solidFill>
                  <a:srgbClr val="333333"/>
                </a:solidFill>
                <a:cs typeface="Times New Roman" panose="02020603050405020304" pitchFamily="18" charset="0"/>
              </a:rPr>
              <a:t>Diskutér, om en kultur som </a:t>
            </a:r>
            <a:r>
              <a:rPr lang="da-DK" sz="2100" kern="0" dirty="0" err="1">
                <a:solidFill>
                  <a:srgbClr val="333333"/>
                </a:solidFill>
                <a:cs typeface="Times New Roman" panose="02020603050405020304" pitchFamily="18" charset="0"/>
              </a:rPr>
              <a:t>Jubii’s</a:t>
            </a:r>
            <a:r>
              <a:rPr lang="da-DK" sz="2100" kern="0" dirty="0">
                <a:solidFill>
                  <a:srgbClr val="333333"/>
                </a:solidFill>
                <a:cs typeface="Times New Roman" panose="02020603050405020304" pitchFamily="18" charset="0"/>
              </a:rPr>
              <a:t> ville kunne eksistere i dag.</a:t>
            </a:r>
          </a:p>
          <a:p>
            <a:pPr marL="285750" indent="-285750">
              <a:buFont typeface="+mj-lt"/>
              <a:buAutoNum type="alphaLcPeriod"/>
              <a:tabLst>
                <a:tab pos="914400" algn="l"/>
              </a:tabLst>
            </a:pPr>
            <a:endParaRPr lang="da-DK" b="0" i="0" u="none" strike="noStrike" dirty="0">
              <a:solidFill>
                <a:srgbClr val="222222"/>
              </a:solidFill>
              <a:effectLst/>
              <a:latin typeface="DRPublik-SemiBold"/>
            </a:endParaRPr>
          </a:p>
        </p:txBody>
      </p:sp>
      <p:pic>
        <p:nvPicPr>
          <p:cNvPr id="4" name="Billede 3">
            <a:extLst>
              <a:ext uri="{FF2B5EF4-FFF2-40B4-BE49-F238E27FC236}">
                <a16:creationId xmlns:a16="http://schemas.microsoft.com/office/drawing/2014/main" id="{99AF0143-A216-E26E-A520-4FE9100FB758}"/>
              </a:ext>
            </a:extLst>
          </p:cNvPr>
          <p:cNvPicPr>
            <a:picLocks noChangeAspect="1"/>
          </p:cNvPicPr>
          <p:nvPr/>
        </p:nvPicPr>
        <p:blipFill>
          <a:blip r:embed="rId4"/>
          <a:stretch>
            <a:fillRect/>
          </a:stretch>
        </p:blipFill>
        <p:spPr>
          <a:xfrm>
            <a:off x="5914516" y="2057401"/>
            <a:ext cx="6030566" cy="2918794"/>
          </a:xfrm>
          <a:prstGeom prst="rect">
            <a:avLst/>
          </a:prstGeom>
        </p:spPr>
      </p:pic>
      <p:sp>
        <p:nvSpPr>
          <p:cNvPr id="5" name="Rektangel 4">
            <a:extLst>
              <a:ext uri="{FF2B5EF4-FFF2-40B4-BE49-F238E27FC236}">
                <a16:creationId xmlns:a16="http://schemas.microsoft.com/office/drawing/2014/main" id="{F5C80C37-B356-EC98-264C-71A54D026DEE}"/>
              </a:ext>
            </a:extLst>
          </p:cNvPr>
          <p:cNvSpPr/>
          <p:nvPr/>
        </p:nvSpPr>
        <p:spPr>
          <a:xfrm>
            <a:off x="6978086" y="1661986"/>
            <a:ext cx="3531736" cy="369332"/>
          </a:xfrm>
          <a:prstGeom prst="rect">
            <a:avLst/>
          </a:prstGeom>
        </p:spPr>
        <p:txBody>
          <a:bodyPr wrap="none">
            <a:spAutoFit/>
          </a:bodyPr>
          <a:lstStyle/>
          <a:p>
            <a:r>
              <a:rPr lang="da-DK" dirty="0">
                <a:solidFill>
                  <a:srgbClr val="666666"/>
                </a:solidFill>
                <a:latin typeface="arial" panose="020B0604020202020204" pitchFamily="34" charset="0"/>
              </a:rPr>
              <a:t>Edgar </a:t>
            </a:r>
            <a:r>
              <a:rPr lang="da-DK" dirty="0" err="1">
                <a:solidFill>
                  <a:srgbClr val="666666"/>
                </a:solidFill>
                <a:latin typeface="arial" panose="020B0604020202020204" pitchFamily="34" charset="0"/>
              </a:rPr>
              <a:t>Scheins</a:t>
            </a:r>
            <a:r>
              <a:rPr lang="da-DK" dirty="0">
                <a:solidFill>
                  <a:srgbClr val="666666"/>
                </a:solidFill>
                <a:latin typeface="arial" panose="020B0604020202020204" pitchFamily="34" charset="0"/>
              </a:rPr>
              <a:t> tre kulturniveauer</a:t>
            </a:r>
            <a:endParaRPr lang="da-DK" dirty="0"/>
          </a:p>
        </p:txBody>
      </p:sp>
    </p:spTree>
    <p:extLst>
      <p:ext uri="{BB962C8B-B14F-4D97-AF65-F5344CB8AC3E}">
        <p14:creationId xmlns:p14="http://schemas.microsoft.com/office/powerpoint/2010/main" val="1896331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0B86A3CF-5CEC-0F47-BCF6-02374FBF7B4A}"/>
              </a:ext>
            </a:extLst>
          </p:cNvPr>
          <p:cNvSpPr>
            <a:spLocks noGrp="1"/>
          </p:cNvSpPr>
          <p:nvPr>
            <p:ph idx="1"/>
          </p:nvPr>
        </p:nvSpPr>
        <p:spPr>
          <a:xfrm>
            <a:off x="301461" y="1290472"/>
            <a:ext cx="5040560" cy="4277055"/>
          </a:xfrm>
        </p:spPr>
        <p:txBody>
          <a:bodyPr>
            <a:normAutofit/>
          </a:bodyPr>
          <a:lstStyle/>
          <a:p>
            <a:r>
              <a:rPr lang="da-DK" b="1" dirty="0"/>
              <a:t>Mekanisk struktur</a:t>
            </a:r>
          </a:p>
          <a:p>
            <a:pPr lvl="1"/>
            <a:r>
              <a:rPr lang="da-DK" dirty="0"/>
              <a:t>arbejdsdeling</a:t>
            </a:r>
          </a:p>
          <a:p>
            <a:pPr lvl="1"/>
            <a:r>
              <a:rPr lang="da-DK" dirty="0"/>
              <a:t>hierarki</a:t>
            </a:r>
          </a:p>
          <a:p>
            <a:pPr lvl="1"/>
            <a:r>
              <a:rPr lang="da-DK" dirty="0"/>
              <a:t>kontrol </a:t>
            </a:r>
          </a:p>
          <a:p>
            <a:pPr lvl="1"/>
            <a:r>
              <a:rPr lang="da-DK" dirty="0"/>
              <a:t>centraliseret kommunikation</a:t>
            </a:r>
          </a:p>
          <a:p>
            <a:r>
              <a:rPr lang="da-DK" b="1" dirty="0"/>
              <a:t>Organisk struktur</a:t>
            </a:r>
          </a:p>
          <a:p>
            <a:pPr lvl="1"/>
            <a:r>
              <a:rPr lang="da-DK" dirty="0"/>
              <a:t>flydende arbejdsdeling</a:t>
            </a:r>
          </a:p>
          <a:p>
            <a:pPr lvl="1"/>
            <a:r>
              <a:rPr lang="da-DK" dirty="0"/>
              <a:t>begrænset hierarki</a:t>
            </a:r>
          </a:p>
          <a:p>
            <a:pPr lvl="1"/>
            <a:r>
              <a:rPr lang="da-DK" dirty="0"/>
              <a:t>mindre kontrol</a:t>
            </a:r>
          </a:p>
          <a:p>
            <a:pPr lvl="1"/>
            <a:r>
              <a:rPr lang="da-DK" dirty="0"/>
              <a:t>friere kommunikationsstrømme</a:t>
            </a:r>
          </a:p>
          <a:p>
            <a:endParaRPr lang="da-DK" dirty="0"/>
          </a:p>
        </p:txBody>
      </p:sp>
      <p:pic>
        <p:nvPicPr>
          <p:cNvPr id="5" name="Billede 4" descr="csm_Figur_5.11_2098669675.png">
            <a:extLst>
              <a:ext uri="{FF2B5EF4-FFF2-40B4-BE49-F238E27FC236}">
                <a16:creationId xmlns:a16="http://schemas.microsoft.com/office/drawing/2014/main" id="{4133A773-1DEC-FF49-8419-A1701259A0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1832" y="1972189"/>
            <a:ext cx="7169623" cy="2479495"/>
          </a:xfrm>
          <a:prstGeom prst="rect">
            <a:avLst/>
          </a:prstGeom>
        </p:spPr>
      </p:pic>
    </p:spTree>
    <p:extLst>
      <p:ext uri="{BB962C8B-B14F-4D97-AF65-F5344CB8AC3E}">
        <p14:creationId xmlns:p14="http://schemas.microsoft.com/office/powerpoint/2010/main" val="27390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checkerboard(across)">
                                      <p:cBhvr>
                                        <p:cTn id="5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484</Words>
  <Application>Microsoft Macintosh PowerPoint</Application>
  <PresentationFormat>Widescreen</PresentationFormat>
  <Paragraphs>50</Paragraphs>
  <Slides>5</Slides>
  <Notes>3</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5</vt:i4>
      </vt:variant>
    </vt:vector>
  </HeadingPairs>
  <TitlesOfParts>
    <vt:vector size="14" baseType="lpstr">
      <vt:lpstr>Arial</vt:lpstr>
      <vt:lpstr>Arial</vt:lpstr>
      <vt:lpstr>Calibri</vt:lpstr>
      <vt:lpstr>Calibri Light</vt:lpstr>
      <vt:lpstr>DRPublik-SemiBold</vt:lpstr>
      <vt:lpstr>Noto Sans</vt:lpstr>
      <vt:lpstr>Times New Roman</vt:lpstr>
      <vt:lpstr>Wingdings</vt:lpstr>
      <vt:lpstr>Office-tema</vt:lpstr>
      <vt:lpstr>Virksomhedskultur Den uformelle struktur</vt:lpstr>
      <vt:lpstr>Teori, empiri og metode </vt:lpstr>
      <vt:lpstr>Virksomhedskultur</vt:lpstr>
      <vt:lpstr>Virksomhedskultur</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Christian Stenmann Kiirdal</dc:creator>
  <cp:lastModifiedBy>Niels Hjuler Kristensen</cp:lastModifiedBy>
  <cp:revision>3</cp:revision>
  <dcterms:created xsi:type="dcterms:W3CDTF">2023-10-04T06:43:35Z</dcterms:created>
  <dcterms:modified xsi:type="dcterms:W3CDTF">2024-10-11T06:51:05Z</dcterms:modified>
</cp:coreProperties>
</file>