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68" r:id="rId2"/>
    <p:sldId id="275" r:id="rId3"/>
    <p:sldId id="279" r:id="rId4"/>
    <p:sldId id="300" r:id="rId5"/>
    <p:sldId id="278" r:id="rId6"/>
    <p:sldId id="301" r:id="rId7"/>
    <p:sldId id="282" r:id="rId8"/>
    <p:sldId id="270" r:id="rId9"/>
    <p:sldId id="302" r:id="rId10"/>
    <p:sldId id="298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737"/>
    <p:restoredTop sz="67066"/>
  </p:normalViewPr>
  <p:slideViewPr>
    <p:cSldViewPr snapToGrid="0" snapToObjects="1">
      <p:cViewPr varScale="1">
        <p:scale>
          <a:sx n="75" d="100"/>
          <a:sy n="75" d="100"/>
        </p:scale>
        <p:origin x="12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D0A047-8EEE-C14A-BA44-027E6AF045FD}" type="datetimeFigureOut">
              <a:rPr lang="da-DK" smtClean="0"/>
              <a:t>31.10.2024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DFE4C8-2CCE-214C-8A49-99B9DC86F3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6276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DFE4C8-2CCE-214C-8A49-99B9DC86F3E2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039735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 vekselvirkningen mellem den </a:t>
            </a:r>
            <a:r>
              <a:rPr lang="da-DK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visionære</a:t>
            </a:r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den </a:t>
            </a:r>
            <a:r>
              <a:rPr lang="da-DK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demokratiske</a:t>
            </a:r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den </a:t>
            </a:r>
            <a:r>
              <a:rPr lang="da-DK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kontaktskabende</a:t>
            </a:r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og den </a:t>
            </a:r>
            <a:r>
              <a:rPr lang="da-DK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coachende </a:t>
            </a:r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ledelsesstil, der giver de største resultater og skaber det bedste arbejdsklima</a:t>
            </a:r>
          </a:p>
          <a:p>
            <a:pPr marL="171450" indent="-171450">
              <a:buFontTx/>
              <a:buChar char="-"/>
            </a:pPr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 </a:t>
            </a:r>
            <a:r>
              <a:rPr lang="da-DK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temposættende</a:t>
            </a:r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og den </a:t>
            </a:r>
            <a:r>
              <a:rPr lang="da-DK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kommanderende</a:t>
            </a:r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ledelsesstil bruges i små doser</a:t>
            </a:r>
          </a:p>
          <a:p>
            <a:pPr marL="171450" indent="-171450">
              <a:buFontTx/>
              <a:buChar char="-"/>
            </a:pPr>
            <a:endParaRPr lang="da-DK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 coachende ledelsesstil kan i praksis opdeles i fire variationer: </a:t>
            </a:r>
            <a:r>
              <a:rPr lang="da-DK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Instruerende</a:t>
            </a:r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da-DK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trænende</a:t>
            </a:r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da-DK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støttende</a:t>
            </a:r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og </a:t>
            </a:r>
            <a:r>
              <a:rPr lang="da-DK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delegerende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DFE4C8-2CCE-214C-8A49-99B9DC86F3E2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29226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DFE4C8-2CCE-214C-8A49-99B9DC86F3E2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86598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371853-D14B-994D-8254-803C86E908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83276B8-F3FC-F346-B08D-C9ADBD1A16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6BEF272-504E-8842-9F40-5C906F5E9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CB94F-9460-1B44-9814-574D846A369C}" type="datetimeFigureOut">
              <a:rPr lang="da-DK" smtClean="0"/>
              <a:t>31.10.2024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5B25C9B-6D82-5840-B83F-B8BFC34EA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82510BB-FF28-0143-A17D-1901CD5AB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82DCD-423D-9141-A348-A0DC95B469D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37001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D31835-DD84-4646-A258-3098BAAEC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FD5A42B-FCE1-2349-B89B-EEE7DDD83F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30BF858-4188-D140-A7A7-6A5C4F6BE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CB94F-9460-1B44-9814-574D846A369C}" type="datetimeFigureOut">
              <a:rPr lang="da-DK" smtClean="0"/>
              <a:t>31.10.2024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048F13C-DCA1-6343-BA1C-93E731B53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873219E-F3D1-4E46-BD85-878C82247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82DCD-423D-9141-A348-A0DC95B469D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39861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7D40CA-4C17-4F4C-A46A-2873A0A2B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4ED09A8-FBE8-B440-82A8-0431C6946F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AE75EF0-F885-0146-9858-6CFF102A7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CB94F-9460-1B44-9814-574D846A369C}" type="datetimeFigureOut">
              <a:rPr lang="da-DK" smtClean="0"/>
              <a:t>31.10.2024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880C117-537B-7E41-A14E-9B3990CCB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692F190-D375-434B-A166-13F1E5CF7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82DCD-423D-9141-A348-A0DC95B469D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589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24FB7B-501E-D648-B54D-CB54E04D6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B63EE85-5E25-9E4A-9B72-BCC420D328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F930625-13E1-4648-9E35-A10A24A23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D570753-CEBB-664C-A502-151C974B7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CB94F-9460-1B44-9814-574D846A369C}" type="datetimeFigureOut">
              <a:rPr lang="da-DK" smtClean="0"/>
              <a:t>31.10.2024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1E3AE90-D2C9-1441-9A19-E7C379C54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0F46F56-34E8-6543-83C2-73F4EA50E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82DCD-423D-9141-A348-A0DC95B469D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1879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39F713-A72E-3849-9B61-72A6D7D3C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34690EC-8015-3141-A712-DEF785293D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B6F237C-FF3C-6E4F-A576-8EA25D3C79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0F81047-8D4B-C34C-92DC-C1E7E6794E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0814F1C-B641-D447-9C4F-90A8B89C87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FA37D0DA-8812-E44A-A92E-C15F746F4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CB94F-9460-1B44-9814-574D846A369C}" type="datetimeFigureOut">
              <a:rPr lang="da-DK" smtClean="0"/>
              <a:t>31.10.2024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ED1DA960-F25C-F145-BE59-0F32597D7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B34F6D1-14B9-D840-AB3A-DE40F855C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82DCD-423D-9141-A348-A0DC95B469D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6051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DD3FBF-7799-B04C-8D40-5A6A804A7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1B501F9-7842-9B4B-8512-E37DA0EE2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CB94F-9460-1B44-9814-574D846A369C}" type="datetimeFigureOut">
              <a:rPr lang="da-DK" smtClean="0"/>
              <a:t>31.10.2024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D71B1C66-3931-F24E-A0EB-E3729A6A4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876C795-F4DC-0742-9604-5130BD176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82DCD-423D-9141-A348-A0DC95B469D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9171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43132AE-F0A4-FA4E-A61A-1257D73DB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CB94F-9460-1B44-9814-574D846A369C}" type="datetimeFigureOut">
              <a:rPr lang="da-DK" smtClean="0"/>
              <a:t>31.10.2024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D39707B-96AB-3C47-B227-ED113399F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FA13BF1-9007-064F-8DF3-7D5CE02DB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82DCD-423D-9141-A348-A0DC95B469D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45443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662E1E-BC33-B345-BABD-1AACFD2C9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33D3432-2A8D-1E4F-BAC7-EC720877A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78CF1F0-B57F-664E-929D-9FEEAB8893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45E4C73-A1F0-2644-B663-46F72D22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CB94F-9460-1B44-9814-574D846A369C}" type="datetimeFigureOut">
              <a:rPr lang="da-DK" smtClean="0"/>
              <a:t>31.10.2024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0FFEBBC-483F-3F49-86C6-FCD938279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501D838-915B-D14A-9FED-AB53EF26A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82DCD-423D-9141-A348-A0DC95B469D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7684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76935C-0FC0-6445-9294-A7FC30FF0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F37ACAF8-11DC-D444-B8E9-697C973B0F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1AEF241-2E02-B84F-B6C1-82E19E99EA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B14626A-4039-E041-A7D8-BF47490AF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CB94F-9460-1B44-9814-574D846A369C}" type="datetimeFigureOut">
              <a:rPr lang="da-DK" smtClean="0"/>
              <a:t>31.10.2024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16BBB93-20E7-5F4F-9013-6AB9246E7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56C9654-1B4F-A749-A962-2A35859B5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82DCD-423D-9141-A348-A0DC95B469D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8900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CC0C79-DE17-554D-B32E-1041F3059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9980CF9-A81C-694E-90E7-83E664F029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2E9B300-5D10-584D-86E1-953822B75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CB94F-9460-1B44-9814-574D846A369C}" type="datetimeFigureOut">
              <a:rPr lang="da-DK" smtClean="0"/>
              <a:t>31.10.2024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F9AA2F5-6775-8543-9119-F86422C18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3454ED8-BA27-8640-9712-2A390D6F1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82DCD-423D-9141-A348-A0DC95B469D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01793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AA3EEF2E-D9B4-CA45-B8B4-7F32EA6036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5A6D40C-1954-BF45-9D7E-CEC6D96C1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5718507-FA8C-1E46-8DC5-07B708ABD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CB94F-9460-1B44-9814-574D846A369C}" type="datetimeFigureOut">
              <a:rPr lang="da-DK" smtClean="0"/>
              <a:t>31.10.2024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0F05AAE-59A4-BB49-BB4D-CC2DAC0D5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1B399A0-1803-F44C-AADB-8EE975358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82DCD-423D-9141-A348-A0DC95B469D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68406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C8F0A24-15D9-794D-813D-FDB52E80A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B701526-5E7B-E64F-A122-9451422EAD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01E7AC5-CB62-4946-834C-89C1B30F2A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CB94F-9460-1B44-9814-574D846A369C}" type="datetimeFigureOut">
              <a:rPr lang="da-DK" smtClean="0"/>
              <a:t>31.10.2024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8AB571D-FC79-BD47-BD95-01376E5506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955E554-009B-9D4D-B59C-61F9CAC4C5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382DCD-423D-9141-A348-A0DC95B469D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3590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program, hvor du skal arbejde på egen hånd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b="1" dirty="0"/>
              <a:t>Opsamling fra sidst</a:t>
            </a:r>
          </a:p>
          <a:p>
            <a:pPr lvl="0"/>
            <a:r>
              <a:rPr lang="da-DK" b="1" dirty="0"/>
              <a:t>Situationsbestemt ledelse</a:t>
            </a:r>
          </a:p>
          <a:p>
            <a:pPr lvl="0"/>
            <a:r>
              <a:rPr lang="da-DK" b="1" dirty="0"/>
              <a:t>Værdibaseret ledelse </a:t>
            </a:r>
          </a:p>
          <a:p>
            <a:pPr lvl="0"/>
            <a:r>
              <a:rPr lang="da-DK" b="1" dirty="0"/>
              <a:t>Case om HR-ON</a:t>
            </a:r>
          </a:p>
          <a:p>
            <a:endParaRPr lang="da-DK" b="1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90916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260648"/>
            <a:ext cx="9592494" cy="636680"/>
          </a:xfrm>
        </p:spPr>
        <p:txBody>
          <a:bodyPr>
            <a:normAutofit fontScale="90000"/>
          </a:bodyPr>
          <a:lstStyle/>
          <a:p>
            <a:r>
              <a:rPr lang="da-DK" b="1" dirty="0"/>
              <a:t>Motivation - </a:t>
            </a:r>
            <a:r>
              <a:rPr lang="da-DK" b="1" dirty="0" err="1"/>
              <a:t>Herzberg</a:t>
            </a:r>
            <a:endParaRPr lang="da-DK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124743"/>
            <a:ext cx="7058025" cy="2904331"/>
          </a:xfrm>
        </p:spPr>
        <p:txBody>
          <a:bodyPr>
            <a:normAutofit lnSpcReduction="10000"/>
          </a:bodyPr>
          <a:lstStyle/>
          <a:p>
            <a:r>
              <a:rPr lang="da-DK" dirty="0"/>
              <a:t>To-faktorteori</a:t>
            </a:r>
          </a:p>
          <a:p>
            <a:pPr lvl="1"/>
            <a:r>
              <a:rPr lang="da-DK" dirty="0"/>
              <a:t>Utilfredshed er knyttet til en slags forhold/faktorer. Vedligeholdelsesfaktorer: </a:t>
            </a:r>
          </a:p>
          <a:p>
            <a:pPr lvl="2"/>
            <a:r>
              <a:rPr lang="da-DK" dirty="0"/>
              <a:t>Lokaler, løn, fysiske rammer, kollegiale forhold. </a:t>
            </a:r>
          </a:p>
          <a:p>
            <a:pPr lvl="1"/>
            <a:r>
              <a:rPr lang="da-DK" dirty="0"/>
              <a:t>Tilfredshed er knyttet til en anden slags forhold/ faktorer. Motivationsfaktorer:</a:t>
            </a:r>
          </a:p>
          <a:p>
            <a:pPr lvl="2"/>
            <a:r>
              <a:rPr lang="da-DK" dirty="0"/>
              <a:t>Arbejdets indhold, anerkendelse, ansvar, beslutninger. </a:t>
            </a:r>
          </a:p>
          <a:p>
            <a:pPr marL="393192" lvl="1" indent="0">
              <a:buNone/>
            </a:pPr>
            <a:r>
              <a:rPr lang="da-DK" dirty="0">
                <a:latin typeface="Wingdings"/>
                <a:ea typeface="Wingdings"/>
                <a:cs typeface="Wingdings"/>
                <a:sym typeface="Wingdings"/>
              </a:rPr>
              <a:t>	</a:t>
            </a:r>
            <a:endParaRPr lang="da-DK" dirty="0"/>
          </a:p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561" y="260647"/>
            <a:ext cx="4995679" cy="4198703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FC456109-152E-164F-B8F4-7BD1ECF0D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4139902"/>
            <a:ext cx="6419460" cy="245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04234544-B179-C245-B9C7-F4C0A9055CFF}"/>
              </a:ext>
            </a:extLst>
          </p:cNvPr>
          <p:cNvSpPr/>
          <p:nvPr/>
        </p:nvSpPr>
        <p:spPr>
          <a:xfrm>
            <a:off x="7288560" y="4015537"/>
            <a:ext cx="499567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3192" lvl="1" indent="0">
              <a:buNone/>
            </a:pPr>
            <a:r>
              <a:rPr lang="da-DK" sz="2400" dirty="0">
                <a:sym typeface="Wingdings"/>
              </a:rPr>
              <a:t></a:t>
            </a:r>
          </a:p>
          <a:p>
            <a:pPr lvl="1"/>
            <a:r>
              <a:rPr lang="da-DK" sz="2000" dirty="0"/>
              <a:t>Konklusionen på denne opdeling kan kort beskrives således: Hvis en medarbejder skal motiveres på længere sigt, er det motivationsfaktorerne, der skal satses på.</a:t>
            </a:r>
          </a:p>
        </p:txBody>
      </p:sp>
    </p:spTree>
    <p:extLst>
      <p:ext uri="{BB962C8B-B14F-4D97-AF65-F5344CB8AC3E}">
        <p14:creationId xmlns:p14="http://schemas.microsoft.com/office/powerpoint/2010/main" val="1492944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528637" y="704088"/>
            <a:ext cx="9682163" cy="924712"/>
          </a:xfrm>
        </p:spPr>
        <p:txBody>
          <a:bodyPr/>
          <a:lstStyle/>
          <a:p>
            <a:r>
              <a:rPr lang="da-DK" dirty="0"/>
              <a:t>Forventninger og effekt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>
          <a:xfrm>
            <a:off x="528637" y="1772816"/>
            <a:ext cx="11158537" cy="4551784"/>
          </a:xfrm>
        </p:spPr>
        <p:txBody>
          <a:bodyPr>
            <a:normAutofit lnSpcReduction="10000"/>
          </a:bodyPr>
          <a:lstStyle/>
          <a:p>
            <a:r>
              <a:rPr lang="da-DK" dirty="0"/>
              <a:t>Sammenhæng mellem ledelsesstil og ansattes præstation</a:t>
            </a:r>
          </a:p>
          <a:p>
            <a:pPr>
              <a:buNone/>
            </a:pPr>
            <a:endParaRPr lang="da-DK" dirty="0"/>
          </a:p>
          <a:p>
            <a:r>
              <a:rPr lang="da-DK" i="1" dirty="0"/>
              <a:t>Selvopfyldende profeti</a:t>
            </a:r>
            <a:r>
              <a:rPr lang="da-DK" dirty="0"/>
              <a:t>; det fænomen, at en persons forventninger til en andens præstationer har en tendens til at blive opfyldt</a:t>
            </a:r>
          </a:p>
          <a:p>
            <a:endParaRPr lang="da-DK" dirty="0"/>
          </a:p>
          <a:p>
            <a:pPr>
              <a:buNone/>
            </a:pPr>
            <a:r>
              <a:rPr lang="da-DK" dirty="0"/>
              <a:t>I forhold til erhvervslivet</a:t>
            </a:r>
          </a:p>
          <a:p>
            <a:r>
              <a:rPr lang="da-DK" i="1" dirty="0"/>
              <a:t>Pygmalioneffekten:</a:t>
            </a:r>
            <a:r>
              <a:rPr lang="da-DK" dirty="0"/>
              <a:t> Høje forventninger fra ledelsen = gode resultater fra medarbejderen</a:t>
            </a:r>
          </a:p>
          <a:p>
            <a:r>
              <a:rPr lang="da-DK" i="1" dirty="0"/>
              <a:t>Golemeffekten:</a:t>
            </a:r>
            <a:r>
              <a:rPr lang="da-DK" dirty="0"/>
              <a:t> Lave forventninger fra ledelsen = dårlige resultater fra medarbejderen </a:t>
            </a:r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20032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A199986-DA5F-E641-8DEA-B397359D3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Ledelsesstil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2A721311-565C-C34B-8EDD-2779B56FB1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Kurt </a:t>
            </a:r>
            <a:r>
              <a:rPr lang="da-DK" dirty="0" err="1"/>
              <a:t>Lewin</a:t>
            </a:r>
            <a:r>
              <a:rPr lang="da-DK" dirty="0"/>
              <a:t> 1890-1947</a:t>
            </a:r>
          </a:p>
          <a:p>
            <a:r>
              <a:rPr lang="da-DK" dirty="0"/>
              <a:t>Tre ledelsesstile:</a:t>
            </a:r>
          </a:p>
          <a:p>
            <a:pPr lvl="1"/>
            <a:r>
              <a:rPr lang="da-DK" sz="2800" b="1" dirty="0"/>
              <a:t>Demokratisk </a:t>
            </a:r>
            <a:r>
              <a:rPr lang="da-DK" sz="2800" dirty="0"/>
              <a:t>ledelsesstil</a:t>
            </a:r>
          </a:p>
          <a:p>
            <a:pPr lvl="1"/>
            <a:r>
              <a:rPr lang="da-DK" sz="2800" b="1" dirty="0"/>
              <a:t>Autoritær </a:t>
            </a:r>
            <a:r>
              <a:rPr lang="da-DK" sz="2800" dirty="0"/>
              <a:t>ledelsesstil </a:t>
            </a:r>
          </a:p>
          <a:p>
            <a:pPr lvl="1"/>
            <a:r>
              <a:rPr lang="da-DK" sz="2800" b="1" dirty="0"/>
              <a:t>Laissez-faire </a:t>
            </a:r>
            <a:r>
              <a:rPr lang="da-DK" sz="2800" dirty="0"/>
              <a:t>ledelsesstil</a:t>
            </a:r>
          </a:p>
        </p:txBody>
      </p:sp>
    </p:spTree>
    <p:extLst>
      <p:ext uri="{BB962C8B-B14F-4D97-AF65-F5344CB8AC3E}">
        <p14:creationId xmlns:p14="http://schemas.microsoft.com/office/powerpoint/2010/main" val="2041067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 err="1"/>
              <a:t>Doglas</a:t>
            </a:r>
            <a:r>
              <a:rPr lang="da-DK" b="1" dirty="0"/>
              <a:t> </a:t>
            </a:r>
            <a:r>
              <a:rPr lang="da-DK" b="1" dirty="0" err="1"/>
              <a:t>McGregors</a:t>
            </a:r>
            <a:r>
              <a:rPr lang="da-DK" b="1" dirty="0"/>
              <a:t> Teori X og Y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28649" y="1690688"/>
            <a:ext cx="10844213" cy="5050680"/>
          </a:xfrm>
        </p:spPr>
        <p:txBody>
          <a:bodyPr>
            <a:normAutofit fontScale="85000" lnSpcReduction="20000"/>
          </a:bodyPr>
          <a:lstStyle/>
          <a:p>
            <a:r>
              <a:rPr lang="da-DK" sz="2500" b="1" dirty="0" err="1"/>
              <a:t>Doglas</a:t>
            </a:r>
            <a:r>
              <a:rPr lang="da-DK" sz="2500" b="1" dirty="0"/>
              <a:t> </a:t>
            </a:r>
            <a:r>
              <a:rPr lang="da-DK" sz="2500" b="1" dirty="0" err="1"/>
              <a:t>McGregors</a:t>
            </a:r>
            <a:r>
              <a:rPr lang="da-DK" sz="2500" b="1" dirty="0"/>
              <a:t> Teori X og Y</a:t>
            </a:r>
          </a:p>
          <a:p>
            <a:endParaRPr lang="da-DK" sz="2500" dirty="0"/>
          </a:p>
          <a:p>
            <a:r>
              <a:rPr lang="da-DK" sz="2500" dirty="0"/>
              <a:t>To modsat rettede menneskesyn</a:t>
            </a:r>
          </a:p>
          <a:p>
            <a:r>
              <a:rPr lang="da-DK" sz="2500" dirty="0"/>
              <a:t>Douglas </a:t>
            </a:r>
            <a:r>
              <a:rPr lang="da-DK" sz="2500" dirty="0" err="1"/>
              <a:t>McGregors</a:t>
            </a:r>
            <a:r>
              <a:rPr lang="da-DK" sz="2500" dirty="0"/>
              <a:t> teori X &amp; Y er en teori om to modsatrettede menneskesyn og deres indflydelse på "valg" af lederstil. </a:t>
            </a:r>
          </a:p>
          <a:p>
            <a:r>
              <a:rPr lang="da-DK" sz="2500" dirty="0"/>
              <a:t>Alle ledere har - bevidst eller ubevidst - en række grundlæggende antagelser om den menneskelige natur. </a:t>
            </a:r>
          </a:p>
          <a:p>
            <a:r>
              <a:rPr lang="da-DK" sz="2500" dirty="0"/>
              <a:t>Teori X lederen mener, at mennesket er dovent og ikke ønsker ansvar</a:t>
            </a:r>
          </a:p>
          <a:p>
            <a:r>
              <a:rPr lang="da-DK" sz="2500" dirty="0"/>
              <a:t>Teori Y lederen mener, at mennesket er interesseret i at arbejde og ønsker ansvar</a:t>
            </a:r>
          </a:p>
          <a:p>
            <a:pPr marL="0" indent="0">
              <a:buNone/>
            </a:pPr>
            <a:endParaRPr lang="da-DK" sz="2500" b="1" dirty="0"/>
          </a:p>
          <a:p>
            <a:r>
              <a:rPr lang="da-DK" sz="2500" b="1" dirty="0"/>
              <a:t>Betydning af x og y menneskesynet for ledelsesteoretisk indgangsvinkel og valg af ledelsesstil? </a:t>
            </a:r>
          </a:p>
          <a:p>
            <a:r>
              <a:rPr lang="da-DK" sz="2500" dirty="0"/>
              <a:t>Et menneskesyn svarende til teori X vil typisk medføre en </a:t>
            </a:r>
            <a:r>
              <a:rPr lang="da-DK" sz="2500" b="1" u="sng" dirty="0"/>
              <a:t>autoritær lederstil </a:t>
            </a:r>
            <a:r>
              <a:rPr lang="da-DK" sz="2500" dirty="0"/>
              <a:t>– pisk og gulerod metoden.</a:t>
            </a:r>
          </a:p>
          <a:p>
            <a:r>
              <a:rPr lang="da-DK" sz="2500" dirty="0"/>
              <a:t>Et menneskesyn svarende til teori  y vil typisk medføre en </a:t>
            </a:r>
            <a:r>
              <a:rPr lang="da-DK" sz="2500" b="1" u="sng" dirty="0"/>
              <a:t>demokratisk ledelsesstil </a:t>
            </a:r>
            <a:r>
              <a:rPr lang="da-DK" sz="2500" dirty="0"/>
              <a:t>– ansvar og mulighed for personlig udvikling</a:t>
            </a:r>
          </a:p>
          <a:p>
            <a:pPr marL="0" indent="0">
              <a:buNone/>
            </a:pPr>
            <a:endParaRPr lang="da-DK" sz="2500" dirty="0"/>
          </a:p>
          <a:p>
            <a:endParaRPr lang="da-DK" sz="2500" dirty="0"/>
          </a:p>
          <a:p>
            <a:endParaRPr lang="da-DK" sz="2500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73697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A199986-DA5F-E641-8DEA-B397359D3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Ledelsesstil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2A721311-565C-C34B-8EDD-2779B56FB1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Kurt </a:t>
            </a:r>
            <a:r>
              <a:rPr lang="da-DK" dirty="0" err="1"/>
              <a:t>Lewin</a:t>
            </a:r>
            <a:r>
              <a:rPr lang="da-DK" dirty="0"/>
              <a:t> 1890-1947</a:t>
            </a:r>
          </a:p>
          <a:p>
            <a:r>
              <a:rPr lang="da-DK" dirty="0"/>
              <a:t>Tre ledelsesstile:</a:t>
            </a:r>
          </a:p>
          <a:p>
            <a:pPr lvl="1"/>
            <a:r>
              <a:rPr lang="da-DK" sz="2800" b="1" dirty="0"/>
              <a:t>Demokratisk </a:t>
            </a:r>
            <a:r>
              <a:rPr lang="da-DK" sz="2800" dirty="0"/>
              <a:t>ledelsesstil</a:t>
            </a:r>
          </a:p>
          <a:p>
            <a:pPr lvl="1"/>
            <a:r>
              <a:rPr lang="da-DK" sz="2800" b="1" dirty="0"/>
              <a:t>Autoritær </a:t>
            </a:r>
            <a:r>
              <a:rPr lang="da-DK" sz="2800" dirty="0"/>
              <a:t>ledelsesstil </a:t>
            </a:r>
          </a:p>
          <a:p>
            <a:pPr lvl="1"/>
            <a:r>
              <a:rPr lang="da-DK" sz="2800" b="1" dirty="0"/>
              <a:t>Laissez-faire </a:t>
            </a:r>
            <a:r>
              <a:rPr lang="da-DK" sz="2800" dirty="0"/>
              <a:t>ledelsesstil</a:t>
            </a:r>
          </a:p>
          <a:p>
            <a:pPr lvl="1"/>
            <a:endParaRPr lang="da-DK" sz="2800" dirty="0"/>
          </a:p>
          <a:p>
            <a:pPr lvl="1"/>
            <a:r>
              <a:rPr lang="da-DK" sz="2800" b="1" dirty="0"/>
              <a:t>Situationsbestemt ledelse</a:t>
            </a:r>
          </a:p>
          <a:p>
            <a:pPr lvl="1"/>
            <a:endParaRPr lang="da-DK" sz="2800" dirty="0"/>
          </a:p>
          <a:p>
            <a:pPr marL="457200" lvl="1" indent="0">
              <a:buNone/>
            </a:pPr>
            <a:endParaRPr lang="da-DK" sz="2800" dirty="0"/>
          </a:p>
        </p:txBody>
      </p:sp>
    </p:spTree>
    <p:extLst>
      <p:ext uri="{BB962C8B-B14F-4D97-AF65-F5344CB8AC3E}">
        <p14:creationId xmlns:p14="http://schemas.microsoft.com/office/powerpoint/2010/main" val="1756252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Situationsbestemt ledelse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87319" y="1438763"/>
            <a:ext cx="10515600" cy="4351338"/>
          </a:xfrm>
        </p:spPr>
        <p:txBody>
          <a:bodyPr>
            <a:normAutofit/>
          </a:bodyPr>
          <a:lstStyle/>
          <a:p>
            <a:r>
              <a:rPr lang="da-DK" dirty="0"/>
              <a:t>Ledelse afhænger af den konkrete situation</a:t>
            </a:r>
          </a:p>
          <a:p>
            <a:r>
              <a:rPr lang="da-DK" dirty="0"/>
              <a:t>Ledelsen må tilpasse deres ledelse til dem der skal ledes</a:t>
            </a:r>
          </a:p>
          <a:p>
            <a:endParaRPr lang="da-DK" dirty="0"/>
          </a:p>
          <a:p>
            <a:r>
              <a:rPr lang="da-DK" b="1" dirty="0"/>
              <a:t>Daniel </a:t>
            </a:r>
            <a:r>
              <a:rPr lang="da-DK" b="1" dirty="0" err="1"/>
              <a:t>Goleman</a:t>
            </a:r>
            <a:endParaRPr lang="da-DK" b="1" dirty="0"/>
          </a:p>
          <a:p>
            <a:pPr lvl="1"/>
            <a:r>
              <a:rPr lang="da-DK" b="1" dirty="0"/>
              <a:t>Seks forskellige ledelsesstile</a:t>
            </a:r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1F8C43C-F75A-A04F-BF64-7033441D2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027" y="2479431"/>
            <a:ext cx="6199635" cy="3780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F6BA4D87-3A72-824C-8A20-004A6DB6A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12" y="4360985"/>
            <a:ext cx="4627341" cy="189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2621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8640" y="851704"/>
            <a:ext cx="9662160" cy="636680"/>
          </a:xfrm>
        </p:spPr>
        <p:txBody>
          <a:bodyPr>
            <a:normAutofit fontScale="90000"/>
          </a:bodyPr>
          <a:lstStyle/>
          <a:p>
            <a:r>
              <a:rPr lang="da-DK" dirty="0"/>
              <a:t>Værdibaseret ledelse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48640" y="1910080"/>
            <a:ext cx="10954512" cy="4687272"/>
          </a:xfrm>
        </p:spPr>
        <p:txBody>
          <a:bodyPr>
            <a:normAutofit/>
          </a:bodyPr>
          <a:lstStyle/>
          <a:p>
            <a:pPr marL="274320" lvl="2" indent="-274320">
              <a:buClr>
                <a:schemeClr val="accent3"/>
              </a:buClr>
              <a:buSzPct val="95000"/>
            </a:pPr>
            <a:r>
              <a:rPr lang="da-DK" sz="2900" dirty="0"/>
              <a:t>Kommunikere virksomhedens værdier til medarbejderne så arbejdet opleves meningsfuldt</a:t>
            </a:r>
          </a:p>
          <a:p>
            <a:pPr marL="274320" lvl="2" indent="-274320">
              <a:buClr>
                <a:schemeClr val="accent3"/>
              </a:buClr>
              <a:buSzPct val="95000"/>
            </a:pPr>
            <a:r>
              <a:rPr lang="da-DK" sz="2900" dirty="0"/>
              <a:t>Medarbejderen kan identificere sig med virksomhedens værdigrundlag</a:t>
            </a:r>
          </a:p>
          <a:p>
            <a:pPr marL="274320" lvl="2" indent="-274320">
              <a:buClr>
                <a:schemeClr val="accent3"/>
              </a:buClr>
              <a:buSzPct val="95000"/>
            </a:pPr>
            <a:r>
              <a:rPr lang="da-DK" sz="2900" dirty="0"/>
              <a:t>Selvledelse inden for rammerne af værdierne</a:t>
            </a:r>
          </a:p>
          <a:p>
            <a:pPr marL="274320" lvl="2" indent="-274320">
              <a:buClr>
                <a:schemeClr val="accent3"/>
              </a:buClr>
              <a:buSzPct val="95000"/>
            </a:pPr>
            <a:r>
              <a:rPr lang="da-DK" sz="2900" dirty="0"/>
              <a:t>Hildebrand – </a:t>
            </a:r>
            <a:r>
              <a:rPr lang="da-DK" sz="2900" i="1" dirty="0"/>
              <a:t>”Værdibaseret ledelse forudsætter således nogle brud med gængse ledelsesopfattelser.”</a:t>
            </a:r>
          </a:p>
          <a:p>
            <a:pPr marL="274320" lvl="2" indent="-274320">
              <a:buClr>
                <a:schemeClr val="accent3"/>
              </a:buClr>
              <a:buSzPct val="95000"/>
            </a:pPr>
            <a:r>
              <a:rPr lang="da-DK" sz="3200" dirty="0"/>
              <a:t>Det er en moderne ledelsesform, hvor regler, rutiner og snævrer faggrænser bliver erstattet af et langt større ansvar til alle medarbejdere</a:t>
            </a:r>
            <a:endParaRPr lang="da-DK" sz="4000" dirty="0"/>
          </a:p>
          <a:p>
            <a:pPr marL="274320" lvl="2" indent="-274320">
              <a:buClr>
                <a:schemeClr val="accent3"/>
              </a:buClr>
              <a:buSzPct val="95000"/>
            </a:pPr>
            <a:endParaRPr lang="da-DK" sz="2900" i="1" dirty="0"/>
          </a:p>
          <a:p>
            <a:pPr marL="274320" lvl="2" indent="-274320">
              <a:buClr>
                <a:schemeClr val="accent3"/>
              </a:buClr>
              <a:buSzPct val="95000"/>
            </a:pPr>
            <a:endParaRPr lang="da-DK" sz="2900" dirty="0"/>
          </a:p>
          <a:p>
            <a:pPr marL="274320" lvl="3" indent="0">
              <a:buSzPct val="95000"/>
              <a:buNone/>
            </a:pPr>
            <a:endParaRPr lang="da-DK" sz="2800" dirty="0"/>
          </a:p>
          <a:p>
            <a:pPr marL="274320" lvl="2" indent="-274320">
              <a:buClr>
                <a:schemeClr val="accent3"/>
              </a:buClr>
              <a:buSzPct val="95000"/>
            </a:pPr>
            <a:endParaRPr lang="da-DK" sz="2900" dirty="0"/>
          </a:p>
          <a:p>
            <a:pPr marL="274320" lvl="2" indent="-274320">
              <a:buClr>
                <a:schemeClr val="accent3"/>
              </a:buClr>
              <a:buSzPct val="95000"/>
            </a:pPr>
            <a:endParaRPr lang="da-DK" sz="2800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67244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tekst, ballon&#10;&#10;Automatisk genereret beskrivelse">
            <a:extLst>
              <a:ext uri="{FF2B5EF4-FFF2-40B4-BE49-F238E27FC236}">
                <a16:creationId xmlns:a16="http://schemas.microsoft.com/office/drawing/2014/main" id="{516F4E61-9834-A0EB-A61A-2DBAF86AE1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093" y="106680"/>
            <a:ext cx="9529813" cy="664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742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E76150-D251-0145-A6FC-0AEA5978E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184" y="530352"/>
            <a:ext cx="10515600" cy="1066692"/>
          </a:xfrm>
        </p:spPr>
        <p:txBody>
          <a:bodyPr>
            <a:normAutofit/>
          </a:bodyPr>
          <a:lstStyle/>
          <a:p>
            <a:r>
              <a:rPr lang="da-DK" sz="5300" b="1" dirty="0"/>
              <a:t>Case - IT-virksomheden HR-ON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61FEA06-DA07-D840-894C-78B3822CE8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357" y="1965014"/>
            <a:ext cx="4972818" cy="4211949"/>
          </a:xfrm>
        </p:spPr>
        <p:txBody>
          <a:bodyPr>
            <a:norm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da-DK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Redegør for organisationsstrukturen i virksomheden HR-On.</a:t>
            </a:r>
            <a:endParaRPr lang="da-DK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da-DK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Undersøg hvilken leder Ali Cevik er, og kom ind på fordele og ulemper ved hans ledelsesstil samt hvordan han motiverer sine medarbejdere. Inddrag relevant teori.</a:t>
            </a:r>
            <a:endParaRPr lang="da-DK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da-DK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Vurder </a:t>
            </a:r>
            <a:r>
              <a:rPr lang="da-DK" sz="24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hvilken sammenhæng der </a:t>
            </a:r>
            <a:r>
              <a:rPr lang="da-DK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 mellem organisationsstruktur og ledelsesstil i virksomheden.</a:t>
            </a:r>
            <a:endParaRPr lang="da-DK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a-DK" dirty="0"/>
          </a:p>
        </p:txBody>
      </p:sp>
      <p:pic>
        <p:nvPicPr>
          <p:cNvPr id="5" name="Billede 4" descr="Et billede, der indeholder tekst, person, mand, indendørs&#10;&#10;Automatisk genereret beskrivelse">
            <a:extLst>
              <a:ext uri="{FF2B5EF4-FFF2-40B4-BE49-F238E27FC236}">
                <a16:creationId xmlns:a16="http://schemas.microsoft.com/office/drawing/2014/main" id="{B523199C-D8EC-D34A-8AD3-880955D1BD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5175" y="1914531"/>
            <a:ext cx="6600605" cy="4211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506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507</Words>
  <Application>Microsoft Macintosh PowerPoint</Application>
  <PresentationFormat>Widescreen</PresentationFormat>
  <Paragraphs>78</Paragraphs>
  <Slides>10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Wingdings</vt:lpstr>
      <vt:lpstr>Office-tema</vt:lpstr>
      <vt:lpstr>Dagens program, hvor du skal arbejde på egen hånd</vt:lpstr>
      <vt:lpstr>Motivation - Herzberg</vt:lpstr>
      <vt:lpstr>Forventninger og effekt</vt:lpstr>
      <vt:lpstr>Ledelsesstil</vt:lpstr>
      <vt:lpstr>Doglas McGregors Teori X og Y</vt:lpstr>
      <vt:lpstr>Ledelsesstil</vt:lpstr>
      <vt:lpstr>Situationsbestemt ledelse</vt:lpstr>
      <vt:lpstr>Værdibaseret ledelse</vt:lpstr>
      <vt:lpstr>PowerPoint-præsentation</vt:lpstr>
      <vt:lpstr>Case - IT-virksomheden HR-ON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Dagens program</dc:title>
  <dc:creator>Christian Stenmann Kiirdal</dc:creator>
  <cp:lastModifiedBy>Niels Hjuler Kristensen</cp:lastModifiedBy>
  <cp:revision>6</cp:revision>
  <dcterms:created xsi:type="dcterms:W3CDTF">2020-08-24T06:49:46Z</dcterms:created>
  <dcterms:modified xsi:type="dcterms:W3CDTF">2024-10-31T09:42:12Z</dcterms:modified>
</cp:coreProperties>
</file>