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1270" r:id="rId4"/>
    <p:sldId id="1261" r:id="rId5"/>
    <p:sldId id="1271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7C28D5-2BFB-DE43-B816-33034982A17F}" v="40" dt="2024-11-04T12:02:22.8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2518"/>
  </p:normalViewPr>
  <p:slideViewPr>
    <p:cSldViewPr snapToGrid="0">
      <p:cViewPr varScale="1">
        <p:scale>
          <a:sx n="93" d="100"/>
          <a:sy n="93" d="100"/>
        </p:scale>
        <p:origin x="216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3A631-654A-6343-9BFF-160B6A4B74BE}" type="datetimeFigureOut">
              <a:rPr lang="da-DK" smtClean="0"/>
              <a:t>04.11.2024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83C9B-5C1E-8F4E-B5B2-E67193A5711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6931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F83C9B-5C1E-8F4E-B5B2-E67193A57113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6634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F83C9B-5C1E-8F4E-B5B2-E67193A57113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4792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D58C7-AA83-C0D1-3546-E3E058053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341D722D-E433-0CC5-BE39-414D421425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2C75D381-C4D3-FE07-0533-6B3ED61291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702FBAD-E5C7-5A26-A054-52B0ED1189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F83C9B-5C1E-8F4E-B5B2-E67193A57113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0747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FAAA91-6314-289D-1D14-52156C6F39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5170F08-BE7F-14F7-9721-1268E05F88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01BDEA4-F806-FB73-C86D-A56838215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DBB37-9E2D-A646-AF37-72DF095BB2FF}" type="datetimeFigureOut">
              <a:rPr lang="da-DK" smtClean="0"/>
              <a:t>04.11.2024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895DAA5-2EE7-57F2-FC9A-4D75ED1E3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8876E46-1F04-4C9D-D7EB-3E48C6C33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FD821-BCD5-CB40-A198-AC97AB1A3E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5044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EDD601-F22C-3B69-2B3F-3D21040AC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56F0305-5BEF-80BB-3041-87EC6CA8E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BC2DA08-2C1E-202D-C209-6BA585CE2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DBB37-9E2D-A646-AF37-72DF095BB2FF}" type="datetimeFigureOut">
              <a:rPr lang="da-DK" smtClean="0"/>
              <a:t>04.11.2024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EE0FF5C-74FF-0327-A999-4E9EE16CD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79A9402-43E5-9E50-E053-BE25113E1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FD821-BCD5-CB40-A198-AC97AB1A3E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7826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E030FB-214F-49D2-79D6-BB1A8D5A3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1E165EB-4407-09F4-148D-033B64D005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F7428A1-E230-1C36-394C-F9930CC1D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DBB37-9E2D-A646-AF37-72DF095BB2FF}" type="datetimeFigureOut">
              <a:rPr lang="da-DK" smtClean="0"/>
              <a:t>04.11.2024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32F3380-BA08-5591-E7C0-A1CA4A93C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94AAD15-555E-B640-26A5-89AE9EB8E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FD821-BCD5-CB40-A198-AC97AB1A3E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6737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57CEEA-0ACB-4881-AB17-3CD2C7DEA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6DFA3D-DD8A-822B-348B-4CD5FDD392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6564325-F130-2E1F-E93F-2BDB8A5BBD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18F459C-0715-8A1E-E4F0-8EBC4CB8C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DBB37-9E2D-A646-AF37-72DF095BB2FF}" type="datetimeFigureOut">
              <a:rPr lang="da-DK" smtClean="0"/>
              <a:t>04.11.2024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C9D0D77-C6D9-1386-C9A9-0AFFFD92B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5D2E0B1-4944-7832-F333-5791DC9D7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FD821-BCD5-CB40-A198-AC97AB1A3E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0013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F97482-D818-1A1D-C499-F51441611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51FF48E-0D48-49C6-28E8-027778E63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17DD016-ACF3-4AF4-450E-24EF859233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BD8EFEF-7D88-C6D8-A86D-04A355EAC3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13041BF-FF67-7EA0-1850-9DFDC20D2E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D1B838C-4052-FF8D-B5AA-EB0976BEA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DBB37-9E2D-A646-AF37-72DF095BB2FF}" type="datetimeFigureOut">
              <a:rPr lang="da-DK" smtClean="0"/>
              <a:t>04.11.2024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01B3A48-22DF-FD6D-3763-4ACEFA95A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922254F-E6E2-A49F-A847-7DCBB45A3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FD821-BCD5-CB40-A198-AC97AB1A3E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7350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8FF8C6-3BB2-067B-E12D-76C112CBA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A4D061C4-BBD6-DCE5-4BBE-264F1E342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DBB37-9E2D-A646-AF37-72DF095BB2FF}" type="datetimeFigureOut">
              <a:rPr lang="da-DK" smtClean="0"/>
              <a:t>04.11.2024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D0392D1-D4D0-25B8-3259-C70976937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60DC49E-DC0F-C6BF-A611-F6843554B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FD821-BCD5-CB40-A198-AC97AB1A3E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349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059E544-7B84-F2DB-C3BB-46C59F875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DBB37-9E2D-A646-AF37-72DF095BB2FF}" type="datetimeFigureOut">
              <a:rPr lang="da-DK" smtClean="0"/>
              <a:t>04.11.2024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185E767-FE12-6B5A-00BD-F47262EFE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1F0D5E9-F8AF-ADCB-B9A4-0AEA06AEF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FD821-BCD5-CB40-A198-AC97AB1A3E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5865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88EFFE-BD71-823F-BF80-E01A0B52A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D43D7F7-7025-E9EC-AE66-EF2F778F7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9DAD74F-8E9E-5C93-936C-BD1CE38A7D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DE15463-C5BB-DE1A-7120-A7304382F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DBB37-9E2D-A646-AF37-72DF095BB2FF}" type="datetimeFigureOut">
              <a:rPr lang="da-DK" smtClean="0"/>
              <a:t>04.11.2024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203A348-A42E-8CE5-69B5-F28D59D49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324A6C8-1CEE-8CD0-7244-A5276209D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FD821-BCD5-CB40-A198-AC97AB1A3E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3825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1CCC0-F0CB-5076-456A-F59F3F420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8CB5AB4-CAF8-8585-15B4-486EADA20F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79982A8-1EA0-1D8A-39BC-333AD4EA7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AE87B48-6C4F-AE19-DEF4-DB1BAA08C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DBB37-9E2D-A646-AF37-72DF095BB2FF}" type="datetimeFigureOut">
              <a:rPr lang="da-DK" smtClean="0"/>
              <a:t>04.11.2024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FA91255-BAA7-678C-62BC-BCDF50892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DE1BBC4-0F48-47E5-D6A6-0A1C6FFAC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FD821-BCD5-CB40-A198-AC97AB1A3E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1083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D1A4E6-89C1-BF8A-7792-3A1FCF917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E0CE043-6C2A-7F89-1B37-C0A5A4C663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2155E65-E430-F2AB-9A1A-4E90B9DD6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DBB37-9E2D-A646-AF37-72DF095BB2FF}" type="datetimeFigureOut">
              <a:rPr lang="da-DK" smtClean="0"/>
              <a:t>04.11.2024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9C65B57-D53E-285F-FAEA-088F7C16E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93AB2D1-3782-F715-8823-601D404D4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FD821-BCD5-CB40-A198-AC97AB1A3E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028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69C487F0-794B-487E-5B19-51BF5EA0C2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6904916-1746-C5FD-1A97-F6327CAD9E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6224482-9300-7D1D-AE70-9360EF7A0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DBB37-9E2D-A646-AF37-72DF095BB2FF}" type="datetimeFigureOut">
              <a:rPr lang="da-DK" smtClean="0"/>
              <a:t>04.11.2024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376FD34-608D-2961-3862-E66F6FB63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C96A802-280A-A4E7-6CC6-691427CC4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FD821-BCD5-CB40-A198-AC97AB1A3E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50617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160" y="1707445"/>
            <a:ext cx="10515600" cy="4063999"/>
          </a:xfrm>
        </p:spPr>
        <p:txBody>
          <a:bodyPr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DADC024F-B7A1-B041-B08B-FBBCB0A9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</p:spPr>
        <p:txBody>
          <a:bodyPr vert="horz" lIns="91440" tIns="0" rIns="9144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653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CF64415-686D-CA21-4362-01948341C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BC7A5E9-AE42-A1F2-3DED-53C5A279F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D0E7779-D0A7-38F0-0E44-6A89DD9F41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DBB37-9E2D-A646-AF37-72DF095BB2FF}" type="datetimeFigureOut">
              <a:rPr lang="da-DK" smtClean="0"/>
              <a:t>04.11.2024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C02BB05-8C28-72C5-137F-42842CCA8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D78C47A-2966-5A08-0C77-F27C5D8DF3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FD821-BCD5-CB40-A198-AC97AB1A3E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7112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UMrFkDt1wg" TargetMode="External"/><Relationship Id="rId2" Type="http://schemas.openxmlformats.org/officeDocument/2006/relationships/hyperlink" Target="https://www.smagforlivet.dk/undervisning/folkeskolen/madkundskab/vi-smager-med-alle-sanser-sanse-kit/jelly-bean-testen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ppMDwT8HQg&amp;t=5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magforlivet.dk/undervisning/folkeskolen/madkundskab/vi-smager-med-alle-sanser-sanse-kit/jelly-bean-teste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bDJbc_E1tcg?si=F0BekzAsl8PoxquU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ppMDwT8HQg&amp;t=5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B73A9A-77BA-5FE2-ACAA-408001A8EB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79451"/>
            <a:ext cx="9144000" cy="1079499"/>
          </a:xfrm>
        </p:spPr>
        <p:txBody>
          <a:bodyPr/>
          <a:lstStyle/>
          <a:p>
            <a:r>
              <a:rPr lang="da-DK" dirty="0"/>
              <a:t>Nervesystemet - sanser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119FC29-4652-218C-24F1-39C6FA37D1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914129"/>
            <a:ext cx="9144000" cy="1079499"/>
          </a:xfrm>
        </p:spPr>
        <p:txBody>
          <a:bodyPr>
            <a:normAutofit/>
          </a:bodyPr>
          <a:lstStyle/>
          <a:p>
            <a:r>
              <a:rPr lang="da-DK" sz="4000" dirty="0"/>
              <a:t>Smagssansen og lugtesansen</a:t>
            </a:r>
          </a:p>
        </p:txBody>
      </p:sp>
      <p:pic>
        <p:nvPicPr>
          <p:cNvPr id="5" name="Billede 4" descr="Et billede, der indeholder mad, bagte godter, Gluten, brød&#10;&#10;Automatisk genereret beskrivelse">
            <a:extLst>
              <a:ext uri="{FF2B5EF4-FFF2-40B4-BE49-F238E27FC236}">
                <a16:creationId xmlns:a16="http://schemas.microsoft.com/office/drawing/2014/main" id="{20505949-168B-B9B9-36EC-4F2291AD7C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2727"/>
          <a:stretch/>
        </p:blipFill>
        <p:spPr>
          <a:xfrm>
            <a:off x="6096000" y="3429000"/>
            <a:ext cx="2715491" cy="2082800"/>
          </a:xfrm>
          <a:prstGeom prst="rect">
            <a:avLst/>
          </a:prstGeom>
        </p:spPr>
      </p:pic>
      <p:pic>
        <p:nvPicPr>
          <p:cNvPr id="2050" name="Picture 2" descr="Jelly Beans ca. 1250 stk. 2,5 kg. (Brynild)">
            <a:extLst>
              <a:ext uri="{FF2B5EF4-FFF2-40B4-BE49-F238E27FC236}">
                <a16:creationId xmlns:a16="http://schemas.microsoft.com/office/drawing/2014/main" id="{D5215AC0-AE64-6BC8-EAA5-5454548EF5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30"/>
          <a:stretch/>
        </p:blipFill>
        <p:spPr bwMode="auto">
          <a:xfrm>
            <a:off x="3366654" y="3429000"/>
            <a:ext cx="2597727" cy="208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0031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BEBCF6-09EB-E938-73D7-E94BD3BB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1: Smagssansen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0A00A3-8B54-F5A1-9A07-5DF0EB152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3775"/>
            <a:ext cx="10947400" cy="42914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000" dirty="0">
                <a:ea typeface="Times New Roman" panose="02020603050405020304" pitchFamily="18" charset="0"/>
              </a:rPr>
              <a:t>I skal lave en formidlingsvideo til andre elever på Bio B niveau om smagssansen. </a:t>
            </a:r>
          </a:p>
          <a:p>
            <a:pPr marL="0" indent="0">
              <a:buNone/>
            </a:pPr>
            <a:r>
              <a:rPr lang="da-DK" sz="2000" dirty="0">
                <a:ea typeface="Times New Roman" panose="02020603050405020304" pitchFamily="18" charset="0"/>
              </a:rPr>
              <a:t>I videoen skal I komme ind på disse områder</a:t>
            </a:r>
          </a:p>
          <a:p>
            <a:pPr marL="0" indent="0">
              <a:buNone/>
            </a:pPr>
            <a:r>
              <a:rPr lang="da-DK" sz="2000" dirty="0"/>
              <a:t>-   Hvordan er vores smagsløg bygget op?</a:t>
            </a:r>
          </a:p>
          <a:p>
            <a:pPr>
              <a:buFont typeface="Normal systemskrift"/>
              <a:buChar char="-"/>
            </a:pPr>
            <a:r>
              <a:rPr lang="da-DK" sz="2000" dirty="0"/>
              <a:t>Hvilke typer receptorer er involverede i, at vi kan registrere forskellige smage? </a:t>
            </a:r>
          </a:p>
          <a:p>
            <a:pPr>
              <a:buFont typeface="Normal systemskrift"/>
              <a:buChar char="-"/>
            </a:pPr>
            <a:r>
              <a:rPr lang="da-DK" sz="2000" dirty="0"/>
              <a:t>Hvordan aktiveres de forskellige typer af receptorer i de sensoriske celler i smagsløgene </a:t>
            </a:r>
          </a:p>
          <a:p>
            <a:pPr>
              <a:buFont typeface="Normal systemskrift"/>
              <a:buChar char="-"/>
            </a:pPr>
            <a:r>
              <a:rPr lang="da-DK" sz="2000" dirty="0"/>
              <a:t>Hvordan forløber den intracellulære signaleringskaskade når vi smager noget?</a:t>
            </a:r>
          </a:p>
          <a:p>
            <a:pPr>
              <a:buFont typeface="Normal systemskrift"/>
              <a:buChar char="-"/>
            </a:pPr>
            <a:r>
              <a:rPr lang="da-DK" sz="2000" dirty="0">
                <a:ea typeface="Times New Roman" panose="02020603050405020304" pitchFamily="18" charset="0"/>
              </a:rPr>
              <a:t>Hvordan hænger smag og lugt sammen?</a:t>
            </a:r>
            <a:endParaRPr lang="da-DK" sz="2000" dirty="0">
              <a:effectLst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a-DK" sz="2000" dirty="0">
                <a:effectLst/>
                <a:ea typeface="Times New Roman" panose="02020603050405020304" pitchFamily="18" charset="0"/>
              </a:rPr>
              <a:t>I videoen skal I også udføre og forklare hvad der sker, i dette eksperiment: </a:t>
            </a:r>
            <a:r>
              <a:rPr lang="da-DK" sz="2000" dirty="0">
                <a:effectLst/>
                <a:ea typeface="Times New Roman" panose="02020603050405020304" pitchFamily="18" charset="0"/>
                <a:hlinkClick r:id="rId2"/>
              </a:rPr>
              <a:t>https://www.smagforlivet.dk/undervisning/folkeskolen/madkundskab/vi-smager-med-alle-sanser-sanse-kit/jelly-bean-testen</a:t>
            </a:r>
            <a:r>
              <a:rPr lang="da-DK" sz="2000" dirty="0">
                <a:effectLst/>
                <a:ea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da-DK" sz="2000" dirty="0">
                <a:effectLst/>
                <a:ea typeface="Times New Roman" panose="02020603050405020304" pitchFamily="18" charset="0"/>
              </a:rPr>
              <a:t>I kan bruge bogens sider og også denne video: ”Sanserne og smagssansen” fra undervisningssitet ”Smag for livet”: </a:t>
            </a:r>
            <a:r>
              <a:rPr lang="da-DK" sz="2000" dirty="0">
                <a:effectLst/>
                <a:ea typeface="Times New Roman" panose="02020603050405020304" pitchFamily="18" charset="0"/>
                <a:hlinkClick r:id="rId3"/>
              </a:rPr>
              <a:t>https://www.youtube.com/watch?v=aUMrFkDt1wg</a:t>
            </a:r>
            <a:r>
              <a:rPr lang="da-DK" sz="2000" dirty="0">
                <a:effectLst/>
                <a:ea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da-DK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788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4FB7DFBB-4572-F487-58DE-EAC7C9807F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159" y="1063782"/>
            <a:ext cx="5704841" cy="5794218"/>
          </a:xfrm>
        </p:spPr>
        <p:txBody>
          <a:bodyPr>
            <a:noAutofit/>
          </a:bodyPr>
          <a:lstStyle/>
          <a:p>
            <a:r>
              <a:rPr lang="da-DK" sz="2200" dirty="0"/>
              <a:t>Gennemgå opbygning af smagshjulet og hvad en sensorisk test er og lav dernæst et </a:t>
            </a:r>
            <a:r>
              <a:rPr lang="da-DK" sz="2200" dirty="0" err="1"/>
              <a:t>spiderplot</a:t>
            </a:r>
            <a:r>
              <a:rPr lang="da-DK" sz="2200" dirty="0"/>
              <a:t> på egne medbragte brødprøver.</a:t>
            </a:r>
          </a:p>
          <a:p>
            <a:r>
              <a:rPr lang="da-DK" sz="2200" dirty="0"/>
              <a:t>I gruppen skal I medbringe 4 forskellige typer af brød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200" dirty="0"/>
              <a:t>Et surdejsbrød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200" dirty="0"/>
              <a:t>Et franskbrød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200" dirty="0"/>
              <a:t>Et </a:t>
            </a:r>
            <a:r>
              <a:rPr lang="da-DK" sz="2200" dirty="0" err="1"/>
              <a:t>grovflute</a:t>
            </a:r>
            <a:endParaRPr lang="da-DK" sz="2200" dirty="0"/>
          </a:p>
          <a:p>
            <a:pPr marL="457200" indent="-457200">
              <a:buFont typeface="+mj-lt"/>
              <a:buAutoNum type="arabicPeriod"/>
            </a:pPr>
            <a:r>
              <a:rPr lang="da-DK" sz="2200" dirty="0"/>
              <a:t>Et rugbrød</a:t>
            </a:r>
          </a:p>
          <a:p>
            <a:r>
              <a:rPr lang="da-DK" sz="2200" dirty="0"/>
              <a:t>I kan også få hjælp til at lave jeres </a:t>
            </a:r>
            <a:r>
              <a:rPr lang="da-DK" sz="2200" dirty="0" err="1"/>
              <a:t>spiderplot</a:t>
            </a:r>
            <a:r>
              <a:rPr lang="da-DK" sz="2200" dirty="0"/>
              <a:t> her: </a:t>
            </a:r>
            <a:r>
              <a:rPr lang="da-DK" sz="2200" dirty="0">
                <a:hlinkClick r:id="rId3"/>
              </a:rPr>
              <a:t>https://www.youtube.com/watch?v=IppMDwT8HQg&amp;t=5s</a:t>
            </a:r>
            <a:endParaRPr lang="da-DK" sz="2200" dirty="0"/>
          </a:p>
          <a:p>
            <a:r>
              <a:rPr lang="da-DK" sz="2200" dirty="0"/>
              <a:t>Brug video, læste sider i bogen og vejledningen til at få udført den sensoriske test og evalueret jeres brødtyper i</a:t>
            </a:r>
          </a:p>
          <a:p>
            <a:endParaRPr lang="da-DK" sz="22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6DB34C5-EDAC-1237-7C49-E70FDE095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2: Sensoriske tests</a:t>
            </a:r>
          </a:p>
        </p:txBody>
      </p:sp>
      <p:pic>
        <p:nvPicPr>
          <p:cNvPr id="5" name="Picture 2" descr="Flavorhjul">
            <a:extLst>
              <a:ext uri="{FF2B5EF4-FFF2-40B4-BE49-F238E27FC236}">
                <a16:creationId xmlns:a16="http://schemas.microsoft.com/office/drawing/2014/main" id="{59F0C71C-6243-6FA9-0667-4AA8611D0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618" y="1063782"/>
            <a:ext cx="5375522" cy="5261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313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C8EAC9-FD60-515D-F275-E8265F3BC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4E96B4-36C2-B9AF-D985-DC64568EC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1: Lugtesansen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E30612-2068-0694-4E76-CCAF0BEBE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3775"/>
            <a:ext cx="10515600" cy="49390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000" dirty="0">
                <a:ea typeface="Times New Roman" panose="02020603050405020304" pitchFamily="18" charset="0"/>
              </a:rPr>
              <a:t>I skal lave en formidlingsvideo til andre elever på Bio B niveau om lugtesansen. I videoen skal I udføre et enkelt eksperiment som handler om både smag og lugt og også komme ind på disse områder:</a:t>
            </a:r>
          </a:p>
          <a:p>
            <a:pPr marL="0" indent="0">
              <a:buNone/>
            </a:pPr>
            <a:r>
              <a:rPr lang="da-DK" sz="2000" dirty="0"/>
              <a:t>-   Hvordan er vores lugtesans bygget op?</a:t>
            </a:r>
          </a:p>
          <a:p>
            <a:pPr>
              <a:buFont typeface="Normal systemskrift"/>
              <a:buChar char="-"/>
            </a:pPr>
            <a:r>
              <a:rPr lang="da-DK" sz="2000" dirty="0"/>
              <a:t>Hvilke typer receptorer er involverede i, at vi kan lugte forskellige ting? </a:t>
            </a:r>
          </a:p>
          <a:p>
            <a:pPr>
              <a:buFont typeface="Normal systemskrift"/>
              <a:buChar char="-"/>
            </a:pPr>
            <a:r>
              <a:rPr lang="da-DK" sz="2000" dirty="0"/>
              <a:t>Hvordan forløber nervesignaleringen i det </a:t>
            </a:r>
            <a:r>
              <a:rPr lang="da-DK" sz="2000" dirty="0" err="1"/>
              <a:t>olfaktoriske</a:t>
            </a:r>
            <a:r>
              <a:rPr lang="da-DK" sz="2000" dirty="0"/>
              <a:t> system? </a:t>
            </a:r>
            <a:endParaRPr lang="da-DK" sz="2000" dirty="0">
              <a:effectLst/>
              <a:ea typeface="Times New Roman" panose="02020603050405020304" pitchFamily="18" charset="0"/>
            </a:endParaRPr>
          </a:p>
          <a:p>
            <a:pPr>
              <a:buFont typeface="Normal systemskrift"/>
              <a:buChar char="-"/>
            </a:pPr>
            <a:r>
              <a:rPr lang="da-DK" sz="2000" dirty="0">
                <a:ea typeface="Times New Roman" panose="02020603050405020304" pitchFamily="18" charset="0"/>
              </a:rPr>
              <a:t>Hvordan hænger smag og lugt sammen?</a:t>
            </a:r>
          </a:p>
          <a:p>
            <a:pPr>
              <a:buFont typeface="Normal systemskrift"/>
              <a:buChar char="-"/>
            </a:pPr>
            <a:r>
              <a:rPr lang="da-DK" sz="2000" dirty="0">
                <a:ea typeface="Times New Roman" panose="02020603050405020304" pitchFamily="18" charset="0"/>
              </a:rPr>
              <a:t>Kan man træne sin lugtesans?</a:t>
            </a:r>
            <a:endParaRPr lang="da-DK" sz="2000" dirty="0">
              <a:effectLst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a-DK" sz="2000" dirty="0">
                <a:effectLst/>
                <a:ea typeface="Times New Roman" panose="02020603050405020304" pitchFamily="18" charset="0"/>
              </a:rPr>
              <a:t>I videoen skal I også udføre og forklare hvad der sker, i dette eksperiment: </a:t>
            </a:r>
            <a:r>
              <a:rPr lang="da-DK" sz="2000" dirty="0">
                <a:effectLst/>
                <a:ea typeface="Times New Roman" panose="02020603050405020304" pitchFamily="18" charset="0"/>
                <a:hlinkClick r:id="rId3"/>
              </a:rPr>
              <a:t>https://www.smagforlivet.dk/undervisning/folkeskolen/madkundskab/vi-smager-med-alle-sanser-sanse-kit/jelly-bean-testen</a:t>
            </a:r>
            <a:r>
              <a:rPr lang="da-DK" sz="2000" dirty="0">
                <a:effectLst/>
                <a:ea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da-DK" sz="2000" dirty="0">
              <a:effectLst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a-DK" sz="2000" dirty="0">
                <a:effectLst/>
                <a:ea typeface="Times New Roman" panose="02020603050405020304" pitchFamily="18" charset="0"/>
              </a:rPr>
              <a:t>I kan bruge bogens sider og også denne video: ”</a:t>
            </a:r>
            <a:r>
              <a:rPr lang="da-DK" sz="2000" dirty="0">
                <a:ea typeface="Times New Roman" panose="02020603050405020304" pitchFamily="18" charset="0"/>
              </a:rPr>
              <a:t>Lugtesansen” </a:t>
            </a:r>
            <a:r>
              <a:rPr lang="da-DK" sz="2000" dirty="0">
                <a:effectLst/>
                <a:ea typeface="Times New Roman" panose="02020603050405020304" pitchFamily="18" charset="0"/>
              </a:rPr>
              <a:t>fra undervisningssitet ”Smag for livet”: </a:t>
            </a:r>
            <a:r>
              <a:rPr lang="da-DK" sz="2000" dirty="0">
                <a:effectLst/>
                <a:ea typeface="Times New Roman" panose="02020603050405020304" pitchFamily="18" charset="0"/>
                <a:hlinkClick r:id="rId4"/>
              </a:rPr>
              <a:t>https://youtu.be/bDJbc_E1tcg?si=F0BekzAsl8PoxquU</a:t>
            </a:r>
            <a:r>
              <a:rPr lang="da-DK" sz="2000" dirty="0">
                <a:effectLst/>
                <a:ea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da-DK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226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9AC12A-2E95-2DD8-9D47-941B66425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6892B176-07F6-709D-B7B7-DD0463DA9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159" y="1063782"/>
            <a:ext cx="5704841" cy="5423827"/>
          </a:xfrm>
        </p:spPr>
        <p:txBody>
          <a:bodyPr>
            <a:noAutofit/>
          </a:bodyPr>
          <a:lstStyle/>
          <a:p>
            <a:r>
              <a:rPr lang="da-DK" sz="2200" dirty="0"/>
              <a:t>Gennemgå opbygning af smagshjulet og hvad en sensorisk test er og lav dernæst et </a:t>
            </a:r>
            <a:r>
              <a:rPr lang="da-DK" sz="2200" dirty="0" err="1"/>
              <a:t>spiderplot</a:t>
            </a:r>
            <a:r>
              <a:rPr lang="da-DK" sz="2200" dirty="0"/>
              <a:t> på egne medbragte brødprøver.</a:t>
            </a:r>
          </a:p>
          <a:p>
            <a:r>
              <a:rPr lang="da-DK" sz="2200" dirty="0"/>
              <a:t>I gruppen skal I medbringe 4 forskellige typer af brød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200" dirty="0"/>
              <a:t>Et surdejsbrød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200" dirty="0"/>
              <a:t>Et franskbrød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200" dirty="0"/>
              <a:t>Et </a:t>
            </a:r>
            <a:r>
              <a:rPr lang="da-DK" sz="2200" dirty="0" err="1"/>
              <a:t>grovflute</a:t>
            </a:r>
            <a:endParaRPr lang="da-DK" sz="2200" dirty="0"/>
          </a:p>
          <a:p>
            <a:pPr marL="457200" indent="-457200">
              <a:buFont typeface="+mj-lt"/>
              <a:buAutoNum type="arabicPeriod"/>
            </a:pPr>
            <a:r>
              <a:rPr lang="da-DK" sz="2200" dirty="0"/>
              <a:t>Et rugbrød</a:t>
            </a:r>
          </a:p>
          <a:p>
            <a:r>
              <a:rPr lang="da-DK" sz="2200" dirty="0"/>
              <a:t>I kan også få hjælp til at lave jeres </a:t>
            </a:r>
            <a:r>
              <a:rPr lang="da-DK" sz="2200" dirty="0" err="1"/>
              <a:t>spiderplot</a:t>
            </a:r>
            <a:r>
              <a:rPr lang="da-DK" sz="2200" dirty="0"/>
              <a:t> her: </a:t>
            </a:r>
            <a:r>
              <a:rPr lang="da-DK" sz="2200" dirty="0">
                <a:hlinkClick r:id="rId3"/>
              </a:rPr>
              <a:t>https://www.youtube.com/watch?v=IppMDwT8HQg&amp;t=5s</a:t>
            </a:r>
            <a:endParaRPr lang="da-DK" sz="2200" dirty="0"/>
          </a:p>
          <a:p>
            <a:r>
              <a:rPr lang="da-DK" sz="2200" dirty="0"/>
              <a:t>Brug video, læste sider i bogen og vejledningen til at få udført den sensoriske test og evalueret jeres brødtyper i</a:t>
            </a:r>
          </a:p>
          <a:p>
            <a:endParaRPr lang="da-DK" sz="22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5186EA8-6730-52AA-6B4C-5E8DF246B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2: Sensoriske tests</a:t>
            </a:r>
          </a:p>
        </p:txBody>
      </p:sp>
      <p:pic>
        <p:nvPicPr>
          <p:cNvPr id="5" name="Picture 2" descr="Flavorhjul">
            <a:extLst>
              <a:ext uri="{FF2B5EF4-FFF2-40B4-BE49-F238E27FC236}">
                <a16:creationId xmlns:a16="http://schemas.microsoft.com/office/drawing/2014/main" id="{34367179-AA74-3105-2187-D62454DE0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615527"/>
            <a:ext cx="5375522" cy="5261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077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2815</TotalTime>
  <Words>494</Words>
  <Application>Microsoft Macintosh PowerPoint</Application>
  <PresentationFormat>Widescreen</PresentationFormat>
  <Paragraphs>43</Paragraphs>
  <Slides>5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Normal systemskrift</vt:lpstr>
      <vt:lpstr>Times New Roman</vt:lpstr>
      <vt:lpstr>Office-tema</vt:lpstr>
      <vt:lpstr>Nervesystemet - sanser</vt:lpstr>
      <vt:lpstr>OPGAVE 1: Smagssansen</vt:lpstr>
      <vt:lpstr>OPGAVE 2: Sensoriske tests</vt:lpstr>
      <vt:lpstr>OPGAVE 1: Lugtesansen</vt:lpstr>
      <vt:lpstr>OPGAVE 2: Sensoriske tests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Nervesystemet - sanser</dc:title>
  <dc:creator>Line Søndergaard Kallerup</dc:creator>
  <cp:lastModifiedBy>Line Søndergaard Kallerup</cp:lastModifiedBy>
  <cp:revision>22</cp:revision>
  <dcterms:created xsi:type="dcterms:W3CDTF">2024-02-05T10:22:20Z</dcterms:created>
  <dcterms:modified xsi:type="dcterms:W3CDTF">2024-11-04T12:02:53Z</dcterms:modified>
</cp:coreProperties>
</file>