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57" r:id="rId4"/>
    <p:sldId id="260" r:id="rId5"/>
    <p:sldId id="261" r:id="rId6"/>
    <p:sldId id="259" r:id="rId7"/>
    <p:sldId id="262" r:id="rId8"/>
    <p:sldId id="264" r:id="rId9"/>
    <p:sldId id="265" r:id="rId10"/>
    <p:sldId id="263" r:id="rId11"/>
    <p:sldId id="266" r:id="rId12"/>
    <p:sldId id="271" r:id="rId13"/>
    <p:sldId id="272" r:id="rId14"/>
    <p:sldId id="273" r:id="rId15"/>
    <p:sldId id="267" r:id="rId16"/>
    <p:sldId id="270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5C65D2-3B27-1A41-9AA7-3730D6C25771}" v="8" dt="2024-11-11T12:20:14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5958"/>
  </p:normalViewPr>
  <p:slideViewPr>
    <p:cSldViewPr snapToGrid="0">
      <p:cViewPr varScale="1">
        <p:scale>
          <a:sx n="116" d="100"/>
          <a:sy n="116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ls Hjuler Kristensen" userId="ecad9596-79d0-45cc-9cdd-d9b364760c46" providerId="ADAL" clId="{2C5C65D2-3B27-1A41-9AA7-3730D6C25771}"/>
    <pc:docChg chg="custSel modSld">
      <pc:chgData name="Niels Hjuler Kristensen" userId="ecad9596-79d0-45cc-9cdd-d9b364760c46" providerId="ADAL" clId="{2C5C65D2-3B27-1A41-9AA7-3730D6C25771}" dt="2024-11-14T07:28:32.543" v="210" actId="20577"/>
      <pc:docMkLst>
        <pc:docMk/>
      </pc:docMkLst>
      <pc:sldChg chg="modSp mod">
        <pc:chgData name="Niels Hjuler Kristensen" userId="ecad9596-79d0-45cc-9cdd-d9b364760c46" providerId="ADAL" clId="{2C5C65D2-3B27-1A41-9AA7-3730D6C25771}" dt="2024-11-14T07:28:32.543" v="210" actId="20577"/>
        <pc:sldMkLst>
          <pc:docMk/>
          <pc:sldMk cId="3746103493" sldId="269"/>
        </pc:sldMkLst>
        <pc:spChg chg="mod">
          <ac:chgData name="Niels Hjuler Kristensen" userId="ecad9596-79d0-45cc-9cdd-d9b364760c46" providerId="ADAL" clId="{2C5C65D2-3B27-1A41-9AA7-3730D6C25771}" dt="2024-11-14T07:28:32.543" v="210" actId="20577"/>
          <ac:spMkLst>
            <pc:docMk/>
            <pc:sldMk cId="3746103493" sldId="269"/>
            <ac:spMk id="3" creationId="{F3A68C8B-0534-6F48-4C02-96AD04DDD238}"/>
          </ac:spMkLst>
        </pc:spChg>
      </pc:sldChg>
      <pc:sldChg chg="modSp mod">
        <pc:chgData name="Niels Hjuler Kristensen" userId="ecad9596-79d0-45cc-9cdd-d9b364760c46" providerId="ADAL" clId="{2C5C65D2-3B27-1A41-9AA7-3730D6C25771}" dt="2024-11-14T07:28:08.773" v="166" actId="20577"/>
        <pc:sldMkLst>
          <pc:docMk/>
          <pc:sldMk cId="3662176760" sldId="270"/>
        </pc:sldMkLst>
        <pc:spChg chg="mod">
          <ac:chgData name="Niels Hjuler Kristensen" userId="ecad9596-79d0-45cc-9cdd-d9b364760c46" providerId="ADAL" clId="{2C5C65D2-3B27-1A41-9AA7-3730D6C25771}" dt="2024-11-14T07:28:08.773" v="166" actId="20577"/>
          <ac:spMkLst>
            <pc:docMk/>
            <pc:sldMk cId="3662176760" sldId="270"/>
            <ac:spMk id="3" creationId="{78DD5EC7-6877-CE77-9232-036E0441240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C9D0B-85CD-6874-E80C-2C613B190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9903FB3-EE08-CAF1-0317-4FA330B45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C27F1D-D2B4-3A53-2979-99689810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69F9F3-BF35-92BC-0D37-C3BAF58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258839-1975-D942-27B1-E080013A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670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D59A0C-DE5B-FCE8-831C-D63943DF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0058DD-0BD0-5619-1B7F-A38BAA0A0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457254D-C06A-9697-FE7F-874C7C414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67BA4B-1486-58B4-86D8-AEDFB84AA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0D634C-59B8-DFED-9DBE-0BE2CC385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237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92E7D-5BE4-27E2-4AAE-839E2E11D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2C4B9B-4026-FF9C-0C09-86928752B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AB7709-D9C6-13C6-E1C2-CDF070CEA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BCF41D-BBE1-5CC7-F5A2-FF0847ED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BAA287-7EC1-E3E5-736F-6D228CC57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267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02A28-C88A-B0D5-1BE2-D3262F3A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95C722-65FE-64E6-F316-609BCB3929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4EDF0F-E3E3-1564-FD83-A317411B4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0642FC-23E0-4ADD-7318-1C439C7CF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33BE6F7-C952-2DF0-2527-36981D549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3881E2B-3E6D-4D36-6E30-C5B45DF62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6914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CFE4D-C73E-9110-A2A8-65782DE5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DE0984-8E98-EFEF-17D2-02FBA5245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F9C9A9-187B-0C66-D32D-43AE2EBAB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01851FB-29FA-71F8-4367-CFB1E9DD39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877518B-790D-B093-112F-7D7E5C98B5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BD84979-D077-72FC-AC77-C466D6001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7D50FA6-E829-F830-1D7D-B65A3695C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C2490A8-89F2-BA73-60B9-82F945B4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584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D7AB6-AA7D-106C-0C5C-793449C59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9E760C1-8294-407E-8E88-99D40B34A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8FEC24C-C216-7935-744F-1F8A245CF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92F9529-C19C-6B6C-0D9E-EA67E1DF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84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F6177AE-1B01-3A27-7A8E-7CB595E15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6F7E495-3F36-361B-1263-7B51CF44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A6D89B1-6455-BF81-6DC7-56804CABE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573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1C1BB-3143-7CED-0716-4239788E2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887607-5998-BC6C-4F93-93A13DD87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A478032-F663-0ADA-BBAD-37114F803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75EBAC-9C76-2BBF-EBD0-FE36FB26D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63A05E8-8A24-B390-09FA-8C8A85103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93AFDC-BFE9-7CB8-A213-7A32DC46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63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675CCF-F69B-07E6-6EF3-A0C373158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F96E650-3EAF-9D79-5066-E303F1976F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8D6A9AF-E65A-B978-6F5D-E75AF7BB4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EDB2D1-A717-979D-39E4-8D5B73DC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AF4E5BE-1DB8-C95F-AD95-20E26AD9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D838521-ED28-FA1A-7574-E6DB3A578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9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63DB1D-1312-89A0-7E4D-F18C0CAB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864BC5F-B0DA-C05A-A085-E955750855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53D49A-57D8-8392-3639-2DF0821CB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011243-6BCD-D87F-523E-912E0DF68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C307D13-40CD-32CB-675B-27AA7FC0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654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BE17659-2A1E-76BB-7F88-1FADE2F9A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B0B58A6-8DB8-A289-D1CE-05C2A478D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D50B78-85DD-BAA1-C638-F00E36245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7D5862-F172-8F22-AE75-94DC07821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A80A47-DDC9-3029-F948-4C9A6F52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3646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D5E18DF-41B6-F47E-D7F8-4A590DFF1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FEEB653-C1E0-9B90-6DCA-70E0D8489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5802DA-5638-7F12-B74B-00A727F687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20C4D-46F0-1A4D-A167-9D1A85F5A91D}" type="datetimeFigureOut">
              <a:rPr lang="da-DK" smtClean="0"/>
              <a:t>14.11.2024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2CC5D0-9530-A9F8-5A6A-898E0408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C5AF7F-0FE8-41D2-408C-1B37AEC9F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E352C-05DC-B84C-816C-2FF400E8B6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802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nvestor.coloplast.com/siteassets/fy-202324/07_2024_arsrapport_2023-24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6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Et billede, der indeholder Ansigt, tøj, tekst, person&#10;&#10;Automatisk genereret beskrivelse">
            <a:extLst>
              <a:ext uri="{FF2B5EF4-FFF2-40B4-BE49-F238E27FC236}">
                <a16:creationId xmlns:a16="http://schemas.microsoft.com/office/drawing/2014/main" id="{C66A426D-08C0-63AC-4212-29C7975862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9" r="-1" b="-1"/>
          <a:stretch/>
        </p:blipFill>
        <p:spPr>
          <a:xfrm>
            <a:off x="1" y="1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165519-6CAB-85CE-653F-C617E2BA3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818" y="5234320"/>
            <a:ext cx="6931319" cy="752217"/>
          </a:xfrm>
        </p:spPr>
        <p:txBody>
          <a:bodyPr anchor="b">
            <a:normAutofit/>
          </a:bodyPr>
          <a:lstStyle/>
          <a:p>
            <a:pPr algn="l"/>
            <a:r>
              <a:rPr lang="da-DK" sz="2300" b="1" dirty="0">
                <a:solidFill>
                  <a:srgbClr val="FF0000"/>
                </a:solidFill>
              </a:rPr>
              <a:t>Regnskab og </a:t>
            </a:r>
            <a:br>
              <a:rPr lang="da-DK" sz="2300" b="1" dirty="0">
                <a:solidFill>
                  <a:srgbClr val="FF0000"/>
                </a:solidFill>
              </a:rPr>
            </a:br>
            <a:r>
              <a:rPr lang="da-DK" sz="2300" b="1" dirty="0">
                <a:solidFill>
                  <a:srgbClr val="FF0000"/>
                </a:solidFill>
              </a:rPr>
              <a:t>Coloplast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4E8016E-151A-C3FD-8E96-FC759C8DB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819" y="6059086"/>
            <a:ext cx="6931319" cy="349725"/>
          </a:xfrm>
        </p:spPr>
        <p:txBody>
          <a:bodyPr anchor="t">
            <a:normAutofit/>
          </a:bodyPr>
          <a:lstStyle/>
          <a:p>
            <a:pPr algn="l"/>
            <a:endParaRPr lang="da-DK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887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FC1D98-63DB-745E-EB9E-FF779B24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A68C8B-0534-6F48-4C02-96AD04DD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Kort intro</a:t>
            </a:r>
          </a:p>
          <a:p>
            <a:r>
              <a:rPr lang="da-DK" dirty="0"/>
              <a:t>Gennemgå Coloplasts resultatopgørelse og balance. Find det sted i årsrapporten, hvor der er forklaring.</a:t>
            </a:r>
          </a:p>
          <a:p>
            <a:r>
              <a:rPr lang="da-DK" dirty="0"/>
              <a:t>Brug Excel til at beregne udviklingen i resultatopgørelsens tal, fx som indekstal eller pct.</a:t>
            </a:r>
            <a:r>
              <a:rPr lang="da-DK"/>
              <a:t>vis udvikling</a:t>
            </a:r>
            <a:endParaRPr lang="da-DK" dirty="0"/>
          </a:p>
          <a:p>
            <a:r>
              <a:rPr lang="da-DK" dirty="0"/>
              <a:t>Beregn nøgletal for Coloplast</a:t>
            </a:r>
          </a:p>
          <a:p>
            <a:r>
              <a:rPr lang="da-DK" dirty="0"/>
              <a:t>Vurdér udviklingen i virksomhedens nøgletal.</a:t>
            </a:r>
          </a:p>
          <a:p>
            <a:r>
              <a:rPr lang="da-DK" dirty="0"/>
              <a:t>Er Coloplast et godt investeringsobjekt?</a:t>
            </a:r>
          </a:p>
        </p:txBody>
      </p:sp>
    </p:spTree>
    <p:extLst>
      <p:ext uri="{BB962C8B-B14F-4D97-AF65-F5344CB8AC3E}">
        <p14:creationId xmlns:p14="http://schemas.microsoft.com/office/powerpoint/2010/main" val="3746103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E907CF-5975-0BDC-C782-349659DB7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4000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Årsrapporten består som minimum af tre dele:</a:t>
            </a:r>
            <a:b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0FD274-6835-4299-BEBF-55F0F1FD0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Et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årsregnskab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der viser en resultatopgørelse og en balance, dvs. en status på virksomhedens finansielle situation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En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ledelsesberetning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der giver oplysninger om virksomhedens hovedaktiviteter og væsentlige forhold, som har påvirket årets resultater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En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ledelsespåtegning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som er en underskrevet erklæring om, at årsrapporten er retvisende. Selve regnskabet har også en påtegning fra en ekstern revisor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55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7498A-B12C-2D54-D7F2-8265DDAB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Et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årsregnskab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består af to dele:</a:t>
            </a:r>
            <a:b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FFAE88-2469-635B-736C-C0EA3E035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10515600" cy="4351338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Resultatopgørelsen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viser virksomhedens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driftsresultater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herunder årets omsætning, omkostninger og endelige resultat.</a:t>
            </a:r>
          </a:p>
          <a:p>
            <a:pPr marL="0" indent="0" algn="l">
              <a:buNone/>
            </a:pPr>
            <a:endParaRPr lang="da-DK" b="0" i="0" u="none" strike="noStrike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algn="l">
              <a:buFont typeface="+mj-lt"/>
              <a:buAutoNum type="arabicPeriod" startAt="2"/>
            </a:pP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Balancen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giver en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status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på, hvad virksomheden ejer og skylder på det tidspunkt, hvor regnskabet er gjort op. Balancen er opdelt i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aktiver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der viser virksomhedens værdier, og </a:t>
            </a:r>
            <a:r>
              <a:rPr lang="da-DK" b="1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passiver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der viser, hvordan værdierne er finansieret.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93431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2D324-7C1B-C98D-FAA5-6E0ED3E35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31DE473D-A4B2-1BF2-91DE-D8F7C4CBD6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128" y="365125"/>
            <a:ext cx="7981743" cy="6143523"/>
          </a:xfrm>
        </p:spPr>
      </p:pic>
    </p:spTree>
    <p:extLst>
      <p:ext uri="{BB962C8B-B14F-4D97-AF65-F5344CB8AC3E}">
        <p14:creationId xmlns:p14="http://schemas.microsoft.com/office/powerpoint/2010/main" val="980103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D2CBA-5430-0BF8-352B-EB42F347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Pladsholder til indhold 8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0886B3CB-6706-C700-7211-BFE2A3F4B8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6200" y="711528"/>
            <a:ext cx="4645925" cy="5636885"/>
          </a:xfrm>
        </p:spPr>
      </p:pic>
    </p:spTree>
    <p:extLst>
      <p:ext uri="{BB962C8B-B14F-4D97-AF65-F5344CB8AC3E}">
        <p14:creationId xmlns:p14="http://schemas.microsoft.com/office/powerpoint/2010/main" val="3651618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ADF37-BDCE-3324-5758-21ACDB4E2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F2C9C6D5-E3D7-0802-8649-0CCA976C4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207" y="1233487"/>
            <a:ext cx="11089586" cy="4802187"/>
          </a:xfrm>
        </p:spPr>
      </p:pic>
    </p:spTree>
    <p:extLst>
      <p:ext uri="{BB962C8B-B14F-4D97-AF65-F5344CB8AC3E}">
        <p14:creationId xmlns:p14="http://schemas.microsoft.com/office/powerpoint/2010/main" val="49525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A70936-9BC7-15FD-BF21-D5BDF1BF1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Nøgletal </a:t>
            </a:r>
            <a:br>
              <a:rPr lang="da-DK" b="1" dirty="0"/>
            </a:br>
            <a:r>
              <a:rPr lang="da-DK" sz="2400" b="1" dirty="0"/>
              <a:t>(indledningsvis)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6DF64A-B2FC-8620-5D6B-DB808304E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825625"/>
            <a:ext cx="10672763" cy="4351338"/>
          </a:xfrm>
        </p:spPr>
        <p:txBody>
          <a:bodyPr/>
          <a:lstStyle/>
          <a:p>
            <a:pPr marL="0" indent="0">
              <a:buNone/>
            </a:pPr>
            <a:r>
              <a:rPr lang="da-DK" sz="2400" dirty="0">
                <a:solidFill>
                  <a:srgbClr val="FF0000"/>
                </a:solidFill>
              </a:rPr>
              <a:t>Afkastningsgrad (ROI/ROIC) </a:t>
            </a:r>
            <a:r>
              <a:rPr lang="da-DK" sz="2400" dirty="0"/>
              <a:t>= Resultat af primær drift (EBIT)*100/ Samlede aktiver (balancesummen)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FF0000"/>
                </a:solidFill>
              </a:rPr>
              <a:t>Overskudsgrad </a:t>
            </a:r>
            <a:r>
              <a:rPr lang="da-DK" sz="2400" dirty="0"/>
              <a:t>= Resultat af primær drift (EBIT)*100/Nettoomsætning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FF0000"/>
                </a:solidFill>
              </a:rPr>
              <a:t>Egenkapitalens forrentning </a:t>
            </a:r>
            <a:r>
              <a:rPr lang="da-DK" sz="2400" dirty="0"/>
              <a:t>= Resultat før skat*100/Egenkapital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FF0000"/>
                </a:solidFill>
              </a:rPr>
              <a:t>Dækningsgrad </a:t>
            </a:r>
            <a:r>
              <a:rPr lang="da-DK" sz="2400" dirty="0"/>
              <a:t>= Dækningsbidrag (Bruttoresultat)*100/Nettoomsætning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FF0000"/>
                </a:solidFill>
              </a:rPr>
              <a:t>Aktivernes omsætningshastighed </a:t>
            </a:r>
            <a:r>
              <a:rPr lang="da-DK" sz="2400" dirty="0"/>
              <a:t>= Nettoomsætning/Samlede aktiver (balancesummen)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FF0000"/>
                </a:solidFill>
              </a:rPr>
              <a:t>Likviditetsgrad </a:t>
            </a:r>
            <a:r>
              <a:rPr lang="da-DK" sz="2400" dirty="0"/>
              <a:t>= Omsætningsaktiver/Kortfristet gæld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FF0000"/>
                </a:solidFill>
              </a:rPr>
              <a:t>Soliditetsgrad </a:t>
            </a:r>
            <a:r>
              <a:rPr lang="da-DK" sz="2400" dirty="0"/>
              <a:t>= Egenkapital*100/Samlede aktiver (balancesummen)</a:t>
            </a:r>
          </a:p>
          <a:p>
            <a:pPr marL="0" indent="0">
              <a:buNone/>
            </a:pPr>
            <a:endParaRPr lang="da-DK" sz="24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750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532F7-B883-6A2B-64B8-F19B9280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9" name="Pladsholder til indhold 8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1CBCD5CC-79A7-9539-E1AA-63F379216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69935"/>
            <a:ext cx="10515600" cy="3957868"/>
          </a:xfrm>
        </p:spPr>
      </p:pic>
    </p:spTree>
    <p:extLst>
      <p:ext uri="{BB962C8B-B14F-4D97-AF65-F5344CB8AC3E}">
        <p14:creationId xmlns:p14="http://schemas.microsoft.com/office/powerpoint/2010/main" val="3695709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C614C6-95CE-92F3-A0B3-6F5F517D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FF0000"/>
                </a:solidFill>
              </a:rPr>
              <a:t>Coloplast – som gennemgående case (på dansk)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BE56C2-D431-D298-D1BE-030D01AEF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https://investor.coloplast.com/siteassets/fy-202324/07_2024_arsrapport_2023-24.pdf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Opgave: Kig i Coloplasts årsrapport og find:</a:t>
            </a:r>
          </a:p>
          <a:p>
            <a:pPr marL="514350" indent="-514350">
              <a:buAutoNum type="arabicPeriod"/>
            </a:pPr>
            <a:r>
              <a:rPr lang="da-DK" dirty="0"/>
              <a:t>Resultatopgørelsen</a:t>
            </a:r>
          </a:p>
          <a:p>
            <a:pPr marL="514350" indent="-514350">
              <a:buAutoNum type="arabicPeriod"/>
            </a:pPr>
            <a:r>
              <a:rPr lang="da-DK" dirty="0"/>
              <a:t>Balancen</a:t>
            </a:r>
          </a:p>
          <a:p>
            <a:pPr marL="514350" indent="-514350">
              <a:buAutoNum type="arabicPeriod"/>
            </a:pPr>
            <a:r>
              <a:rPr lang="da-DK" dirty="0"/>
              <a:t>Ledelsesberetningen</a:t>
            </a:r>
          </a:p>
          <a:p>
            <a:pPr marL="514350" indent="-514350">
              <a:buAutoNum type="arabicPeriod"/>
            </a:pPr>
            <a:r>
              <a:rPr lang="da-DK" dirty="0"/>
              <a:t>Ledelsespåtegningen</a:t>
            </a:r>
          </a:p>
          <a:p>
            <a:pPr marL="514350" indent="-514350">
              <a:buAutoNum type="arabicPeriod"/>
            </a:pPr>
            <a:r>
              <a:rPr lang="da-DK" dirty="0"/>
              <a:t>Noterne til årsrapporten</a:t>
            </a:r>
          </a:p>
        </p:txBody>
      </p:sp>
    </p:spTree>
    <p:extLst>
      <p:ext uri="{BB962C8B-B14F-4D97-AF65-F5344CB8AC3E}">
        <p14:creationId xmlns:p14="http://schemas.microsoft.com/office/powerpoint/2010/main" val="3303170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2EACC1-4D8C-9524-2518-BD4D5536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60881"/>
            <a:ext cx="9795638" cy="1114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0000"/>
                </a:solidFill>
              </a:rPr>
              <a:t>Coloplast</a:t>
            </a:r>
          </a:p>
        </p:txBody>
      </p:sp>
      <p:pic>
        <p:nvPicPr>
          <p:cNvPr id="9" name="Pladsholder til indhold 8" descr="Et billede, der indeholder tekst, Font/skrifttype, skærmbillede&#10;&#10;Automatisk genereret beskrivelse">
            <a:extLst>
              <a:ext uri="{FF2B5EF4-FFF2-40B4-BE49-F238E27FC236}">
                <a16:creationId xmlns:a16="http://schemas.microsoft.com/office/drawing/2014/main" id="{7C0A4E47-1965-B390-ABC7-0E03BD1F4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234" y="2991655"/>
            <a:ext cx="5828261" cy="3278395"/>
          </a:xfrm>
          <a:prstGeom prst="rect">
            <a:avLst/>
          </a:prstGeom>
        </p:spPr>
      </p:pic>
      <p:pic>
        <p:nvPicPr>
          <p:cNvPr id="11" name="Billede 10" descr="Et billede, der indeholder Ansigt, tøj, tekst, person&#10;&#10;Automatisk genereret beskrivelse">
            <a:extLst>
              <a:ext uri="{FF2B5EF4-FFF2-40B4-BE49-F238E27FC236}">
                <a16:creationId xmlns:a16="http://schemas.microsoft.com/office/drawing/2014/main" id="{7A0805E9-CF1A-987A-7DFD-88C163DD9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505" y="3006225"/>
            <a:ext cx="5828261" cy="324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38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6E8AF-A95F-02CB-739C-0571F30C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kort, Font/skrifttype&#10;&#10;Automatisk genereret beskrivelse">
            <a:extLst>
              <a:ext uri="{FF2B5EF4-FFF2-40B4-BE49-F238E27FC236}">
                <a16:creationId xmlns:a16="http://schemas.microsoft.com/office/drawing/2014/main" id="{1A56A0B5-1BE7-4B72-0602-B498F3B30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574" y="98118"/>
            <a:ext cx="11538502" cy="6517630"/>
          </a:xfrm>
        </p:spPr>
      </p:pic>
    </p:spTree>
    <p:extLst>
      <p:ext uri="{BB962C8B-B14F-4D97-AF65-F5344CB8AC3E}">
        <p14:creationId xmlns:p14="http://schemas.microsoft.com/office/powerpoint/2010/main" val="3024829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BC7D8B-CFF9-83CB-9DE3-351A690D7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Coloplast - resultatopgørelse</a:t>
            </a:r>
          </a:p>
        </p:txBody>
      </p:sp>
      <p:pic>
        <p:nvPicPr>
          <p:cNvPr id="5" name="Pladsholder til indhold 4" descr="Et billede, der indeholder tekst, skærmbillede, nummer/tal, Font/skrifttype&#10;&#10;Automatisk genereret beskrivelse">
            <a:extLst>
              <a:ext uri="{FF2B5EF4-FFF2-40B4-BE49-F238E27FC236}">
                <a16:creationId xmlns:a16="http://schemas.microsoft.com/office/drawing/2014/main" id="{497C48B7-0BCE-4B3A-250F-36A0D1F67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9885" y="1825625"/>
            <a:ext cx="7252230" cy="4351338"/>
          </a:xfrm>
        </p:spPr>
      </p:pic>
    </p:spTree>
    <p:extLst>
      <p:ext uri="{BB962C8B-B14F-4D97-AF65-F5344CB8AC3E}">
        <p14:creationId xmlns:p14="http://schemas.microsoft.com/office/powerpoint/2010/main" val="778480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D933FE-1FFB-DDAF-A08D-5CFC2100C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Coloplast - balance</a:t>
            </a:r>
          </a:p>
        </p:txBody>
      </p:sp>
      <p:pic>
        <p:nvPicPr>
          <p:cNvPr id="5" name="Pladsholder til indhold 4" descr="Et billede, der indeholder tekst, skærmbillede, nummer/tal, Font/skrifttype&#10;&#10;Automatisk genereret beskrivelse">
            <a:extLst>
              <a:ext uri="{FF2B5EF4-FFF2-40B4-BE49-F238E27FC236}">
                <a16:creationId xmlns:a16="http://schemas.microsoft.com/office/drawing/2014/main" id="{94BC2948-29F9-81E5-AFCD-734B518E04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341" y="1825625"/>
            <a:ext cx="6335318" cy="4351338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930F7A2-4DEE-0919-E933-22DD0C81072F}"/>
              </a:ext>
            </a:extLst>
          </p:cNvPr>
          <p:cNvSpPr/>
          <p:nvPr/>
        </p:nvSpPr>
        <p:spPr>
          <a:xfrm>
            <a:off x="3005768" y="2104222"/>
            <a:ext cx="6180463" cy="29745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7169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A995D2-C699-EC5E-5D1C-F04B951D7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Coloplast - bæredygtighed</a:t>
            </a:r>
          </a:p>
        </p:txBody>
      </p:sp>
      <p:pic>
        <p:nvPicPr>
          <p:cNvPr id="7" name="Pladsholder til indhold 6" descr="Et billede, der indeholder tekst, skærmbillede, menu, dokument&#10;&#10;Automatisk genereret beskrivelse">
            <a:extLst>
              <a:ext uri="{FF2B5EF4-FFF2-40B4-BE49-F238E27FC236}">
                <a16:creationId xmlns:a16="http://schemas.microsoft.com/office/drawing/2014/main" id="{B3176759-305C-FCAF-BCCB-776D15AC1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6845" y="1825625"/>
            <a:ext cx="4818310" cy="4351338"/>
          </a:xfrm>
        </p:spPr>
      </p:pic>
    </p:spTree>
    <p:extLst>
      <p:ext uri="{BB962C8B-B14F-4D97-AF65-F5344CB8AC3E}">
        <p14:creationId xmlns:p14="http://schemas.microsoft.com/office/powerpoint/2010/main" val="130396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D14A3-4BBB-F376-07BD-05033FB0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DD5EC7-6877-CE77-9232-036E04412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Gennemgå Coloplasts resultatopgørelse og balance. Find det sted i årsrapporten, hvor der er forklaring.</a:t>
            </a:r>
          </a:p>
          <a:p>
            <a:r>
              <a:rPr lang="da-DK" dirty="0"/>
              <a:t>Brug Excel til at beregne udviklingen i resultatopgørelsens tal, fx som indekstal eller procentvis udvikling</a:t>
            </a:r>
          </a:p>
          <a:p>
            <a:r>
              <a:rPr lang="da-DK" dirty="0"/>
              <a:t>Beregn nøgletal for Coloplast</a:t>
            </a:r>
          </a:p>
          <a:p>
            <a:r>
              <a:rPr lang="da-DK" dirty="0"/>
              <a:t>Vurdér udviklingen i virksomhedens nøgletal.</a:t>
            </a:r>
          </a:p>
          <a:p>
            <a:r>
              <a:rPr lang="da-DK" dirty="0"/>
              <a:t>Er Coloplast et godt investeringsobjekt?</a:t>
            </a:r>
          </a:p>
        </p:txBody>
      </p:sp>
    </p:spTree>
    <p:extLst>
      <p:ext uri="{BB962C8B-B14F-4D97-AF65-F5344CB8AC3E}">
        <p14:creationId xmlns:p14="http://schemas.microsoft.com/office/powerpoint/2010/main" val="3662176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383</Words>
  <Application>Microsoft Macintosh PowerPoint</Application>
  <PresentationFormat>Widescreen</PresentationFormat>
  <Paragraphs>43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Noto Sans</vt:lpstr>
      <vt:lpstr>Office-tema</vt:lpstr>
      <vt:lpstr>Regnskab og  Coloplast</vt:lpstr>
      <vt:lpstr>Dagens program</vt:lpstr>
      <vt:lpstr>Årsrapporten består som minimum af tre dele: </vt:lpstr>
      <vt:lpstr>Et årsregnskab består af to dele: </vt:lpstr>
      <vt:lpstr>PowerPoint-præsentation</vt:lpstr>
      <vt:lpstr>PowerPoint-præsentation</vt:lpstr>
      <vt:lpstr>PowerPoint-præsentation</vt:lpstr>
      <vt:lpstr>Nøgletal  (indledningsvis)</vt:lpstr>
      <vt:lpstr>PowerPoint-præsentation</vt:lpstr>
      <vt:lpstr>Coloplast – som gennemgående case (på dansk) </vt:lpstr>
      <vt:lpstr>Coloplast</vt:lpstr>
      <vt:lpstr>PowerPoint-præsentation</vt:lpstr>
      <vt:lpstr>Coloplast - resultatopgørelse</vt:lpstr>
      <vt:lpstr>Coloplast - balance</vt:lpstr>
      <vt:lpstr>Coloplast - bæredygtighed</vt:lpstr>
      <vt:lpstr>Dagens opgaver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Regnskab og  Vestas</dc:title>
  <dc:creator>Niels Hjuler Kristensen</dc:creator>
  <cp:lastModifiedBy>Niels Hjuler Kristensen</cp:lastModifiedBy>
  <cp:revision>16</cp:revision>
  <dcterms:created xsi:type="dcterms:W3CDTF">2023-11-15T12:33:15Z</dcterms:created>
  <dcterms:modified xsi:type="dcterms:W3CDTF">2024-11-14T07:28:42Z</dcterms:modified>
</cp:coreProperties>
</file>