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330" r:id="rId3"/>
    <p:sldId id="342" r:id="rId4"/>
    <p:sldId id="262" r:id="rId5"/>
    <p:sldId id="257" r:id="rId6"/>
    <p:sldId id="258" r:id="rId7"/>
    <p:sldId id="271" r:id="rId8"/>
    <p:sldId id="287" r:id="rId9"/>
    <p:sldId id="267" r:id="rId10"/>
    <p:sldId id="278" r:id="rId11"/>
    <p:sldId id="349" r:id="rId12"/>
    <p:sldId id="347" r:id="rId13"/>
    <p:sldId id="346" r:id="rId14"/>
    <p:sldId id="348" r:id="rId15"/>
    <p:sldId id="345" r:id="rId16"/>
    <p:sldId id="343" r:id="rId17"/>
    <p:sldId id="350" r:id="rId18"/>
    <p:sldId id="351" r:id="rId19"/>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95"/>
    <p:restoredTop sz="80913"/>
  </p:normalViewPr>
  <p:slideViewPr>
    <p:cSldViewPr snapToGrid="0" snapToObjects="1">
      <p:cViewPr varScale="1">
        <p:scale>
          <a:sx n="92" d="100"/>
          <a:sy n="92" d="100"/>
        </p:scale>
        <p:origin x="143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els Hjuler Kristensen" userId="ecad9596-79d0-45cc-9cdd-d9b364760c46" providerId="ADAL" clId="{D2B8728B-2757-EF46-9C25-F0E91582AC2D}"/>
    <pc:docChg chg="undo custSel modSld">
      <pc:chgData name="Niels Hjuler Kristensen" userId="ecad9596-79d0-45cc-9cdd-d9b364760c46" providerId="ADAL" clId="{D2B8728B-2757-EF46-9C25-F0E91582AC2D}" dt="2024-11-29T06:33:02.627" v="117" actId="20577"/>
      <pc:docMkLst>
        <pc:docMk/>
      </pc:docMkLst>
      <pc:sldChg chg="modSp mod">
        <pc:chgData name="Niels Hjuler Kristensen" userId="ecad9596-79d0-45cc-9cdd-d9b364760c46" providerId="ADAL" clId="{D2B8728B-2757-EF46-9C25-F0E91582AC2D}" dt="2024-11-29T06:33:02.627" v="117" actId="20577"/>
        <pc:sldMkLst>
          <pc:docMk/>
          <pc:sldMk cId="4211659604" sldId="256"/>
        </pc:sldMkLst>
        <pc:spChg chg="mod">
          <ac:chgData name="Niels Hjuler Kristensen" userId="ecad9596-79d0-45cc-9cdd-d9b364760c46" providerId="ADAL" clId="{D2B8728B-2757-EF46-9C25-F0E91582AC2D}" dt="2024-11-28T22:10:05.240" v="96" actId="207"/>
          <ac:spMkLst>
            <pc:docMk/>
            <pc:sldMk cId="4211659604" sldId="256"/>
            <ac:spMk id="2" creationId="{ED6709BF-1B38-6242-B888-6A08099C1388}"/>
          </ac:spMkLst>
        </pc:spChg>
        <pc:spChg chg="mod">
          <ac:chgData name="Niels Hjuler Kristensen" userId="ecad9596-79d0-45cc-9cdd-d9b364760c46" providerId="ADAL" clId="{D2B8728B-2757-EF46-9C25-F0E91582AC2D}" dt="2024-11-29T06:33:02.627" v="117" actId="20577"/>
          <ac:spMkLst>
            <pc:docMk/>
            <pc:sldMk cId="4211659604" sldId="256"/>
            <ac:spMk id="3" creationId="{04922245-17E2-DD42-80E5-E58246F574BE}"/>
          </ac:spMkLst>
        </pc:spChg>
      </pc:sldChg>
      <pc:sldChg chg="modSp mod">
        <pc:chgData name="Niels Hjuler Kristensen" userId="ecad9596-79d0-45cc-9cdd-d9b364760c46" providerId="ADAL" clId="{D2B8728B-2757-EF46-9C25-F0E91582AC2D}" dt="2024-11-28T22:10:25.880" v="97" actId="5793"/>
        <pc:sldMkLst>
          <pc:docMk/>
          <pc:sldMk cId="1300733640" sldId="342"/>
        </pc:sldMkLst>
        <pc:spChg chg="mod">
          <ac:chgData name="Niels Hjuler Kristensen" userId="ecad9596-79d0-45cc-9cdd-d9b364760c46" providerId="ADAL" clId="{D2B8728B-2757-EF46-9C25-F0E91582AC2D}" dt="2024-11-28T22:10:25.880" v="97" actId="5793"/>
          <ac:spMkLst>
            <pc:docMk/>
            <pc:sldMk cId="1300733640" sldId="342"/>
            <ac:spMk id="3" creationId="{AD6FD585-F02E-DA48-8EF7-DD63D16F9980}"/>
          </ac:spMkLst>
        </pc:spChg>
      </pc:sldChg>
      <pc:sldChg chg="modSp mod">
        <pc:chgData name="Niels Hjuler Kristensen" userId="ecad9596-79d0-45cc-9cdd-d9b364760c46" providerId="ADAL" clId="{D2B8728B-2757-EF46-9C25-F0E91582AC2D}" dt="2024-11-28T22:08:14.918" v="75" actId="113"/>
        <pc:sldMkLst>
          <pc:docMk/>
          <pc:sldMk cId="2393962013" sldId="343"/>
        </pc:sldMkLst>
        <pc:spChg chg="mod">
          <ac:chgData name="Niels Hjuler Kristensen" userId="ecad9596-79d0-45cc-9cdd-d9b364760c46" providerId="ADAL" clId="{D2B8728B-2757-EF46-9C25-F0E91582AC2D}" dt="2024-11-28T22:08:14.918" v="75" actId="113"/>
          <ac:spMkLst>
            <pc:docMk/>
            <pc:sldMk cId="2393962013" sldId="343"/>
            <ac:spMk id="6" creationId="{C9FBF875-2D66-8D4D-AE7B-BCE3BCAD5283}"/>
          </ac:spMkLst>
        </pc:spChg>
      </pc:sldChg>
      <pc:sldChg chg="modSp mod">
        <pc:chgData name="Niels Hjuler Kristensen" userId="ecad9596-79d0-45cc-9cdd-d9b364760c46" providerId="ADAL" clId="{D2B8728B-2757-EF46-9C25-F0E91582AC2D}" dt="2024-11-28T22:08:26.855" v="78" actId="27636"/>
        <pc:sldMkLst>
          <pc:docMk/>
          <pc:sldMk cId="3025801013" sldId="345"/>
        </pc:sldMkLst>
        <pc:spChg chg="mod">
          <ac:chgData name="Niels Hjuler Kristensen" userId="ecad9596-79d0-45cc-9cdd-d9b364760c46" providerId="ADAL" clId="{D2B8728B-2757-EF46-9C25-F0E91582AC2D}" dt="2024-11-28T22:08:26.855" v="78" actId="27636"/>
          <ac:spMkLst>
            <pc:docMk/>
            <pc:sldMk cId="3025801013" sldId="345"/>
            <ac:spMk id="6" creationId="{2F2608C0-C62A-BD4B-968B-75E4487B8363}"/>
          </ac:spMkLst>
        </pc:spChg>
      </pc:sldChg>
      <pc:sldChg chg="modSp mod">
        <pc:chgData name="Niels Hjuler Kristensen" userId="ecad9596-79d0-45cc-9cdd-d9b364760c46" providerId="ADAL" clId="{D2B8728B-2757-EF46-9C25-F0E91582AC2D}" dt="2024-11-28T22:03:34.298" v="31" actId="27636"/>
        <pc:sldMkLst>
          <pc:docMk/>
          <pc:sldMk cId="1777223869" sldId="346"/>
        </pc:sldMkLst>
        <pc:spChg chg="mod">
          <ac:chgData name="Niels Hjuler Kristensen" userId="ecad9596-79d0-45cc-9cdd-d9b364760c46" providerId="ADAL" clId="{D2B8728B-2757-EF46-9C25-F0E91582AC2D}" dt="2024-11-28T22:03:34.298" v="31" actId="27636"/>
          <ac:spMkLst>
            <pc:docMk/>
            <pc:sldMk cId="1777223869" sldId="346"/>
            <ac:spMk id="3" creationId="{CE2954BF-32D7-6544-ACF9-950414053712}"/>
          </ac:spMkLst>
        </pc:spChg>
      </pc:sldChg>
      <pc:sldChg chg="modSp mod">
        <pc:chgData name="Niels Hjuler Kristensen" userId="ecad9596-79d0-45cc-9cdd-d9b364760c46" providerId="ADAL" clId="{D2B8728B-2757-EF46-9C25-F0E91582AC2D}" dt="2024-11-28T22:09:19.990" v="85" actId="20577"/>
        <pc:sldMkLst>
          <pc:docMk/>
          <pc:sldMk cId="4028659150" sldId="347"/>
        </pc:sldMkLst>
        <pc:spChg chg="mod">
          <ac:chgData name="Niels Hjuler Kristensen" userId="ecad9596-79d0-45cc-9cdd-d9b364760c46" providerId="ADAL" clId="{D2B8728B-2757-EF46-9C25-F0E91582AC2D}" dt="2024-11-28T22:09:19.990" v="85" actId="20577"/>
          <ac:spMkLst>
            <pc:docMk/>
            <pc:sldMk cId="4028659150" sldId="347"/>
            <ac:spMk id="3" creationId="{57871D53-68E5-A041-BA66-621FEFCC2E5E}"/>
          </ac:spMkLst>
        </pc:spChg>
      </pc:sldChg>
      <pc:sldChg chg="modSp mod">
        <pc:chgData name="Niels Hjuler Kristensen" userId="ecad9596-79d0-45cc-9cdd-d9b364760c46" providerId="ADAL" clId="{D2B8728B-2757-EF46-9C25-F0E91582AC2D}" dt="2024-11-28T22:08:39.490" v="79" actId="113"/>
        <pc:sldMkLst>
          <pc:docMk/>
          <pc:sldMk cId="2632227200" sldId="348"/>
        </pc:sldMkLst>
        <pc:spChg chg="mod">
          <ac:chgData name="Niels Hjuler Kristensen" userId="ecad9596-79d0-45cc-9cdd-d9b364760c46" providerId="ADAL" clId="{D2B8728B-2757-EF46-9C25-F0E91582AC2D}" dt="2024-11-28T22:08:39.490" v="79" actId="113"/>
          <ac:spMkLst>
            <pc:docMk/>
            <pc:sldMk cId="2632227200" sldId="348"/>
            <ac:spMk id="3" creationId="{30BDC28E-503E-2345-A010-E810ECABCB02}"/>
          </ac:spMkLst>
        </pc:spChg>
      </pc:sldChg>
      <pc:sldChg chg="modSp mod">
        <pc:chgData name="Niels Hjuler Kristensen" userId="ecad9596-79d0-45cc-9cdd-d9b364760c46" providerId="ADAL" clId="{D2B8728B-2757-EF46-9C25-F0E91582AC2D}" dt="2024-11-28T22:09:50.589" v="94" actId="113"/>
        <pc:sldMkLst>
          <pc:docMk/>
          <pc:sldMk cId="1584799413" sldId="349"/>
        </pc:sldMkLst>
        <pc:spChg chg="mod">
          <ac:chgData name="Niels Hjuler Kristensen" userId="ecad9596-79d0-45cc-9cdd-d9b364760c46" providerId="ADAL" clId="{D2B8728B-2757-EF46-9C25-F0E91582AC2D}" dt="2024-11-28T22:09:50.589" v="94" actId="113"/>
          <ac:spMkLst>
            <pc:docMk/>
            <pc:sldMk cId="1584799413" sldId="349"/>
            <ac:spMk id="3" creationId="{70052487-66E6-D240-A3B4-E6D5BF2057C8}"/>
          </ac:spMkLst>
        </pc:spChg>
      </pc:sldChg>
      <pc:sldChg chg="modSp mod">
        <pc:chgData name="Niels Hjuler Kristensen" userId="ecad9596-79d0-45cc-9cdd-d9b364760c46" providerId="ADAL" clId="{D2B8728B-2757-EF46-9C25-F0E91582AC2D}" dt="2024-11-28T22:08:05.224" v="74" actId="113"/>
        <pc:sldMkLst>
          <pc:docMk/>
          <pc:sldMk cId="2600332784" sldId="350"/>
        </pc:sldMkLst>
        <pc:spChg chg="mod">
          <ac:chgData name="Niels Hjuler Kristensen" userId="ecad9596-79d0-45cc-9cdd-d9b364760c46" providerId="ADAL" clId="{D2B8728B-2757-EF46-9C25-F0E91582AC2D}" dt="2024-11-28T22:08:05.224" v="74" actId="113"/>
          <ac:spMkLst>
            <pc:docMk/>
            <pc:sldMk cId="2600332784" sldId="350"/>
            <ac:spMk id="3" creationId="{BABE55F6-7034-2748-BDF0-BFB30B51CB22}"/>
          </ac:spMkLst>
        </pc:spChg>
      </pc:sldChg>
      <pc:sldChg chg="modSp mod">
        <pc:chgData name="Niels Hjuler Kristensen" userId="ecad9596-79d0-45cc-9cdd-d9b364760c46" providerId="ADAL" clId="{D2B8728B-2757-EF46-9C25-F0E91582AC2D}" dt="2024-11-28T22:07:47.334" v="72" actId="113"/>
        <pc:sldMkLst>
          <pc:docMk/>
          <pc:sldMk cId="3785650768" sldId="351"/>
        </pc:sldMkLst>
        <pc:spChg chg="mod">
          <ac:chgData name="Niels Hjuler Kristensen" userId="ecad9596-79d0-45cc-9cdd-d9b364760c46" providerId="ADAL" clId="{D2B8728B-2757-EF46-9C25-F0E91582AC2D}" dt="2024-11-28T22:07:47.334" v="72" actId="113"/>
          <ac:spMkLst>
            <pc:docMk/>
            <pc:sldMk cId="3785650768" sldId="351"/>
            <ac:spMk id="3" creationId="{0C2CF5C9-F9C4-DB25-2BD1-3ADC9293ACE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A0BA7D-65BB-8A4B-9FD0-7BA2A65948D5}" type="datetimeFigureOut">
              <a:rPr lang="da-DK" smtClean="0"/>
              <a:t>28.11.2024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da-DK"/>
              <a:t>Rediger teksttypografien i masteren
Andet niveau
Tredje niveau
Fjerde niveau
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A84E95-3698-5C48-BE66-ABEA8867D4D8}" type="slidenum">
              <a:rPr lang="da-DK" smtClean="0"/>
              <a:t>‹nr.›</a:t>
            </a:fld>
            <a:endParaRPr lang="da-DK"/>
          </a:p>
        </p:txBody>
      </p:sp>
    </p:spTree>
    <p:extLst>
      <p:ext uri="{BB962C8B-B14F-4D97-AF65-F5344CB8AC3E}">
        <p14:creationId xmlns:p14="http://schemas.microsoft.com/office/powerpoint/2010/main" val="37406606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Fakultetstænkning</a:t>
            </a:r>
            <a:r>
              <a:rPr lang="da-DK" baseline="0" dirty="0"/>
              <a:t> + tværfaglighed (fællesfaglig, flerfaglig) = overblik over fagrækkens og hovedområdernes særlige kendetegn + metodebevidsthed og basal videnskabsteoretisk indsigt</a:t>
            </a:r>
            <a:endParaRPr lang="da-DK" dirty="0"/>
          </a:p>
        </p:txBody>
      </p:sp>
      <p:sp>
        <p:nvSpPr>
          <p:cNvPr id="4" name="Pladsholder til slidenummer 3"/>
          <p:cNvSpPr>
            <a:spLocks noGrp="1"/>
          </p:cNvSpPr>
          <p:nvPr>
            <p:ph type="sldNum" sz="quarter" idx="10"/>
          </p:nvPr>
        </p:nvSpPr>
        <p:spPr/>
        <p:txBody>
          <a:bodyPr/>
          <a:lstStyle/>
          <a:p>
            <a:fld id="{E01C8686-A2D5-46CA-91C4-520AA2932D90}" type="slidenum">
              <a:rPr lang="da-DK" smtClean="0"/>
              <a:t>2</a:t>
            </a:fld>
            <a:endParaRPr lang="da-DK"/>
          </a:p>
        </p:txBody>
      </p:sp>
    </p:spTree>
    <p:extLst>
      <p:ext uri="{BB962C8B-B14F-4D97-AF65-F5344CB8AC3E}">
        <p14:creationId xmlns:p14="http://schemas.microsoft.com/office/powerpoint/2010/main" val="783080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Skr.: Metodisk og fordybelsesmæssigt fokus</a:t>
            </a:r>
          </a:p>
          <a:p>
            <a:r>
              <a:rPr lang="da-DK" dirty="0" err="1"/>
              <a:t>Mdt</a:t>
            </a:r>
            <a:r>
              <a:rPr lang="da-DK" dirty="0"/>
              <a:t>.: + videnskabsteoretiske overvejelser</a:t>
            </a:r>
          </a:p>
        </p:txBody>
      </p:sp>
      <p:sp>
        <p:nvSpPr>
          <p:cNvPr id="4" name="Pladsholder til slidenummer 3"/>
          <p:cNvSpPr>
            <a:spLocks noGrp="1"/>
          </p:cNvSpPr>
          <p:nvPr>
            <p:ph type="sldNum" sz="quarter" idx="10"/>
          </p:nvPr>
        </p:nvSpPr>
        <p:spPr/>
        <p:txBody>
          <a:bodyPr/>
          <a:lstStyle/>
          <a:p>
            <a:fld id="{E01C8686-A2D5-46CA-91C4-520AA2932D90}" type="slidenum">
              <a:rPr lang="da-DK" smtClean="0"/>
              <a:t>4</a:t>
            </a:fld>
            <a:endParaRPr lang="da-DK"/>
          </a:p>
        </p:txBody>
      </p:sp>
    </p:spTree>
    <p:extLst>
      <p:ext uri="{BB962C8B-B14F-4D97-AF65-F5344CB8AC3E}">
        <p14:creationId xmlns:p14="http://schemas.microsoft.com/office/powerpoint/2010/main" val="3552379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70FC49-45F3-544B-93EC-E879488B2975}"/>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9EC85D72-5377-AC4D-8580-0B523DC425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31466FE0-5E13-C046-BE2D-09378AB6FAE5}"/>
              </a:ext>
            </a:extLst>
          </p:cNvPr>
          <p:cNvSpPr>
            <a:spLocks noGrp="1"/>
          </p:cNvSpPr>
          <p:nvPr>
            <p:ph type="dt" sz="half" idx="10"/>
          </p:nvPr>
        </p:nvSpPr>
        <p:spPr/>
        <p:txBody>
          <a:bodyPr/>
          <a:lstStyle/>
          <a:p>
            <a:fld id="{3FEF80B0-425F-0A47-8BE1-EA0F26C10875}" type="datetimeFigureOut">
              <a:rPr lang="da-DK" smtClean="0"/>
              <a:t>28.11.2024</a:t>
            </a:fld>
            <a:endParaRPr lang="da-DK"/>
          </a:p>
        </p:txBody>
      </p:sp>
      <p:sp>
        <p:nvSpPr>
          <p:cNvPr id="5" name="Pladsholder til sidefod 4">
            <a:extLst>
              <a:ext uri="{FF2B5EF4-FFF2-40B4-BE49-F238E27FC236}">
                <a16:creationId xmlns:a16="http://schemas.microsoft.com/office/drawing/2014/main" id="{D0159AFF-96DD-9941-8110-CB0EBBA9F5C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1C6A304-5A85-4946-9365-41862CC1384A}"/>
              </a:ext>
            </a:extLst>
          </p:cNvPr>
          <p:cNvSpPr>
            <a:spLocks noGrp="1"/>
          </p:cNvSpPr>
          <p:nvPr>
            <p:ph type="sldNum" sz="quarter" idx="12"/>
          </p:nvPr>
        </p:nvSpPr>
        <p:spPr/>
        <p:txBody>
          <a:bodyPr/>
          <a:lstStyle/>
          <a:p>
            <a:fld id="{3203A8C3-5AD4-1940-86BC-192AC2FA37DA}" type="slidenum">
              <a:rPr lang="da-DK" smtClean="0"/>
              <a:t>‹nr.›</a:t>
            </a:fld>
            <a:endParaRPr lang="da-DK"/>
          </a:p>
        </p:txBody>
      </p:sp>
    </p:spTree>
    <p:extLst>
      <p:ext uri="{BB962C8B-B14F-4D97-AF65-F5344CB8AC3E}">
        <p14:creationId xmlns:p14="http://schemas.microsoft.com/office/powerpoint/2010/main" val="3594404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AE56EA-2FD0-8447-AEF1-E45D3936FF3B}"/>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29D6DFAB-4A13-8F46-B3E7-AE9288A3CDE9}"/>
              </a:ext>
            </a:extLst>
          </p:cNvPr>
          <p:cNvSpPr>
            <a:spLocks noGrp="1"/>
          </p:cNvSpPr>
          <p:nvPr>
            <p:ph idx="1"/>
          </p:nvPr>
        </p:nvSpPr>
        <p:spPr/>
        <p:txBody>
          <a:bodyPr/>
          <a:lstStyle/>
          <a:p>
            <a:r>
              <a:rPr lang="da-DK"/>
              <a:t>Rediger teksttypografien i masteren
Andet niveau
Tredje niveau
Fjerde niveau
Femte niveau</a:t>
            </a:r>
          </a:p>
        </p:txBody>
      </p:sp>
      <p:sp>
        <p:nvSpPr>
          <p:cNvPr id="4" name="Pladsholder til dato 3">
            <a:extLst>
              <a:ext uri="{FF2B5EF4-FFF2-40B4-BE49-F238E27FC236}">
                <a16:creationId xmlns:a16="http://schemas.microsoft.com/office/drawing/2014/main" id="{FE04F9CD-7E17-4B44-AF14-54D14F4BDDA0}"/>
              </a:ext>
            </a:extLst>
          </p:cNvPr>
          <p:cNvSpPr>
            <a:spLocks noGrp="1"/>
          </p:cNvSpPr>
          <p:nvPr>
            <p:ph type="dt" sz="half" idx="10"/>
          </p:nvPr>
        </p:nvSpPr>
        <p:spPr/>
        <p:txBody>
          <a:bodyPr/>
          <a:lstStyle/>
          <a:p>
            <a:fld id="{3FEF80B0-425F-0A47-8BE1-EA0F26C10875}" type="datetimeFigureOut">
              <a:rPr lang="da-DK" smtClean="0"/>
              <a:t>28.11.2024</a:t>
            </a:fld>
            <a:endParaRPr lang="da-DK"/>
          </a:p>
        </p:txBody>
      </p:sp>
      <p:sp>
        <p:nvSpPr>
          <p:cNvPr id="5" name="Pladsholder til sidefod 4">
            <a:extLst>
              <a:ext uri="{FF2B5EF4-FFF2-40B4-BE49-F238E27FC236}">
                <a16:creationId xmlns:a16="http://schemas.microsoft.com/office/drawing/2014/main" id="{AAFA3796-0466-8446-ADA2-361416D9191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DCAF2CD-E0E1-7746-AA0E-525465B92DF5}"/>
              </a:ext>
            </a:extLst>
          </p:cNvPr>
          <p:cNvSpPr>
            <a:spLocks noGrp="1"/>
          </p:cNvSpPr>
          <p:nvPr>
            <p:ph type="sldNum" sz="quarter" idx="12"/>
          </p:nvPr>
        </p:nvSpPr>
        <p:spPr/>
        <p:txBody>
          <a:bodyPr/>
          <a:lstStyle/>
          <a:p>
            <a:fld id="{3203A8C3-5AD4-1940-86BC-192AC2FA37DA}" type="slidenum">
              <a:rPr lang="da-DK" smtClean="0"/>
              <a:t>‹nr.›</a:t>
            </a:fld>
            <a:endParaRPr lang="da-DK"/>
          </a:p>
        </p:txBody>
      </p:sp>
    </p:spTree>
    <p:extLst>
      <p:ext uri="{BB962C8B-B14F-4D97-AF65-F5344CB8AC3E}">
        <p14:creationId xmlns:p14="http://schemas.microsoft.com/office/powerpoint/2010/main" val="3928401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3E993F-17A9-B04D-91C1-62822CE0A821}"/>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DE74E1D1-B38C-2F41-A9A7-7CA313F25B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da-DK"/>
              <a:t>Rediger teksttypografien i masteren
Andet niveau
Tredje niveau
Fjerde niveau
Femte niveau</a:t>
            </a:r>
          </a:p>
        </p:txBody>
      </p:sp>
      <p:sp>
        <p:nvSpPr>
          <p:cNvPr id="4" name="Pladsholder til dato 3">
            <a:extLst>
              <a:ext uri="{FF2B5EF4-FFF2-40B4-BE49-F238E27FC236}">
                <a16:creationId xmlns:a16="http://schemas.microsoft.com/office/drawing/2014/main" id="{E79F2E58-9629-8F47-96DB-52D9BD4AF54D}"/>
              </a:ext>
            </a:extLst>
          </p:cNvPr>
          <p:cNvSpPr>
            <a:spLocks noGrp="1"/>
          </p:cNvSpPr>
          <p:nvPr>
            <p:ph type="dt" sz="half" idx="10"/>
          </p:nvPr>
        </p:nvSpPr>
        <p:spPr/>
        <p:txBody>
          <a:bodyPr/>
          <a:lstStyle/>
          <a:p>
            <a:fld id="{3FEF80B0-425F-0A47-8BE1-EA0F26C10875}" type="datetimeFigureOut">
              <a:rPr lang="da-DK" smtClean="0"/>
              <a:t>28.11.2024</a:t>
            </a:fld>
            <a:endParaRPr lang="da-DK"/>
          </a:p>
        </p:txBody>
      </p:sp>
      <p:sp>
        <p:nvSpPr>
          <p:cNvPr id="5" name="Pladsholder til sidefod 4">
            <a:extLst>
              <a:ext uri="{FF2B5EF4-FFF2-40B4-BE49-F238E27FC236}">
                <a16:creationId xmlns:a16="http://schemas.microsoft.com/office/drawing/2014/main" id="{C698E563-72E4-D74C-9289-659833757BB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DF58818-5676-9D40-BDDC-E7DD131AA2B0}"/>
              </a:ext>
            </a:extLst>
          </p:cNvPr>
          <p:cNvSpPr>
            <a:spLocks noGrp="1"/>
          </p:cNvSpPr>
          <p:nvPr>
            <p:ph type="sldNum" sz="quarter" idx="12"/>
          </p:nvPr>
        </p:nvSpPr>
        <p:spPr/>
        <p:txBody>
          <a:bodyPr/>
          <a:lstStyle/>
          <a:p>
            <a:fld id="{3203A8C3-5AD4-1940-86BC-192AC2FA37DA}" type="slidenum">
              <a:rPr lang="da-DK" smtClean="0"/>
              <a:t>‹nr.›</a:t>
            </a:fld>
            <a:endParaRPr lang="da-DK"/>
          </a:p>
        </p:txBody>
      </p:sp>
    </p:spTree>
    <p:extLst>
      <p:ext uri="{BB962C8B-B14F-4D97-AF65-F5344CB8AC3E}">
        <p14:creationId xmlns:p14="http://schemas.microsoft.com/office/powerpoint/2010/main" val="2166157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70BCDD-2B7D-A844-89A9-07708D0D6C2D}"/>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8AC14640-8899-4944-9252-044C4A85C729}"/>
              </a:ext>
            </a:extLst>
          </p:cNvPr>
          <p:cNvSpPr>
            <a:spLocks noGrp="1"/>
          </p:cNvSpPr>
          <p:nvPr>
            <p:ph sz="half" idx="1"/>
          </p:nvPr>
        </p:nvSpPr>
        <p:spPr>
          <a:xfrm>
            <a:off x="838200" y="1825625"/>
            <a:ext cx="5181600" cy="4351338"/>
          </a:xfrm>
        </p:spPr>
        <p:txBody>
          <a:bodyPr/>
          <a:lstStyle/>
          <a:p>
            <a:r>
              <a:rPr lang="da-DK"/>
              <a:t>Rediger teksttypografien i masteren
Andet niveau
Tredje niveau
Fjerde niveau
Femte niveau</a:t>
            </a:r>
          </a:p>
        </p:txBody>
      </p:sp>
      <p:sp>
        <p:nvSpPr>
          <p:cNvPr id="4" name="Pladsholder til indhold 3">
            <a:extLst>
              <a:ext uri="{FF2B5EF4-FFF2-40B4-BE49-F238E27FC236}">
                <a16:creationId xmlns:a16="http://schemas.microsoft.com/office/drawing/2014/main" id="{7B95E44F-1025-1D48-8F8F-D108BBA66095}"/>
              </a:ext>
            </a:extLst>
          </p:cNvPr>
          <p:cNvSpPr>
            <a:spLocks noGrp="1"/>
          </p:cNvSpPr>
          <p:nvPr>
            <p:ph sz="half" idx="2"/>
          </p:nvPr>
        </p:nvSpPr>
        <p:spPr>
          <a:xfrm>
            <a:off x="6172200" y="1825625"/>
            <a:ext cx="5181600" cy="4351338"/>
          </a:xfrm>
        </p:spPr>
        <p:txBody>
          <a:bodyPr/>
          <a:lstStyle/>
          <a:p>
            <a:r>
              <a:rPr lang="da-DK"/>
              <a:t>Rediger teksttypografien i masteren
Andet niveau
Tredje niveau
Fjerde niveau
Femte niveau</a:t>
            </a:r>
          </a:p>
        </p:txBody>
      </p:sp>
      <p:sp>
        <p:nvSpPr>
          <p:cNvPr id="5" name="Pladsholder til dato 4">
            <a:extLst>
              <a:ext uri="{FF2B5EF4-FFF2-40B4-BE49-F238E27FC236}">
                <a16:creationId xmlns:a16="http://schemas.microsoft.com/office/drawing/2014/main" id="{5B75BCC8-9A33-3E4B-970A-4DCD98E22EED}"/>
              </a:ext>
            </a:extLst>
          </p:cNvPr>
          <p:cNvSpPr>
            <a:spLocks noGrp="1"/>
          </p:cNvSpPr>
          <p:nvPr>
            <p:ph type="dt" sz="half" idx="10"/>
          </p:nvPr>
        </p:nvSpPr>
        <p:spPr/>
        <p:txBody>
          <a:bodyPr/>
          <a:lstStyle/>
          <a:p>
            <a:fld id="{3FEF80B0-425F-0A47-8BE1-EA0F26C10875}" type="datetimeFigureOut">
              <a:rPr lang="da-DK" smtClean="0"/>
              <a:t>28.11.2024</a:t>
            </a:fld>
            <a:endParaRPr lang="da-DK"/>
          </a:p>
        </p:txBody>
      </p:sp>
      <p:sp>
        <p:nvSpPr>
          <p:cNvPr id="6" name="Pladsholder til sidefod 5">
            <a:extLst>
              <a:ext uri="{FF2B5EF4-FFF2-40B4-BE49-F238E27FC236}">
                <a16:creationId xmlns:a16="http://schemas.microsoft.com/office/drawing/2014/main" id="{BC1C64B5-71EB-4745-87E8-E04989A602E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42A47F14-E4C2-A846-8D6C-6B8A5FAD7B07}"/>
              </a:ext>
            </a:extLst>
          </p:cNvPr>
          <p:cNvSpPr>
            <a:spLocks noGrp="1"/>
          </p:cNvSpPr>
          <p:nvPr>
            <p:ph type="sldNum" sz="quarter" idx="12"/>
          </p:nvPr>
        </p:nvSpPr>
        <p:spPr/>
        <p:txBody>
          <a:bodyPr/>
          <a:lstStyle/>
          <a:p>
            <a:fld id="{3203A8C3-5AD4-1940-86BC-192AC2FA37DA}" type="slidenum">
              <a:rPr lang="da-DK" smtClean="0"/>
              <a:t>‹nr.›</a:t>
            </a:fld>
            <a:endParaRPr lang="da-DK"/>
          </a:p>
        </p:txBody>
      </p:sp>
    </p:spTree>
    <p:extLst>
      <p:ext uri="{BB962C8B-B14F-4D97-AF65-F5344CB8AC3E}">
        <p14:creationId xmlns:p14="http://schemas.microsoft.com/office/powerpoint/2010/main" val="4126422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79C481-0D3D-854C-A6F3-00FD690FCD7F}"/>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0E5B9BFB-E239-FF47-BA2A-765AA79950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da-DK"/>
              <a:t>Rediger teksttypografien i masteren
Andet niveau
Tredje niveau
Fjerde niveau
Femte niveau</a:t>
            </a:r>
          </a:p>
        </p:txBody>
      </p:sp>
      <p:sp>
        <p:nvSpPr>
          <p:cNvPr id="4" name="Pladsholder til indhold 3">
            <a:extLst>
              <a:ext uri="{FF2B5EF4-FFF2-40B4-BE49-F238E27FC236}">
                <a16:creationId xmlns:a16="http://schemas.microsoft.com/office/drawing/2014/main" id="{4113B0EE-E854-A34C-A755-08BC5AAA1968}"/>
              </a:ext>
            </a:extLst>
          </p:cNvPr>
          <p:cNvSpPr>
            <a:spLocks noGrp="1"/>
          </p:cNvSpPr>
          <p:nvPr>
            <p:ph sz="half" idx="2"/>
          </p:nvPr>
        </p:nvSpPr>
        <p:spPr>
          <a:xfrm>
            <a:off x="839788" y="2505075"/>
            <a:ext cx="5157787" cy="3684588"/>
          </a:xfrm>
        </p:spPr>
        <p:txBody>
          <a:bodyPr/>
          <a:lstStyle/>
          <a:p>
            <a:r>
              <a:rPr lang="da-DK"/>
              <a:t>Rediger teksttypografien i masteren
Andet niveau
Tredje niveau
Fjerde niveau
Femte niveau</a:t>
            </a:r>
          </a:p>
        </p:txBody>
      </p:sp>
      <p:sp>
        <p:nvSpPr>
          <p:cNvPr id="5" name="Pladsholder til tekst 4">
            <a:extLst>
              <a:ext uri="{FF2B5EF4-FFF2-40B4-BE49-F238E27FC236}">
                <a16:creationId xmlns:a16="http://schemas.microsoft.com/office/drawing/2014/main" id="{E52BB921-12E3-FE4E-8761-3B41B53986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da-DK"/>
              <a:t>Rediger teksttypografien i masteren
Andet niveau
Tredje niveau
Fjerde niveau
Femte niveau</a:t>
            </a:r>
          </a:p>
        </p:txBody>
      </p:sp>
      <p:sp>
        <p:nvSpPr>
          <p:cNvPr id="6" name="Pladsholder til indhold 5">
            <a:extLst>
              <a:ext uri="{FF2B5EF4-FFF2-40B4-BE49-F238E27FC236}">
                <a16:creationId xmlns:a16="http://schemas.microsoft.com/office/drawing/2014/main" id="{CD79C12E-F5DF-7448-9AC7-2146006931B5}"/>
              </a:ext>
            </a:extLst>
          </p:cNvPr>
          <p:cNvSpPr>
            <a:spLocks noGrp="1"/>
          </p:cNvSpPr>
          <p:nvPr>
            <p:ph sz="quarter" idx="4"/>
          </p:nvPr>
        </p:nvSpPr>
        <p:spPr>
          <a:xfrm>
            <a:off x="6172200" y="2505075"/>
            <a:ext cx="5183188" cy="3684588"/>
          </a:xfrm>
        </p:spPr>
        <p:txBody>
          <a:bodyPr/>
          <a:lstStyle/>
          <a:p>
            <a:r>
              <a:rPr lang="da-DK"/>
              <a:t>Rediger teksttypografien i masteren
Andet niveau
Tredje niveau
Fjerde niveau
Femte niveau</a:t>
            </a:r>
          </a:p>
        </p:txBody>
      </p:sp>
      <p:sp>
        <p:nvSpPr>
          <p:cNvPr id="7" name="Pladsholder til dato 6">
            <a:extLst>
              <a:ext uri="{FF2B5EF4-FFF2-40B4-BE49-F238E27FC236}">
                <a16:creationId xmlns:a16="http://schemas.microsoft.com/office/drawing/2014/main" id="{08A40CC8-7085-2D4D-8F8B-6D16006DD06E}"/>
              </a:ext>
            </a:extLst>
          </p:cNvPr>
          <p:cNvSpPr>
            <a:spLocks noGrp="1"/>
          </p:cNvSpPr>
          <p:nvPr>
            <p:ph type="dt" sz="half" idx="10"/>
          </p:nvPr>
        </p:nvSpPr>
        <p:spPr/>
        <p:txBody>
          <a:bodyPr/>
          <a:lstStyle/>
          <a:p>
            <a:fld id="{3FEF80B0-425F-0A47-8BE1-EA0F26C10875}" type="datetimeFigureOut">
              <a:rPr lang="da-DK" smtClean="0"/>
              <a:t>28.11.2024</a:t>
            </a:fld>
            <a:endParaRPr lang="da-DK"/>
          </a:p>
        </p:txBody>
      </p:sp>
      <p:sp>
        <p:nvSpPr>
          <p:cNvPr id="8" name="Pladsholder til sidefod 7">
            <a:extLst>
              <a:ext uri="{FF2B5EF4-FFF2-40B4-BE49-F238E27FC236}">
                <a16:creationId xmlns:a16="http://schemas.microsoft.com/office/drawing/2014/main" id="{6DF79654-9F13-4B4C-8181-44CD75D9506D}"/>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B1C22FFF-2AAF-3E45-9FE5-B4230F3F6284}"/>
              </a:ext>
            </a:extLst>
          </p:cNvPr>
          <p:cNvSpPr>
            <a:spLocks noGrp="1"/>
          </p:cNvSpPr>
          <p:nvPr>
            <p:ph type="sldNum" sz="quarter" idx="12"/>
          </p:nvPr>
        </p:nvSpPr>
        <p:spPr/>
        <p:txBody>
          <a:bodyPr/>
          <a:lstStyle/>
          <a:p>
            <a:fld id="{3203A8C3-5AD4-1940-86BC-192AC2FA37DA}" type="slidenum">
              <a:rPr lang="da-DK" smtClean="0"/>
              <a:t>‹nr.›</a:t>
            </a:fld>
            <a:endParaRPr lang="da-DK"/>
          </a:p>
        </p:txBody>
      </p:sp>
    </p:spTree>
    <p:extLst>
      <p:ext uri="{BB962C8B-B14F-4D97-AF65-F5344CB8AC3E}">
        <p14:creationId xmlns:p14="http://schemas.microsoft.com/office/powerpoint/2010/main" val="2523163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E499DE-D704-534B-A394-324BD823D9B3}"/>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E46AEC13-9E82-3A4A-A75E-CA4031469C66}"/>
              </a:ext>
            </a:extLst>
          </p:cNvPr>
          <p:cNvSpPr>
            <a:spLocks noGrp="1"/>
          </p:cNvSpPr>
          <p:nvPr>
            <p:ph type="dt" sz="half" idx="10"/>
          </p:nvPr>
        </p:nvSpPr>
        <p:spPr/>
        <p:txBody>
          <a:bodyPr/>
          <a:lstStyle/>
          <a:p>
            <a:fld id="{3FEF80B0-425F-0A47-8BE1-EA0F26C10875}" type="datetimeFigureOut">
              <a:rPr lang="da-DK" smtClean="0"/>
              <a:t>28.11.2024</a:t>
            </a:fld>
            <a:endParaRPr lang="da-DK"/>
          </a:p>
        </p:txBody>
      </p:sp>
      <p:sp>
        <p:nvSpPr>
          <p:cNvPr id="4" name="Pladsholder til sidefod 3">
            <a:extLst>
              <a:ext uri="{FF2B5EF4-FFF2-40B4-BE49-F238E27FC236}">
                <a16:creationId xmlns:a16="http://schemas.microsoft.com/office/drawing/2014/main" id="{3B399581-5904-F14A-AC54-1AC51EF072B7}"/>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3185EB5F-49DA-DD48-ACA9-C01F641C157B}"/>
              </a:ext>
            </a:extLst>
          </p:cNvPr>
          <p:cNvSpPr>
            <a:spLocks noGrp="1"/>
          </p:cNvSpPr>
          <p:nvPr>
            <p:ph type="sldNum" sz="quarter" idx="12"/>
          </p:nvPr>
        </p:nvSpPr>
        <p:spPr/>
        <p:txBody>
          <a:bodyPr/>
          <a:lstStyle/>
          <a:p>
            <a:fld id="{3203A8C3-5AD4-1940-86BC-192AC2FA37DA}" type="slidenum">
              <a:rPr lang="da-DK" smtClean="0"/>
              <a:t>‹nr.›</a:t>
            </a:fld>
            <a:endParaRPr lang="da-DK"/>
          </a:p>
        </p:txBody>
      </p:sp>
    </p:spTree>
    <p:extLst>
      <p:ext uri="{BB962C8B-B14F-4D97-AF65-F5344CB8AC3E}">
        <p14:creationId xmlns:p14="http://schemas.microsoft.com/office/powerpoint/2010/main" val="3083757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847A237B-4862-664F-A729-AF28F542970A}"/>
              </a:ext>
            </a:extLst>
          </p:cNvPr>
          <p:cNvSpPr>
            <a:spLocks noGrp="1"/>
          </p:cNvSpPr>
          <p:nvPr>
            <p:ph type="dt" sz="half" idx="10"/>
          </p:nvPr>
        </p:nvSpPr>
        <p:spPr/>
        <p:txBody>
          <a:bodyPr/>
          <a:lstStyle/>
          <a:p>
            <a:fld id="{3FEF80B0-425F-0A47-8BE1-EA0F26C10875}" type="datetimeFigureOut">
              <a:rPr lang="da-DK" smtClean="0"/>
              <a:t>28.11.2024</a:t>
            </a:fld>
            <a:endParaRPr lang="da-DK"/>
          </a:p>
        </p:txBody>
      </p:sp>
      <p:sp>
        <p:nvSpPr>
          <p:cNvPr id="3" name="Pladsholder til sidefod 2">
            <a:extLst>
              <a:ext uri="{FF2B5EF4-FFF2-40B4-BE49-F238E27FC236}">
                <a16:creationId xmlns:a16="http://schemas.microsoft.com/office/drawing/2014/main" id="{D7251A84-4261-8946-9513-7DB4389610C2}"/>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CCE7E11E-74ED-624B-AA4D-A0421997AE45}"/>
              </a:ext>
            </a:extLst>
          </p:cNvPr>
          <p:cNvSpPr>
            <a:spLocks noGrp="1"/>
          </p:cNvSpPr>
          <p:nvPr>
            <p:ph type="sldNum" sz="quarter" idx="12"/>
          </p:nvPr>
        </p:nvSpPr>
        <p:spPr/>
        <p:txBody>
          <a:bodyPr/>
          <a:lstStyle/>
          <a:p>
            <a:fld id="{3203A8C3-5AD4-1940-86BC-192AC2FA37DA}" type="slidenum">
              <a:rPr lang="da-DK" smtClean="0"/>
              <a:t>‹nr.›</a:t>
            </a:fld>
            <a:endParaRPr lang="da-DK"/>
          </a:p>
        </p:txBody>
      </p:sp>
    </p:spTree>
    <p:extLst>
      <p:ext uri="{BB962C8B-B14F-4D97-AF65-F5344CB8AC3E}">
        <p14:creationId xmlns:p14="http://schemas.microsoft.com/office/powerpoint/2010/main" val="869810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0F8124-0A68-1842-BAEC-1D86D82EF0C1}"/>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A31534C5-CC30-EF4C-913D-880A004E04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da-DK"/>
              <a:t>Rediger teksttypografien i masteren
Andet niveau
Tredje niveau
Fjerde niveau
Femte niveau</a:t>
            </a:r>
          </a:p>
        </p:txBody>
      </p:sp>
      <p:sp>
        <p:nvSpPr>
          <p:cNvPr id="4" name="Pladsholder til tekst 3">
            <a:extLst>
              <a:ext uri="{FF2B5EF4-FFF2-40B4-BE49-F238E27FC236}">
                <a16:creationId xmlns:a16="http://schemas.microsoft.com/office/drawing/2014/main" id="{B9B170B7-08F0-614A-96EA-F7334A87AF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a-DK"/>
              <a:t>Rediger teksttypografien i masteren
Andet niveau
Tredje niveau
Fjerde niveau
Femte niveau</a:t>
            </a:r>
          </a:p>
        </p:txBody>
      </p:sp>
      <p:sp>
        <p:nvSpPr>
          <p:cNvPr id="5" name="Pladsholder til dato 4">
            <a:extLst>
              <a:ext uri="{FF2B5EF4-FFF2-40B4-BE49-F238E27FC236}">
                <a16:creationId xmlns:a16="http://schemas.microsoft.com/office/drawing/2014/main" id="{2663CB14-5CF5-D64F-92A6-436C680CFEF7}"/>
              </a:ext>
            </a:extLst>
          </p:cNvPr>
          <p:cNvSpPr>
            <a:spLocks noGrp="1"/>
          </p:cNvSpPr>
          <p:nvPr>
            <p:ph type="dt" sz="half" idx="10"/>
          </p:nvPr>
        </p:nvSpPr>
        <p:spPr/>
        <p:txBody>
          <a:bodyPr/>
          <a:lstStyle/>
          <a:p>
            <a:fld id="{3FEF80B0-425F-0A47-8BE1-EA0F26C10875}" type="datetimeFigureOut">
              <a:rPr lang="da-DK" smtClean="0"/>
              <a:t>28.11.2024</a:t>
            </a:fld>
            <a:endParaRPr lang="da-DK"/>
          </a:p>
        </p:txBody>
      </p:sp>
      <p:sp>
        <p:nvSpPr>
          <p:cNvPr id="6" name="Pladsholder til sidefod 5">
            <a:extLst>
              <a:ext uri="{FF2B5EF4-FFF2-40B4-BE49-F238E27FC236}">
                <a16:creationId xmlns:a16="http://schemas.microsoft.com/office/drawing/2014/main" id="{3672E4C3-4B35-2C4E-ABC4-570C0A6F70E9}"/>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1F0D09E-B543-CA4D-A97A-7B809B9AC619}"/>
              </a:ext>
            </a:extLst>
          </p:cNvPr>
          <p:cNvSpPr>
            <a:spLocks noGrp="1"/>
          </p:cNvSpPr>
          <p:nvPr>
            <p:ph type="sldNum" sz="quarter" idx="12"/>
          </p:nvPr>
        </p:nvSpPr>
        <p:spPr/>
        <p:txBody>
          <a:bodyPr/>
          <a:lstStyle/>
          <a:p>
            <a:fld id="{3203A8C3-5AD4-1940-86BC-192AC2FA37DA}" type="slidenum">
              <a:rPr lang="da-DK" smtClean="0"/>
              <a:t>‹nr.›</a:t>
            </a:fld>
            <a:endParaRPr lang="da-DK"/>
          </a:p>
        </p:txBody>
      </p:sp>
    </p:spTree>
    <p:extLst>
      <p:ext uri="{BB962C8B-B14F-4D97-AF65-F5344CB8AC3E}">
        <p14:creationId xmlns:p14="http://schemas.microsoft.com/office/powerpoint/2010/main" val="744072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5F0ADB-C78D-5C47-BD7C-206726C24419}"/>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244FD1BB-4465-0644-8A87-F20E7D54CA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97559FF0-73D3-8547-8655-A097CDA88F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a-DK"/>
              <a:t>Rediger teksttypografien i masteren
Andet niveau
Tredje niveau
Fjerde niveau
Femte niveau</a:t>
            </a:r>
          </a:p>
        </p:txBody>
      </p:sp>
      <p:sp>
        <p:nvSpPr>
          <p:cNvPr id="5" name="Pladsholder til dato 4">
            <a:extLst>
              <a:ext uri="{FF2B5EF4-FFF2-40B4-BE49-F238E27FC236}">
                <a16:creationId xmlns:a16="http://schemas.microsoft.com/office/drawing/2014/main" id="{F2A9F542-D197-7D4A-B379-B5E85E8A6429}"/>
              </a:ext>
            </a:extLst>
          </p:cNvPr>
          <p:cNvSpPr>
            <a:spLocks noGrp="1"/>
          </p:cNvSpPr>
          <p:nvPr>
            <p:ph type="dt" sz="half" idx="10"/>
          </p:nvPr>
        </p:nvSpPr>
        <p:spPr/>
        <p:txBody>
          <a:bodyPr/>
          <a:lstStyle/>
          <a:p>
            <a:fld id="{3FEF80B0-425F-0A47-8BE1-EA0F26C10875}" type="datetimeFigureOut">
              <a:rPr lang="da-DK" smtClean="0"/>
              <a:t>28.11.2024</a:t>
            </a:fld>
            <a:endParaRPr lang="da-DK"/>
          </a:p>
        </p:txBody>
      </p:sp>
      <p:sp>
        <p:nvSpPr>
          <p:cNvPr id="6" name="Pladsholder til sidefod 5">
            <a:extLst>
              <a:ext uri="{FF2B5EF4-FFF2-40B4-BE49-F238E27FC236}">
                <a16:creationId xmlns:a16="http://schemas.microsoft.com/office/drawing/2014/main" id="{6C6E9D8A-8037-B144-AE63-EEC8A20CC39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BCA6642D-0689-9F4A-BBEC-DEE739AFE923}"/>
              </a:ext>
            </a:extLst>
          </p:cNvPr>
          <p:cNvSpPr>
            <a:spLocks noGrp="1"/>
          </p:cNvSpPr>
          <p:nvPr>
            <p:ph type="sldNum" sz="quarter" idx="12"/>
          </p:nvPr>
        </p:nvSpPr>
        <p:spPr/>
        <p:txBody>
          <a:bodyPr/>
          <a:lstStyle/>
          <a:p>
            <a:fld id="{3203A8C3-5AD4-1940-86BC-192AC2FA37DA}" type="slidenum">
              <a:rPr lang="da-DK" smtClean="0"/>
              <a:t>‹nr.›</a:t>
            </a:fld>
            <a:endParaRPr lang="da-DK"/>
          </a:p>
        </p:txBody>
      </p:sp>
    </p:spTree>
    <p:extLst>
      <p:ext uri="{BB962C8B-B14F-4D97-AF65-F5344CB8AC3E}">
        <p14:creationId xmlns:p14="http://schemas.microsoft.com/office/powerpoint/2010/main" val="35763416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53F6E5-CFE4-7D4B-9F37-54418EAB40E5}"/>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42370F83-317B-D943-858A-507591CDE976}"/>
              </a:ext>
            </a:extLst>
          </p:cNvPr>
          <p:cNvSpPr>
            <a:spLocks noGrp="1"/>
          </p:cNvSpPr>
          <p:nvPr>
            <p:ph type="body" orient="vert" idx="1"/>
          </p:nvPr>
        </p:nvSpPr>
        <p:spPr/>
        <p:txBody>
          <a:bodyPr vert="eaVert"/>
          <a:lstStyle/>
          <a:p>
            <a:r>
              <a:rPr lang="da-DK"/>
              <a:t>Rediger teksttypografien i masteren
Andet niveau
Tredje niveau
Fjerde niveau
Femte niveau</a:t>
            </a:r>
          </a:p>
        </p:txBody>
      </p:sp>
      <p:sp>
        <p:nvSpPr>
          <p:cNvPr id="4" name="Pladsholder til dato 3">
            <a:extLst>
              <a:ext uri="{FF2B5EF4-FFF2-40B4-BE49-F238E27FC236}">
                <a16:creationId xmlns:a16="http://schemas.microsoft.com/office/drawing/2014/main" id="{F02A4C54-1CF9-8046-9AD6-67D38E17C9CB}"/>
              </a:ext>
            </a:extLst>
          </p:cNvPr>
          <p:cNvSpPr>
            <a:spLocks noGrp="1"/>
          </p:cNvSpPr>
          <p:nvPr>
            <p:ph type="dt" sz="half" idx="10"/>
          </p:nvPr>
        </p:nvSpPr>
        <p:spPr/>
        <p:txBody>
          <a:bodyPr/>
          <a:lstStyle/>
          <a:p>
            <a:fld id="{3FEF80B0-425F-0A47-8BE1-EA0F26C10875}" type="datetimeFigureOut">
              <a:rPr lang="da-DK" smtClean="0"/>
              <a:t>28.11.2024</a:t>
            </a:fld>
            <a:endParaRPr lang="da-DK"/>
          </a:p>
        </p:txBody>
      </p:sp>
      <p:sp>
        <p:nvSpPr>
          <p:cNvPr id="5" name="Pladsholder til sidefod 4">
            <a:extLst>
              <a:ext uri="{FF2B5EF4-FFF2-40B4-BE49-F238E27FC236}">
                <a16:creationId xmlns:a16="http://schemas.microsoft.com/office/drawing/2014/main" id="{37848049-BE57-9040-BCBD-120542CFD7E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72F8EE6-76A6-EB42-866E-4AFB3FA9402F}"/>
              </a:ext>
            </a:extLst>
          </p:cNvPr>
          <p:cNvSpPr>
            <a:spLocks noGrp="1"/>
          </p:cNvSpPr>
          <p:nvPr>
            <p:ph type="sldNum" sz="quarter" idx="12"/>
          </p:nvPr>
        </p:nvSpPr>
        <p:spPr/>
        <p:txBody>
          <a:bodyPr/>
          <a:lstStyle/>
          <a:p>
            <a:fld id="{3203A8C3-5AD4-1940-86BC-192AC2FA37DA}" type="slidenum">
              <a:rPr lang="da-DK" smtClean="0"/>
              <a:t>‹nr.›</a:t>
            </a:fld>
            <a:endParaRPr lang="da-DK"/>
          </a:p>
        </p:txBody>
      </p:sp>
    </p:spTree>
    <p:extLst>
      <p:ext uri="{BB962C8B-B14F-4D97-AF65-F5344CB8AC3E}">
        <p14:creationId xmlns:p14="http://schemas.microsoft.com/office/powerpoint/2010/main" val="690179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88750518-8773-0348-AC40-EC53F65E9BBC}"/>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D7CE68C8-364C-B747-9E5B-471708DF5806}"/>
              </a:ext>
            </a:extLst>
          </p:cNvPr>
          <p:cNvSpPr>
            <a:spLocks noGrp="1"/>
          </p:cNvSpPr>
          <p:nvPr>
            <p:ph type="body" orient="vert" idx="1"/>
          </p:nvPr>
        </p:nvSpPr>
        <p:spPr>
          <a:xfrm>
            <a:off x="838200" y="365125"/>
            <a:ext cx="7734300" cy="5811838"/>
          </a:xfrm>
        </p:spPr>
        <p:txBody>
          <a:bodyPr vert="eaVert"/>
          <a:lstStyle/>
          <a:p>
            <a:r>
              <a:rPr lang="da-DK"/>
              <a:t>Rediger teksttypografien i masteren
Andet niveau
Tredje niveau
Fjerde niveau
Femte niveau</a:t>
            </a:r>
          </a:p>
        </p:txBody>
      </p:sp>
      <p:sp>
        <p:nvSpPr>
          <p:cNvPr id="4" name="Pladsholder til dato 3">
            <a:extLst>
              <a:ext uri="{FF2B5EF4-FFF2-40B4-BE49-F238E27FC236}">
                <a16:creationId xmlns:a16="http://schemas.microsoft.com/office/drawing/2014/main" id="{78C8DC16-97CC-B544-96BC-A40BDAD14909}"/>
              </a:ext>
            </a:extLst>
          </p:cNvPr>
          <p:cNvSpPr>
            <a:spLocks noGrp="1"/>
          </p:cNvSpPr>
          <p:nvPr>
            <p:ph type="dt" sz="half" idx="10"/>
          </p:nvPr>
        </p:nvSpPr>
        <p:spPr/>
        <p:txBody>
          <a:bodyPr/>
          <a:lstStyle/>
          <a:p>
            <a:fld id="{3FEF80B0-425F-0A47-8BE1-EA0F26C10875}" type="datetimeFigureOut">
              <a:rPr lang="da-DK" smtClean="0"/>
              <a:t>28.11.2024</a:t>
            </a:fld>
            <a:endParaRPr lang="da-DK"/>
          </a:p>
        </p:txBody>
      </p:sp>
      <p:sp>
        <p:nvSpPr>
          <p:cNvPr id="5" name="Pladsholder til sidefod 4">
            <a:extLst>
              <a:ext uri="{FF2B5EF4-FFF2-40B4-BE49-F238E27FC236}">
                <a16:creationId xmlns:a16="http://schemas.microsoft.com/office/drawing/2014/main" id="{CB93154D-0B10-B548-A73C-BC98F0C482F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880E8AD-928A-0D41-A53D-233EB0B62F6E}"/>
              </a:ext>
            </a:extLst>
          </p:cNvPr>
          <p:cNvSpPr>
            <a:spLocks noGrp="1"/>
          </p:cNvSpPr>
          <p:nvPr>
            <p:ph type="sldNum" sz="quarter" idx="12"/>
          </p:nvPr>
        </p:nvSpPr>
        <p:spPr/>
        <p:txBody>
          <a:bodyPr/>
          <a:lstStyle/>
          <a:p>
            <a:fld id="{3203A8C3-5AD4-1940-86BC-192AC2FA37DA}" type="slidenum">
              <a:rPr lang="da-DK" smtClean="0"/>
              <a:t>‹nr.›</a:t>
            </a:fld>
            <a:endParaRPr lang="da-DK"/>
          </a:p>
        </p:txBody>
      </p:sp>
    </p:spTree>
    <p:extLst>
      <p:ext uri="{BB962C8B-B14F-4D97-AF65-F5344CB8AC3E}">
        <p14:creationId xmlns:p14="http://schemas.microsoft.com/office/powerpoint/2010/main" val="49492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67BF6525-6390-FC44-BE5D-BAC8631301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9BDD661-2F08-114F-AD3A-10DD70208C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da-DK"/>
              <a:t>Rediger teksttypografien i masteren
Andet niveau
Tredje niveau
Fjerde niveau
Femte niveau</a:t>
            </a:r>
          </a:p>
        </p:txBody>
      </p:sp>
      <p:sp>
        <p:nvSpPr>
          <p:cNvPr id="4" name="Pladsholder til dato 3">
            <a:extLst>
              <a:ext uri="{FF2B5EF4-FFF2-40B4-BE49-F238E27FC236}">
                <a16:creationId xmlns:a16="http://schemas.microsoft.com/office/drawing/2014/main" id="{3D6BF1E0-05B1-3C42-81E0-CDE738AEE1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EF80B0-425F-0A47-8BE1-EA0F26C10875}" type="datetimeFigureOut">
              <a:rPr lang="da-DK" smtClean="0"/>
              <a:t>28.11.2024</a:t>
            </a:fld>
            <a:endParaRPr lang="da-DK"/>
          </a:p>
        </p:txBody>
      </p:sp>
      <p:sp>
        <p:nvSpPr>
          <p:cNvPr id="5" name="Pladsholder til sidefod 4">
            <a:extLst>
              <a:ext uri="{FF2B5EF4-FFF2-40B4-BE49-F238E27FC236}">
                <a16:creationId xmlns:a16="http://schemas.microsoft.com/office/drawing/2014/main" id="{47973C0C-D262-0D43-B082-3947D81501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331248CE-1491-9F47-9441-C9097726F5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03A8C3-5AD4-1940-86BC-192AC2FA37DA}" type="slidenum">
              <a:rPr lang="da-DK" smtClean="0"/>
              <a:t>‹nr.›</a:t>
            </a:fld>
            <a:endParaRPr lang="da-DK"/>
          </a:p>
        </p:txBody>
      </p:sp>
    </p:spTree>
    <p:extLst>
      <p:ext uri="{BB962C8B-B14F-4D97-AF65-F5344CB8AC3E}">
        <p14:creationId xmlns:p14="http://schemas.microsoft.com/office/powerpoint/2010/main" val="20816162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 Id="rId5" Type="http://schemas.openxmlformats.org/officeDocument/2006/relationships/image" Target="../media/image5.jp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6709BF-1B38-6242-B888-6A08099C1388}"/>
              </a:ext>
            </a:extLst>
          </p:cNvPr>
          <p:cNvSpPr>
            <a:spLocks noGrp="1"/>
          </p:cNvSpPr>
          <p:nvPr>
            <p:ph type="ctrTitle"/>
          </p:nvPr>
        </p:nvSpPr>
        <p:spPr/>
        <p:txBody>
          <a:bodyPr/>
          <a:lstStyle/>
          <a:p>
            <a:r>
              <a:rPr lang="da-DK" b="1" dirty="0">
                <a:solidFill>
                  <a:srgbClr val="FF0000"/>
                </a:solidFill>
              </a:rPr>
              <a:t>SRP - EØ</a:t>
            </a:r>
          </a:p>
        </p:txBody>
      </p:sp>
      <p:sp>
        <p:nvSpPr>
          <p:cNvPr id="3" name="Undertitel 2">
            <a:extLst>
              <a:ext uri="{FF2B5EF4-FFF2-40B4-BE49-F238E27FC236}">
                <a16:creationId xmlns:a16="http://schemas.microsoft.com/office/drawing/2014/main" id="{04922245-17E2-DD42-80E5-E58246F574BE}"/>
              </a:ext>
            </a:extLst>
          </p:cNvPr>
          <p:cNvSpPr>
            <a:spLocks noGrp="1"/>
          </p:cNvSpPr>
          <p:nvPr>
            <p:ph type="subTitle" idx="1"/>
          </p:nvPr>
        </p:nvSpPr>
        <p:spPr/>
        <p:txBody>
          <a:bodyPr/>
          <a:lstStyle/>
          <a:p>
            <a:endParaRPr lang="da-DK" dirty="0"/>
          </a:p>
        </p:txBody>
      </p:sp>
    </p:spTree>
    <p:extLst>
      <p:ext uri="{BB962C8B-B14F-4D97-AF65-F5344CB8AC3E}">
        <p14:creationId xmlns:p14="http://schemas.microsoft.com/office/powerpoint/2010/main" val="4211659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Fra SRP-læreplanen</a:t>
            </a:r>
          </a:p>
        </p:txBody>
      </p:sp>
      <p:sp>
        <p:nvSpPr>
          <p:cNvPr id="3" name="Pladsholder til indhold 2"/>
          <p:cNvSpPr>
            <a:spLocks noGrp="1"/>
          </p:cNvSpPr>
          <p:nvPr>
            <p:ph idx="1"/>
          </p:nvPr>
        </p:nvSpPr>
        <p:spPr>
          <a:xfrm>
            <a:off x="2088107" y="1600200"/>
            <a:ext cx="8210266" cy="5121275"/>
          </a:xfrm>
        </p:spPr>
        <p:txBody>
          <a:bodyPr>
            <a:normAutofit fontScale="92500" lnSpcReduction="20000"/>
          </a:bodyPr>
          <a:lstStyle/>
          <a:p>
            <a:pPr marL="0" indent="0">
              <a:buNone/>
            </a:pPr>
            <a:r>
              <a:rPr lang="da-DK" sz="3300" i="1" dirty="0"/>
              <a:t>Studieretningsprojektet med tilhørende flerfaglige forløb udgør en central del af det faglige samspil i en studieretning. I det samlede forløb </a:t>
            </a:r>
            <a:r>
              <a:rPr lang="da-DK" sz="3300" i="1" dirty="0" err="1"/>
              <a:t>indgår</a:t>
            </a:r>
            <a:r>
              <a:rPr lang="da-DK" sz="3300" i="1" dirty="0"/>
              <a:t> </a:t>
            </a:r>
            <a:r>
              <a:rPr lang="da-DK" sz="3300" i="1" dirty="0">
                <a:solidFill>
                  <a:srgbClr val="FF0000"/>
                </a:solidFill>
              </a:rPr>
              <a:t>naturvidenskabelige, humanistiske og </a:t>
            </a:r>
            <a:r>
              <a:rPr lang="da-DK" sz="3300" i="1" dirty="0" err="1">
                <a:solidFill>
                  <a:srgbClr val="FF0000"/>
                </a:solidFill>
              </a:rPr>
              <a:t>samfunds-videnskabelige</a:t>
            </a:r>
            <a:r>
              <a:rPr lang="da-DK" sz="3300" i="1" dirty="0">
                <a:solidFill>
                  <a:srgbClr val="FF0000"/>
                </a:solidFill>
              </a:rPr>
              <a:t> fag</a:t>
            </a:r>
            <a:r>
              <a:rPr lang="da-DK" sz="3300" i="1" dirty="0"/>
              <a:t> i samspil indenfor og på tværs af </a:t>
            </a:r>
            <a:r>
              <a:rPr lang="da-DK" sz="3300" i="1" dirty="0" err="1"/>
              <a:t>hovedområder</a:t>
            </a:r>
            <a:r>
              <a:rPr lang="da-DK" sz="3300" i="1" dirty="0"/>
              <a:t>. I studieretnings-projektet med tilhørende flerfaglige forløb arbejder eleverne med almene og videnskabsrelaterede problemstillinger, som </a:t>
            </a:r>
            <a:r>
              <a:rPr lang="da-DK" sz="3300" i="1" dirty="0">
                <a:solidFill>
                  <a:srgbClr val="FF0000"/>
                </a:solidFill>
              </a:rPr>
              <a:t>overskrider det enkelte fag</a:t>
            </a:r>
            <a:r>
              <a:rPr lang="da-DK" sz="3300" i="1" dirty="0"/>
              <a:t>. Eleverne undersøger og behandler problemstillingerne ved hjælp af viden, kundskaber og </a:t>
            </a:r>
            <a:r>
              <a:rPr lang="da-DK" sz="3300" i="1" dirty="0">
                <a:solidFill>
                  <a:srgbClr val="FF0000"/>
                </a:solidFill>
              </a:rPr>
              <a:t>faglige metoder </a:t>
            </a:r>
            <a:r>
              <a:rPr lang="da-DK" sz="3300" i="1" dirty="0"/>
              <a:t>fra de </a:t>
            </a:r>
            <a:r>
              <a:rPr lang="da-DK" sz="3300" i="1" dirty="0" err="1"/>
              <a:t>indgående</a:t>
            </a:r>
            <a:r>
              <a:rPr lang="da-DK" sz="3300" i="1" dirty="0"/>
              <a:t> fag med inddragelse af </a:t>
            </a:r>
            <a:r>
              <a:rPr lang="da-DK" sz="3300" i="1" dirty="0">
                <a:solidFill>
                  <a:srgbClr val="FF0000"/>
                </a:solidFill>
              </a:rPr>
              <a:t>basal videnskabsteori</a:t>
            </a:r>
            <a:r>
              <a:rPr lang="da-DK" sz="3300" i="1" dirty="0"/>
              <a:t>.</a:t>
            </a:r>
            <a:r>
              <a:rPr lang="da-DK" sz="3300" dirty="0"/>
              <a:t> </a:t>
            </a:r>
          </a:p>
          <a:p>
            <a:pPr marL="0" indent="0" algn="r">
              <a:buNone/>
            </a:pPr>
            <a:r>
              <a:rPr lang="da-DK" sz="1600" dirty="0"/>
              <a:t>(bilag 129, 1.1)</a:t>
            </a:r>
          </a:p>
          <a:p>
            <a:endParaRPr lang="da-DK" dirty="0"/>
          </a:p>
        </p:txBody>
      </p:sp>
      <p:sp>
        <p:nvSpPr>
          <p:cNvPr id="4" name="Pladsholder til slidenummer 3"/>
          <p:cNvSpPr>
            <a:spLocks noGrp="1"/>
          </p:cNvSpPr>
          <p:nvPr>
            <p:ph type="sldNum" sz="quarter" idx="12"/>
          </p:nvPr>
        </p:nvSpPr>
        <p:spPr/>
        <p:txBody>
          <a:bodyPr/>
          <a:lstStyle/>
          <a:p>
            <a:fld id="{A4D82C2E-F169-49DD-96E7-425888898B10}" type="slidenum">
              <a:rPr lang="da-DK" smtClean="0"/>
              <a:pPr/>
              <a:t>2</a:t>
            </a:fld>
            <a:endParaRPr lang="da-DK"/>
          </a:p>
        </p:txBody>
      </p:sp>
    </p:spTree>
    <p:extLst>
      <p:ext uri="{BB962C8B-B14F-4D97-AF65-F5344CB8AC3E}">
        <p14:creationId xmlns:p14="http://schemas.microsoft.com/office/powerpoint/2010/main" val="15120942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FEC88F-B57E-364B-AC99-61F9473412A7}"/>
              </a:ext>
            </a:extLst>
          </p:cNvPr>
          <p:cNvSpPr>
            <a:spLocks noGrp="1"/>
          </p:cNvSpPr>
          <p:nvPr>
            <p:ph type="title"/>
          </p:nvPr>
        </p:nvSpPr>
        <p:spPr>
          <a:xfrm>
            <a:off x="859971" y="-106363"/>
            <a:ext cx="10515600" cy="1325563"/>
          </a:xfrm>
        </p:spPr>
        <p:txBody>
          <a:bodyPr/>
          <a:lstStyle/>
          <a:p>
            <a:r>
              <a:rPr lang="da-DK" dirty="0"/>
              <a:t>Fra SRP-læreplanen</a:t>
            </a:r>
          </a:p>
        </p:txBody>
      </p:sp>
      <p:sp>
        <p:nvSpPr>
          <p:cNvPr id="3" name="Pladsholder til indhold 2">
            <a:extLst>
              <a:ext uri="{FF2B5EF4-FFF2-40B4-BE49-F238E27FC236}">
                <a16:creationId xmlns:a16="http://schemas.microsoft.com/office/drawing/2014/main" id="{AD6FD585-F02E-DA48-8EF7-DD63D16F9980}"/>
              </a:ext>
            </a:extLst>
          </p:cNvPr>
          <p:cNvSpPr>
            <a:spLocks noGrp="1"/>
          </p:cNvSpPr>
          <p:nvPr>
            <p:ph idx="1"/>
          </p:nvPr>
        </p:nvSpPr>
        <p:spPr>
          <a:xfrm>
            <a:off x="478971" y="1219200"/>
            <a:ext cx="11277600" cy="5638799"/>
          </a:xfrm>
        </p:spPr>
        <p:txBody>
          <a:bodyPr>
            <a:normAutofit fontScale="77500" lnSpcReduction="20000"/>
          </a:bodyPr>
          <a:lstStyle/>
          <a:p>
            <a:pPr marL="0" indent="0">
              <a:buNone/>
            </a:pPr>
            <a:r>
              <a:rPr lang="da-DK" b="1" dirty="0"/>
              <a:t>Faglige mål </a:t>
            </a:r>
            <a:endParaRPr lang="da-DK" dirty="0"/>
          </a:p>
          <a:p>
            <a:pPr marL="0" indent="0">
              <a:buNone/>
            </a:pPr>
            <a:r>
              <a:rPr lang="da-DK" dirty="0"/>
              <a:t>Eleverne skal kunne: </a:t>
            </a:r>
          </a:p>
          <a:p>
            <a:pPr marL="0" indent="0">
              <a:buNone/>
            </a:pPr>
            <a:r>
              <a:rPr lang="da-DK" dirty="0"/>
              <a:t>– afgrænse, formulere og begrunde en problemformulering på baggrund af en kompleks faglig problemstilling </a:t>
            </a:r>
          </a:p>
          <a:p>
            <a:pPr marL="0" indent="0">
              <a:buNone/>
            </a:pPr>
            <a:r>
              <a:rPr lang="da-DK" dirty="0"/>
              <a:t>– besvare en stillet opgaveformulering, således at der er overensstemmelse mellem opgaveformuleringen og opgavebesvarelsen </a:t>
            </a:r>
          </a:p>
          <a:p>
            <a:pPr marL="0" indent="0">
              <a:buNone/>
            </a:pPr>
            <a:r>
              <a:rPr lang="da-DK" dirty="0"/>
              <a:t>– planlægge og gennemføre en undersøgelse af en problemstilling med anvendelse af viden, kundskaber og metoder fra indgående fag </a:t>
            </a:r>
          </a:p>
          <a:p>
            <a:pPr marL="0" indent="0">
              <a:buNone/>
            </a:pPr>
            <a:r>
              <a:rPr lang="da-DK" dirty="0"/>
              <a:t>– demonstrere faglig indsigt og fordybelse ved at beherske relevante faglige mål i indgående fag og ved at sætte sig ind i relevante nye faglige områder </a:t>
            </a:r>
          </a:p>
          <a:p>
            <a:pPr marL="0" indent="0">
              <a:buNone/>
            </a:pPr>
            <a:r>
              <a:rPr lang="da-DK" dirty="0"/>
              <a:t>– udvælge, anvende og kombinere forskellige faglige tilgange og metoder </a:t>
            </a:r>
          </a:p>
          <a:p>
            <a:pPr marL="0" indent="0">
              <a:buNone/>
            </a:pPr>
            <a:r>
              <a:rPr lang="da-DK" dirty="0"/>
              <a:t>– udvælge, bearbejde og strukturere relevant materiale </a:t>
            </a:r>
          </a:p>
          <a:p>
            <a:pPr marL="0" indent="0">
              <a:buNone/>
            </a:pPr>
            <a:r>
              <a:rPr lang="da-DK" dirty="0"/>
              <a:t>– gøre sig metodiske og basale videnskabsteoretiske overvejelser i forbindelse med behandling af en kompleks faglig problemstilling </a:t>
            </a:r>
          </a:p>
          <a:p>
            <a:pPr marL="0" indent="0">
              <a:buNone/>
            </a:pPr>
            <a:r>
              <a:rPr lang="da-DK" dirty="0"/>
              <a:t>– skriftligt formidle et fagligt område og beherske fremstillingsformen i en faglig opgave, herunder citatteknik, noter, kildefortegnelse, omfang og layout </a:t>
            </a:r>
          </a:p>
          <a:p>
            <a:pPr marL="0" indent="0">
              <a:buNone/>
            </a:pPr>
            <a:r>
              <a:rPr lang="da-DK" dirty="0"/>
              <a:t>– mundtligt formidle et fagligt arbejde og de væsentligste konklusioner samt indgå i en faglig dialog herom. </a:t>
            </a:r>
          </a:p>
          <a:p>
            <a:endParaRPr lang="da-DK" dirty="0"/>
          </a:p>
        </p:txBody>
      </p:sp>
      <p:sp>
        <p:nvSpPr>
          <p:cNvPr id="4" name="Rektangel 3">
            <a:extLst>
              <a:ext uri="{FF2B5EF4-FFF2-40B4-BE49-F238E27FC236}">
                <a16:creationId xmlns:a16="http://schemas.microsoft.com/office/drawing/2014/main" id="{81D402AE-6793-5442-A22B-814CE968215F}"/>
              </a:ext>
            </a:extLst>
          </p:cNvPr>
          <p:cNvSpPr/>
          <p:nvPr/>
        </p:nvSpPr>
        <p:spPr>
          <a:xfrm>
            <a:off x="9373463" y="556418"/>
            <a:ext cx="1805302" cy="323165"/>
          </a:xfrm>
          <a:prstGeom prst="rect">
            <a:avLst/>
          </a:prstGeom>
        </p:spPr>
        <p:txBody>
          <a:bodyPr wrap="none">
            <a:spAutoFit/>
          </a:bodyPr>
          <a:lstStyle/>
          <a:p>
            <a:pPr lvl="1" algn="r"/>
            <a:r>
              <a:rPr lang="da-DK" sz="1500" dirty="0"/>
              <a:t>(bilag 129, 2.1)</a:t>
            </a:r>
          </a:p>
        </p:txBody>
      </p:sp>
    </p:spTree>
    <p:extLst>
      <p:ext uri="{BB962C8B-B14F-4D97-AF65-F5344CB8AC3E}">
        <p14:creationId xmlns:p14="http://schemas.microsoft.com/office/powerpoint/2010/main" val="1300733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Fra SRP-læreplanen</a:t>
            </a:r>
          </a:p>
        </p:txBody>
      </p:sp>
      <p:sp>
        <p:nvSpPr>
          <p:cNvPr id="3" name="Pladsholder til indhold 2"/>
          <p:cNvSpPr>
            <a:spLocks noGrp="1"/>
          </p:cNvSpPr>
          <p:nvPr>
            <p:ph idx="1"/>
          </p:nvPr>
        </p:nvSpPr>
        <p:spPr/>
        <p:txBody>
          <a:bodyPr>
            <a:normAutofit/>
          </a:bodyPr>
          <a:lstStyle/>
          <a:p>
            <a:pPr marL="0" indent="0">
              <a:buNone/>
            </a:pPr>
            <a:r>
              <a:rPr lang="da-DK" i="1" dirty="0"/>
              <a:t>Bedømmelseskriterier:</a:t>
            </a:r>
          </a:p>
          <a:p>
            <a:r>
              <a:rPr lang="da-DK" i="1" dirty="0"/>
              <a:t>Ved det skriftlige produkt </a:t>
            </a:r>
          </a:p>
          <a:p>
            <a:pPr lvl="1"/>
            <a:r>
              <a:rPr lang="da-DK" i="1" dirty="0"/>
              <a:t>relevant </a:t>
            </a:r>
            <a:r>
              <a:rPr lang="da-DK" i="1" dirty="0">
                <a:solidFill>
                  <a:srgbClr val="FF0000"/>
                </a:solidFill>
              </a:rPr>
              <a:t>udvælgelse, anvendelse og kombination </a:t>
            </a:r>
            <a:r>
              <a:rPr lang="da-DK" i="1" dirty="0"/>
              <a:t>af viden og metoder fra </a:t>
            </a:r>
            <a:r>
              <a:rPr lang="da-DK" i="1" dirty="0" err="1"/>
              <a:t>indgående</a:t>
            </a:r>
            <a:r>
              <a:rPr lang="da-DK" i="1" dirty="0"/>
              <a:t> fag</a:t>
            </a:r>
          </a:p>
          <a:p>
            <a:r>
              <a:rPr lang="da-DK" i="1" dirty="0"/>
              <a:t>Ved den mundtlige prøve </a:t>
            </a:r>
          </a:p>
          <a:p>
            <a:pPr lvl="1"/>
            <a:r>
              <a:rPr lang="da-DK" i="1" dirty="0"/>
              <a:t>eksaminandens evne til at foretage metodiske, tværfaglige og </a:t>
            </a:r>
            <a:r>
              <a:rPr lang="da-DK" i="1" dirty="0">
                <a:solidFill>
                  <a:srgbClr val="FF0000"/>
                </a:solidFill>
              </a:rPr>
              <a:t>basale videnskabsteoretiske overvejelser</a:t>
            </a:r>
            <a:r>
              <a:rPr lang="da-DK" i="1" dirty="0"/>
              <a:t> i forbindelse med projekter og valg af </a:t>
            </a:r>
            <a:r>
              <a:rPr lang="da-DK" i="1" dirty="0" err="1"/>
              <a:t>indgående</a:t>
            </a:r>
            <a:r>
              <a:rPr lang="da-DK" i="1" dirty="0"/>
              <a:t> fag </a:t>
            </a:r>
          </a:p>
          <a:p>
            <a:pPr marL="457200" lvl="1" indent="0" algn="r">
              <a:buNone/>
            </a:pPr>
            <a:endParaRPr lang="da-DK" sz="1500" dirty="0"/>
          </a:p>
          <a:p>
            <a:pPr marL="457200" lvl="1" indent="0" algn="r">
              <a:buNone/>
            </a:pPr>
            <a:r>
              <a:rPr lang="da-DK" sz="1500" dirty="0"/>
              <a:t>(bilag 129, 4.4)</a:t>
            </a:r>
          </a:p>
          <a:p>
            <a:pPr lvl="1"/>
            <a:endParaRPr lang="da-DK" dirty="0"/>
          </a:p>
          <a:p>
            <a:endParaRPr lang="da-DK" dirty="0"/>
          </a:p>
        </p:txBody>
      </p:sp>
      <p:sp>
        <p:nvSpPr>
          <p:cNvPr id="4" name="Pladsholder til slidenummer 3"/>
          <p:cNvSpPr>
            <a:spLocks noGrp="1"/>
          </p:cNvSpPr>
          <p:nvPr>
            <p:ph type="sldNum" sz="quarter" idx="12"/>
          </p:nvPr>
        </p:nvSpPr>
        <p:spPr/>
        <p:txBody>
          <a:bodyPr/>
          <a:lstStyle/>
          <a:p>
            <a:fld id="{A4D82C2E-F169-49DD-96E7-425888898B10}" type="slidenum">
              <a:rPr lang="da-DK" smtClean="0"/>
              <a:pPr/>
              <a:t>4</a:t>
            </a:fld>
            <a:endParaRPr lang="da-DK"/>
          </a:p>
        </p:txBody>
      </p:sp>
    </p:spTree>
    <p:extLst>
      <p:ext uri="{BB962C8B-B14F-4D97-AF65-F5344CB8AC3E}">
        <p14:creationId xmlns:p14="http://schemas.microsoft.com/office/powerpoint/2010/main" val="4131071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549922-E628-064F-B535-759D51BE1278}"/>
              </a:ext>
            </a:extLst>
          </p:cNvPr>
          <p:cNvSpPr>
            <a:spLocks noGrp="1"/>
          </p:cNvSpPr>
          <p:nvPr>
            <p:ph type="title"/>
          </p:nvPr>
        </p:nvSpPr>
        <p:spPr/>
        <p:txBody>
          <a:bodyPr/>
          <a:lstStyle/>
          <a:p>
            <a:r>
              <a:rPr lang="da-DK" dirty="0"/>
              <a:t>Fra læreplanen og vejledningen til SRP</a:t>
            </a:r>
          </a:p>
        </p:txBody>
      </p:sp>
      <p:sp>
        <p:nvSpPr>
          <p:cNvPr id="3" name="Pladsholder til indhold 2">
            <a:extLst>
              <a:ext uri="{FF2B5EF4-FFF2-40B4-BE49-F238E27FC236}">
                <a16:creationId xmlns:a16="http://schemas.microsoft.com/office/drawing/2014/main" id="{FA8187C1-0D3A-F442-BB3D-4CEB358CA3D3}"/>
              </a:ext>
            </a:extLst>
          </p:cNvPr>
          <p:cNvSpPr>
            <a:spLocks noGrp="1"/>
          </p:cNvSpPr>
          <p:nvPr>
            <p:ph idx="1"/>
          </p:nvPr>
        </p:nvSpPr>
        <p:spPr>
          <a:xfrm>
            <a:off x="838200" y="1449977"/>
            <a:ext cx="10515600" cy="4726986"/>
          </a:xfrm>
        </p:spPr>
        <p:txBody>
          <a:bodyPr>
            <a:normAutofit fontScale="70000" lnSpcReduction="20000"/>
          </a:bodyPr>
          <a:lstStyle/>
          <a:p>
            <a:r>
              <a:rPr lang="da-DK" i="1" dirty="0"/>
              <a:t>Studieretningsprojektet skrives som hovedregel i to fag, hvoraf mindst et fag er på A-niveau og mindst et fag er et studieretningsfag. Studieretningsprojektet skrives inden for et område </a:t>
            </a:r>
            <a:r>
              <a:rPr lang="da-DK" dirty="0"/>
              <a:t>Studieretningsprojektet, </a:t>
            </a:r>
            <a:r>
              <a:rPr lang="da-DK" i="1" dirty="0"/>
              <a:t>og en faglig problemstilling, der giver mulighed for fagligt samspil mellem to fag, eleven har eller har haft. Projektets problemstilling behøver ikke at have lige stor vægt i forhold til de to indgående fag. </a:t>
            </a:r>
            <a:endParaRPr lang="da-DK" dirty="0"/>
          </a:p>
          <a:p>
            <a:r>
              <a:rPr lang="da-DK" dirty="0"/>
              <a:t>Studieretningsprojektet skrives altid i fag, eleven har eller har haft, og fag indgår altid på det højeste niveau, eleven har eller har haft. </a:t>
            </a:r>
          </a:p>
          <a:p>
            <a:r>
              <a:rPr lang="da-DK" dirty="0"/>
              <a:t>Som hovedregel indgår to fag. Kravene er i det tilfælde, at der skal indgå: </a:t>
            </a:r>
          </a:p>
          <a:p>
            <a:r>
              <a:rPr lang="da-DK" dirty="0"/>
              <a:t>1. </a:t>
            </a:r>
            <a:r>
              <a:rPr lang="da-DK" i="1" dirty="0"/>
              <a:t>Et studieretningsfag</a:t>
            </a:r>
            <a:r>
              <a:rPr lang="da-DK" dirty="0"/>
              <a:t>. Hvis et studieretningsfag er løftet til et højere niveau, kan dette højere niveau indgå i studieretningsprojektet som studieretningsfaget. </a:t>
            </a:r>
          </a:p>
          <a:p>
            <a:r>
              <a:rPr lang="da-DK" dirty="0"/>
              <a:t>2. </a:t>
            </a:r>
            <a:r>
              <a:rPr lang="da-DK" i="1" dirty="0"/>
              <a:t>Et fag, eleven har på A-niveau</a:t>
            </a:r>
            <a:r>
              <a:rPr lang="da-DK" dirty="0"/>
              <a:t>. Faget på A-niveau kan være et studieretningsfag, obligatorisk fag eller valgfag, som eleven har eller har haft på A-niveau, når studieretningsprojektet udarbejdes. </a:t>
            </a:r>
          </a:p>
          <a:p>
            <a:r>
              <a:rPr lang="da-DK" dirty="0"/>
              <a:t>Hvis et af fagene opfylder </a:t>
            </a:r>
            <a:r>
              <a:rPr lang="da-DK" i="1" dirty="0"/>
              <a:t>begge </a:t>
            </a:r>
            <a:r>
              <a:rPr lang="da-DK" dirty="0"/>
              <a:t>disse krav, er der ingen yderligere krav til det andet fag. Der altså kan vælges blandt alle fag, eleven har eller har haft, uanset fagets niveau og uanset, om det er et fag, eleven har som studieretningsfag, valgfag eller obligatorisk fag. </a:t>
            </a:r>
          </a:p>
          <a:p>
            <a:r>
              <a:rPr lang="da-DK" dirty="0"/>
              <a:t>Der er således lagt op til, at der kan arbejdes med mange forskellige mulige fagkombinationer i studieretningsprojektet, og at også </a:t>
            </a:r>
            <a:r>
              <a:rPr lang="da-DK" b="1" dirty="0">
                <a:solidFill>
                  <a:srgbClr val="FF0000"/>
                </a:solidFill>
              </a:rPr>
              <a:t>C-niveaufag</a:t>
            </a:r>
            <a:r>
              <a:rPr lang="da-DK" dirty="0"/>
              <a:t> kan indgå. </a:t>
            </a:r>
          </a:p>
          <a:p>
            <a:endParaRPr lang="da-DK" dirty="0"/>
          </a:p>
        </p:txBody>
      </p:sp>
    </p:spTree>
    <p:extLst>
      <p:ext uri="{BB962C8B-B14F-4D97-AF65-F5344CB8AC3E}">
        <p14:creationId xmlns:p14="http://schemas.microsoft.com/office/powerpoint/2010/main" val="619953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4E0820-238F-8440-886E-B96554BDDDB5}"/>
              </a:ext>
            </a:extLst>
          </p:cNvPr>
          <p:cNvSpPr>
            <a:spLocks noGrp="1"/>
          </p:cNvSpPr>
          <p:nvPr>
            <p:ph type="title"/>
          </p:nvPr>
        </p:nvSpPr>
        <p:spPr/>
        <p:txBody>
          <a:bodyPr/>
          <a:lstStyle/>
          <a:p>
            <a:r>
              <a:rPr lang="da-DK" dirty="0"/>
              <a:t>Kernestof</a:t>
            </a:r>
          </a:p>
        </p:txBody>
      </p:sp>
      <p:sp>
        <p:nvSpPr>
          <p:cNvPr id="3" name="Pladsholder til indhold 2">
            <a:extLst>
              <a:ext uri="{FF2B5EF4-FFF2-40B4-BE49-F238E27FC236}">
                <a16:creationId xmlns:a16="http://schemas.microsoft.com/office/drawing/2014/main" id="{11D75327-3F8C-7947-9BAA-FCFE70A98275}"/>
              </a:ext>
            </a:extLst>
          </p:cNvPr>
          <p:cNvSpPr>
            <a:spLocks noGrp="1"/>
          </p:cNvSpPr>
          <p:nvPr>
            <p:ph idx="1"/>
          </p:nvPr>
        </p:nvSpPr>
        <p:spPr>
          <a:xfrm>
            <a:off x="838200" y="1410789"/>
            <a:ext cx="10515600" cy="4766174"/>
          </a:xfrm>
        </p:spPr>
        <p:txBody>
          <a:bodyPr>
            <a:normAutofit fontScale="55000" lnSpcReduction="20000"/>
          </a:bodyPr>
          <a:lstStyle/>
          <a:p>
            <a:r>
              <a:rPr lang="da-DK" sz="4200" dirty="0"/>
              <a:t> Virksomheden og dens omverden </a:t>
            </a:r>
          </a:p>
          <a:p>
            <a:pPr lvl="1"/>
            <a:r>
              <a:rPr lang="da-DK" sz="4200" dirty="0"/>
              <a:t>forretningsmodeller og rammevilkår </a:t>
            </a:r>
          </a:p>
          <a:p>
            <a:r>
              <a:rPr lang="da-DK" sz="4200" dirty="0"/>
              <a:t>Strategi </a:t>
            </a:r>
          </a:p>
          <a:p>
            <a:pPr lvl="1"/>
            <a:r>
              <a:rPr lang="da-DK" sz="4200" dirty="0"/>
              <a:t>konkurrenceforhold, positionering, valg af konkurrence- og vækststrategi </a:t>
            </a:r>
          </a:p>
          <a:p>
            <a:r>
              <a:rPr lang="da-DK" sz="4200" dirty="0"/>
              <a:t>Marketing </a:t>
            </a:r>
          </a:p>
          <a:p>
            <a:pPr lvl="1"/>
            <a:r>
              <a:rPr lang="da-DK" sz="4200" dirty="0"/>
              <a:t>branding, kundesegmentering og marketingmix </a:t>
            </a:r>
          </a:p>
          <a:p>
            <a:r>
              <a:rPr lang="da-DK" sz="4200" dirty="0"/>
              <a:t>Økonomi </a:t>
            </a:r>
          </a:p>
          <a:p>
            <a:pPr lvl="1"/>
            <a:r>
              <a:rPr lang="da-DK" sz="4200" dirty="0"/>
              <a:t>årsrapporten, regnskabsanalyse </a:t>
            </a:r>
          </a:p>
          <a:p>
            <a:r>
              <a:rPr lang="da-DK" sz="4200" dirty="0"/>
              <a:t>Organisation og ledelse </a:t>
            </a:r>
          </a:p>
          <a:p>
            <a:pPr lvl="1"/>
            <a:r>
              <a:rPr lang="da-DK" sz="4200" dirty="0"/>
              <a:t>organisationsstrukturer og ledelse </a:t>
            </a:r>
          </a:p>
          <a:p>
            <a:r>
              <a:rPr lang="da-DK" sz="4400" dirty="0"/>
              <a:t>Det valgfrie kernestof :</a:t>
            </a:r>
          </a:p>
          <a:p>
            <a:pPr lvl="1"/>
            <a:r>
              <a:rPr lang="da-DK" sz="4200" dirty="0" err="1"/>
              <a:t>Startup</a:t>
            </a:r>
            <a:r>
              <a:rPr lang="da-DK" sz="4200" dirty="0"/>
              <a:t> virksomheden</a:t>
            </a:r>
          </a:p>
          <a:p>
            <a:pPr lvl="1"/>
            <a:r>
              <a:rPr lang="da-DK" sz="4200" dirty="0"/>
              <a:t>Den bæredygtige virksomhed</a:t>
            </a:r>
          </a:p>
          <a:p>
            <a:pPr lvl="1"/>
            <a:r>
              <a:rPr lang="da-DK" sz="4200" dirty="0"/>
              <a:t>Den socialøkonomiske virksomhed</a:t>
            </a:r>
          </a:p>
          <a:p>
            <a:pPr lvl="1"/>
            <a:endParaRPr lang="da-DK" sz="4200" dirty="0"/>
          </a:p>
          <a:p>
            <a:endParaRPr lang="da-DK" dirty="0"/>
          </a:p>
        </p:txBody>
      </p:sp>
    </p:spTree>
    <p:extLst>
      <p:ext uri="{BB962C8B-B14F-4D97-AF65-F5344CB8AC3E}">
        <p14:creationId xmlns:p14="http://schemas.microsoft.com/office/powerpoint/2010/main" val="641151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81200" y="704088"/>
            <a:ext cx="8229600" cy="996720"/>
          </a:xfrm>
        </p:spPr>
        <p:txBody>
          <a:bodyPr>
            <a:normAutofit/>
          </a:bodyPr>
          <a:lstStyle/>
          <a:p>
            <a:r>
              <a:rPr lang="da-DK" dirty="0"/>
              <a:t>EØ - METODE</a:t>
            </a:r>
          </a:p>
        </p:txBody>
      </p:sp>
      <p:sp>
        <p:nvSpPr>
          <p:cNvPr id="3" name="Pladsholder til indhold 2"/>
          <p:cNvSpPr>
            <a:spLocks noGrp="1"/>
          </p:cNvSpPr>
          <p:nvPr>
            <p:ph idx="1"/>
          </p:nvPr>
        </p:nvSpPr>
        <p:spPr/>
        <p:txBody>
          <a:bodyPr>
            <a:normAutofit/>
          </a:bodyPr>
          <a:lstStyle/>
          <a:p>
            <a:pPr>
              <a:lnSpc>
                <a:spcPct val="90000"/>
              </a:lnSpc>
            </a:pPr>
            <a:r>
              <a:rPr lang="da-DK" dirty="0"/>
              <a:t>I EØ arbejder man med et samspil mellem teori og empiri</a:t>
            </a:r>
          </a:p>
          <a:p>
            <a:pPr>
              <a:lnSpc>
                <a:spcPct val="90000"/>
              </a:lnSpc>
            </a:pPr>
            <a:r>
              <a:rPr lang="da-DK" dirty="0"/>
              <a:t>Fagets identitet</a:t>
            </a:r>
          </a:p>
          <a:p>
            <a:endParaRPr lang="da-DK" dirty="0"/>
          </a:p>
          <a:p>
            <a:r>
              <a:rPr lang="da-DK" dirty="0"/>
              <a:t>Erhvervsøkonomiske begreber og modeller (deduktion)</a:t>
            </a:r>
          </a:p>
          <a:p>
            <a:pPr marL="393192" lvl="1" indent="0">
              <a:buNone/>
            </a:pPr>
            <a:r>
              <a:rPr lang="da-DK" dirty="0">
                <a:latin typeface="Wingdings"/>
                <a:ea typeface="Wingdings"/>
                <a:cs typeface="Wingdings"/>
                <a:sym typeface="Wingdings"/>
              </a:rPr>
              <a:t>	</a:t>
            </a:r>
            <a:endParaRPr lang="da-DK" dirty="0"/>
          </a:p>
          <a:p>
            <a:pPr lvl="1"/>
            <a:r>
              <a:rPr lang="da-DK" dirty="0"/>
              <a:t>Anvende</a:t>
            </a:r>
          </a:p>
          <a:p>
            <a:pPr marL="393192" lvl="1" indent="0">
              <a:buNone/>
            </a:pPr>
            <a:r>
              <a:rPr lang="da-DK" dirty="0">
                <a:latin typeface="Wingdings"/>
                <a:ea typeface="Wingdings"/>
                <a:cs typeface="Wingdings"/>
                <a:sym typeface="Wingdings"/>
              </a:rPr>
              <a:t>	</a:t>
            </a:r>
            <a:endParaRPr lang="da-DK" dirty="0"/>
          </a:p>
          <a:p>
            <a:r>
              <a:rPr lang="da-DK" dirty="0"/>
              <a:t>Empiri - Aktuelle begivenheder fra virkeligheden (induktion)</a:t>
            </a:r>
          </a:p>
          <a:p>
            <a:pPr>
              <a:lnSpc>
                <a:spcPct val="90000"/>
              </a:lnSpc>
            </a:pPr>
            <a:endParaRPr lang="da-DK" dirty="0"/>
          </a:p>
          <a:p>
            <a:endParaRPr lang="da-DK" dirty="0"/>
          </a:p>
        </p:txBody>
      </p:sp>
    </p:spTree>
    <p:extLst>
      <p:ext uri="{BB962C8B-B14F-4D97-AF65-F5344CB8AC3E}">
        <p14:creationId xmlns:p14="http://schemas.microsoft.com/office/powerpoint/2010/main" val="2823368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1981200" y="704088"/>
            <a:ext cx="8229600" cy="492664"/>
          </a:xfrm>
        </p:spPr>
        <p:txBody>
          <a:bodyPr>
            <a:normAutofit fontScale="90000"/>
          </a:bodyPr>
          <a:lstStyle/>
          <a:p>
            <a:r>
              <a:rPr lang="da-DK" dirty="0"/>
              <a:t>Metode EØ</a:t>
            </a:r>
          </a:p>
        </p:txBody>
      </p:sp>
      <p:sp>
        <p:nvSpPr>
          <p:cNvPr id="6" name="Pladsholder til indhold 5"/>
          <p:cNvSpPr>
            <a:spLocks noGrp="1"/>
          </p:cNvSpPr>
          <p:nvPr>
            <p:ph idx="1"/>
          </p:nvPr>
        </p:nvSpPr>
        <p:spPr>
          <a:xfrm>
            <a:off x="953589" y="1384662"/>
            <a:ext cx="9257211" cy="4939937"/>
          </a:xfrm>
        </p:spPr>
        <p:txBody>
          <a:bodyPr>
            <a:normAutofit fontScale="92500" lnSpcReduction="10000"/>
          </a:bodyPr>
          <a:lstStyle/>
          <a:p>
            <a:pPr marL="514350" indent="-514350">
              <a:buFont typeface="+mj-lt"/>
              <a:buAutoNum type="arabicPeriod"/>
            </a:pPr>
            <a:r>
              <a:rPr lang="da-DK" dirty="0"/>
              <a:t>Metoder til problemløsning </a:t>
            </a:r>
          </a:p>
          <a:p>
            <a:pPr lvl="1"/>
            <a:r>
              <a:rPr lang="da-DK" dirty="0"/>
              <a:t>kvalificerede svar på de mange udfordringer en virksomhed i en markedsøkonomi møder </a:t>
            </a:r>
          </a:p>
          <a:p>
            <a:pPr lvl="2"/>
            <a:r>
              <a:rPr lang="da-DK" b="1" i="1" dirty="0"/>
              <a:t>f.eks. ved en SWOT-analyse og vurdering af virksomhedens handlemuligheder</a:t>
            </a:r>
            <a:endParaRPr lang="da-DK" b="1" dirty="0"/>
          </a:p>
          <a:p>
            <a:pPr marL="514350" indent="-514350">
              <a:buFont typeface="+mj-lt"/>
              <a:buAutoNum type="arabicPeriod"/>
            </a:pPr>
            <a:r>
              <a:rPr lang="da-DK" dirty="0"/>
              <a:t>Metoder til indsamling og behandling af data/informationer</a:t>
            </a:r>
          </a:p>
          <a:p>
            <a:pPr lvl="1"/>
            <a:r>
              <a:rPr lang="da-DK" dirty="0"/>
              <a:t>indsigt i kvantitative og kvalitative metoder til indsamling, behandling og præsentation af data og informationer om en virksomhed og dens praksis</a:t>
            </a:r>
          </a:p>
          <a:p>
            <a:pPr lvl="2"/>
            <a:r>
              <a:rPr lang="da-DK" dirty="0"/>
              <a:t> </a:t>
            </a:r>
            <a:r>
              <a:rPr lang="da-DK" b="1" i="1" dirty="0"/>
              <a:t>f.eks. ved virksomhedsbesøg eller interview med virksomheder</a:t>
            </a:r>
            <a:endParaRPr lang="da-DK" b="1" dirty="0"/>
          </a:p>
          <a:p>
            <a:pPr lvl="1"/>
            <a:r>
              <a:rPr lang="da-DK" dirty="0"/>
              <a:t>forholde sig kritisk til de indsamlede data og informationer</a:t>
            </a:r>
          </a:p>
          <a:p>
            <a:pPr lvl="2"/>
            <a:r>
              <a:rPr lang="da-DK" b="1" dirty="0"/>
              <a:t> </a:t>
            </a:r>
            <a:r>
              <a:rPr lang="da-DK" b="1" i="1" dirty="0"/>
              <a:t>f.eks. i vores daglige diskussioner af artikler</a:t>
            </a:r>
            <a:endParaRPr lang="da-DK" b="1" dirty="0"/>
          </a:p>
          <a:p>
            <a:pPr marL="514350" indent="-514350">
              <a:buFont typeface="+mj-lt"/>
              <a:buAutoNum type="arabicPeriod"/>
            </a:pPr>
            <a:r>
              <a:rPr lang="da-DK" dirty="0"/>
              <a:t>Metoder, der udspringer af en teori/model.</a:t>
            </a:r>
          </a:p>
          <a:p>
            <a:pPr lvl="1"/>
            <a:r>
              <a:rPr lang="da-DK" dirty="0"/>
              <a:t>gennem modellering frembringes en abstrakt skabelon, der kan hjælpe til at give indhold og struktur på analyser og vurderinger</a:t>
            </a:r>
          </a:p>
          <a:p>
            <a:pPr lvl="2"/>
            <a:r>
              <a:rPr lang="da-DK" b="1" dirty="0"/>
              <a:t> </a:t>
            </a:r>
            <a:r>
              <a:rPr lang="da-DK" b="1" i="1" dirty="0"/>
              <a:t>f.eks. når vi burger modeller og teori i vores analyse af forskellige cases</a:t>
            </a:r>
            <a:endParaRPr lang="da-DK" b="1" dirty="0"/>
          </a:p>
          <a:p>
            <a:endParaRPr lang="da-DK" dirty="0"/>
          </a:p>
        </p:txBody>
      </p:sp>
    </p:spTree>
    <p:extLst>
      <p:ext uri="{BB962C8B-B14F-4D97-AF65-F5344CB8AC3E}">
        <p14:creationId xmlns:p14="http://schemas.microsoft.com/office/powerpoint/2010/main" val="2168007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E74CB452-50BA-C649-AB6C-8B9BC7DFA094}"/>
              </a:ext>
            </a:extLst>
          </p:cNvPr>
          <p:cNvPicPr>
            <a:picLocks noChangeAspect="1"/>
          </p:cNvPicPr>
          <p:nvPr/>
        </p:nvPicPr>
        <p:blipFill>
          <a:blip r:embed="rId2"/>
          <a:stretch>
            <a:fillRect/>
          </a:stretch>
        </p:blipFill>
        <p:spPr>
          <a:xfrm>
            <a:off x="1129876" y="1131491"/>
            <a:ext cx="6479604" cy="5574270"/>
          </a:xfrm>
          <a:prstGeom prst="rect">
            <a:avLst/>
          </a:prstGeom>
        </p:spPr>
      </p:pic>
      <p:sp>
        <p:nvSpPr>
          <p:cNvPr id="5" name="Pladsholder til indhold 2">
            <a:extLst>
              <a:ext uri="{FF2B5EF4-FFF2-40B4-BE49-F238E27FC236}">
                <a16:creationId xmlns:a16="http://schemas.microsoft.com/office/drawing/2014/main" id="{506631DB-AB48-194E-9EBB-8B5FE8AD7EEC}"/>
              </a:ext>
            </a:extLst>
          </p:cNvPr>
          <p:cNvSpPr txBox="1">
            <a:spLocks/>
          </p:cNvSpPr>
          <p:nvPr/>
        </p:nvSpPr>
        <p:spPr>
          <a:xfrm>
            <a:off x="7901155" y="1131491"/>
            <a:ext cx="3620285"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da-DK" sz="2000" dirty="0"/>
              <a:t>Teoretisk – praktisk  </a:t>
            </a:r>
          </a:p>
          <a:p>
            <a:pPr>
              <a:defRPr/>
            </a:pPr>
            <a:r>
              <a:rPr lang="da-DK" sz="2000" dirty="0"/>
              <a:t>Kausal – intentionel</a:t>
            </a:r>
          </a:p>
          <a:p>
            <a:pPr>
              <a:defRPr/>
            </a:pPr>
            <a:r>
              <a:rPr lang="da-DK" sz="2000" dirty="0" err="1"/>
              <a:t>Idiografisk</a:t>
            </a:r>
            <a:r>
              <a:rPr lang="da-DK" sz="2000" dirty="0"/>
              <a:t> – </a:t>
            </a:r>
            <a:r>
              <a:rPr lang="da-DK" sz="2000" dirty="0" err="1"/>
              <a:t>nomotetisk</a:t>
            </a:r>
            <a:r>
              <a:rPr lang="da-DK" sz="2000" dirty="0"/>
              <a:t> </a:t>
            </a:r>
          </a:p>
          <a:p>
            <a:pPr>
              <a:defRPr/>
            </a:pPr>
            <a:r>
              <a:rPr lang="da-DK" sz="2000" dirty="0"/>
              <a:t>Eksperimentel – </a:t>
            </a:r>
            <a:r>
              <a:rPr lang="da-DK" sz="2000" dirty="0" err="1"/>
              <a:t>observationel</a:t>
            </a:r>
            <a:endParaRPr lang="da-DK" sz="2000" dirty="0"/>
          </a:p>
          <a:p>
            <a:pPr>
              <a:defRPr/>
            </a:pPr>
            <a:r>
              <a:rPr lang="da-DK" sz="2000" dirty="0"/>
              <a:t>Kvantitativ – kvalitativ </a:t>
            </a:r>
          </a:p>
          <a:p>
            <a:pPr>
              <a:defRPr/>
            </a:pPr>
            <a:r>
              <a:rPr lang="da-DK" sz="2000" dirty="0"/>
              <a:t>Faktuel – normativ</a:t>
            </a:r>
          </a:p>
          <a:p>
            <a:pPr>
              <a:defRPr/>
            </a:pPr>
            <a:r>
              <a:rPr lang="da-DK" sz="2000" dirty="0"/>
              <a:t>Empirisk – formel</a:t>
            </a:r>
          </a:p>
          <a:p>
            <a:pPr>
              <a:defRPr/>
            </a:pPr>
            <a:r>
              <a:rPr lang="da-DK" sz="2000" dirty="0"/>
              <a:t>Diakron – synkron</a:t>
            </a:r>
          </a:p>
          <a:p>
            <a:endParaRPr lang="da-DK" dirty="0"/>
          </a:p>
        </p:txBody>
      </p:sp>
      <p:sp>
        <p:nvSpPr>
          <p:cNvPr id="2" name="Titel 1">
            <a:extLst>
              <a:ext uri="{FF2B5EF4-FFF2-40B4-BE49-F238E27FC236}">
                <a16:creationId xmlns:a16="http://schemas.microsoft.com/office/drawing/2014/main" id="{2FFEE9BF-D818-2C4F-A118-1D0827859D42}"/>
              </a:ext>
            </a:extLst>
          </p:cNvPr>
          <p:cNvSpPr>
            <a:spLocks noGrp="1"/>
          </p:cNvSpPr>
          <p:nvPr>
            <p:ph type="title"/>
          </p:nvPr>
        </p:nvSpPr>
        <p:spPr>
          <a:xfrm>
            <a:off x="660400" y="0"/>
            <a:ext cx="10515600" cy="1325563"/>
          </a:xfrm>
        </p:spPr>
        <p:txBody>
          <a:bodyPr/>
          <a:lstStyle/>
          <a:p>
            <a:r>
              <a:rPr lang="da-DK" dirty="0"/>
              <a:t>Videnskabsteori</a:t>
            </a:r>
          </a:p>
        </p:txBody>
      </p:sp>
    </p:spTree>
    <p:extLst>
      <p:ext uri="{BB962C8B-B14F-4D97-AF65-F5344CB8AC3E}">
        <p14:creationId xmlns:p14="http://schemas.microsoft.com/office/powerpoint/2010/main" val="2180289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Christian Kiirdal\Dokumenter\Gym\EØ\Økonomi\Billeder\carlsberg.jpg"/>
          <p:cNvPicPr>
            <a:picLocks noGrp="1" noChangeAspect="1" noChangeArrowheads="1"/>
          </p:cNvPicPr>
          <p:nvPr>
            <p:ph sz="half" idx="2"/>
          </p:nvPr>
        </p:nvPicPr>
        <p:blipFill>
          <a:blip r:embed="rId2" cstate="print"/>
          <a:srcRect/>
          <a:stretch>
            <a:fillRect/>
          </a:stretch>
        </p:blipFill>
        <p:spPr bwMode="auto">
          <a:xfrm>
            <a:off x="9853101" y="554119"/>
            <a:ext cx="1724000" cy="1374917"/>
          </a:xfrm>
          <a:prstGeom prst="rect">
            <a:avLst/>
          </a:prstGeom>
          <a:noFill/>
        </p:spPr>
      </p:pic>
      <p:pic>
        <p:nvPicPr>
          <p:cNvPr id="9" name="Pladsholder til indhold 4" descr="images 1.jpg"/>
          <p:cNvPicPr>
            <a:picLocks noChangeAspect="1"/>
          </p:cNvPicPr>
          <p:nvPr/>
        </p:nvPicPr>
        <p:blipFill>
          <a:blip r:embed="rId3" cstate="print"/>
          <a:stretch>
            <a:fillRect/>
          </a:stretch>
        </p:blipFill>
        <p:spPr>
          <a:xfrm>
            <a:off x="6641262" y="632124"/>
            <a:ext cx="2600325" cy="1752600"/>
          </a:xfrm>
          <a:prstGeom prst="rect">
            <a:avLst/>
          </a:prstGeom>
        </p:spPr>
      </p:pic>
      <p:pic>
        <p:nvPicPr>
          <p:cNvPr id="3076" name="Picture 4"/>
          <p:cNvPicPr>
            <a:picLocks noChangeAspect="1" noChangeArrowheads="1"/>
          </p:cNvPicPr>
          <p:nvPr/>
        </p:nvPicPr>
        <p:blipFill>
          <a:blip r:embed="rId4" cstate="print"/>
          <a:srcRect/>
          <a:stretch>
            <a:fillRect/>
          </a:stretch>
        </p:blipFill>
        <p:spPr bwMode="auto">
          <a:xfrm>
            <a:off x="6774394" y="2654834"/>
            <a:ext cx="2105025" cy="1905000"/>
          </a:xfrm>
          <a:prstGeom prst="rect">
            <a:avLst/>
          </a:prstGeom>
          <a:noFill/>
          <a:ln w="9525">
            <a:noFill/>
            <a:miter lim="800000"/>
            <a:headEnd/>
            <a:tailEnd/>
          </a:ln>
        </p:spPr>
      </p:pic>
      <p:pic>
        <p:nvPicPr>
          <p:cNvPr id="5" name="Billede 4">
            <a:extLst>
              <a:ext uri="{FF2B5EF4-FFF2-40B4-BE49-F238E27FC236}">
                <a16:creationId xmlns:a16="http://schemas.microsoft.com/office/drawing/2014/main" id="{E503641F-2ADA-D64B-9A60-A102BCE31E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56038" y="2651385"/>
            <a:ext cx="2314297" cy="1908449"/>
          </a:xfrm>
          <a:prstGeom prst="rect">
            <a:avLst/>
          </a:prstGeom>
        </p:spPr>
      </p:pic>
      <p:sp>
        <p:nvSpPr>
          <p:cNvPr id="11" name="Pladsholder til indhold 3">
            <a:extLst>
              <a:ext uri="{FF2B5EF4-FFF2-40B4-BE49-F238E27FC236}">
                <a16:creationId xmlns:a16="http://schemas.microsoft.com/office/drawing/2014/main" id="{A7F994A8-579C-F64C-86F5-8FE95BEC7ED6}"/>
              </a:ext>
            </a:extLst>
          </p:cNvPr>
          <p:cNvSpPr txBox="1">
            <a:spLocks/>
          </p:cNvSpPr>
          <p:nvPr/>
        </p:nvSpPr>
        <p:spPr>
          <a:xfrm>
            <a:off x="6686243" y="4986336"/>
            <a:ext cx="5181600" cy="10906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2400" dirty="0"/>
              <a:t>EØ – arbejd med en konkret case!!</a:t>
            </a:r>
          </a:p>
        </p:txBody>
      </p:sp>
      <p:sp>
        <p:nvSpPr>
          <p:cNvPr id="12" name="Pladsholder til indhold 2">
            <a:extLst>
              <a:ext uri="{FF2B5EF4-FFF2-40B4-BE49-F238E27FC236}">
                <a16:creationId xmlns:a16="http://schemas.microsoft.com/office/drawing/2014/main" id="{1C66CFE0-7D4B-DD45-BFE9-E365D8E408FB}"/>
              </a:ext>
            </a:extLst>
          </p:cNvPr>
          <p:cNvSpPr>
            <a:spLocks noGrp="1"/>
          </p:cNvSpPr>
          <p:nvPr>
            <p:ph sz="half" idx="1"/>
          </p:nvPr>
        </p:nvSpPr>
        <p:spPr>
          <a:xfrm>
            <a:off x="838200" y="632124"/>
            <a:ext cx="4776788" cy="5544839"/>
          </a:xfrm>
        </p:spPr>
        <p:txBody>
          <a:bodyPr>
            <a:normAutofit fontScale="92500" lnSpcReduction="20000"/>
          </a:bodyPr>
          <a:lstStyle/>
          <a:p>
            <a:r>
              <a:rPr lang="da-DK" dirty="0"/>
              <a:t>Sprogfag</a:t>
            </a:r>
          </a:p>
          <a:p>
            <a:pPr lvl="1"/>
            <a:r>
              <a:rPr lang="da-DK" dirty="0"/>
              <a:t>Bærerdygtighed og CSR</a:t>
            </a:r>
          </a:p>
          <a:p>
            <a:pPr lvl="1"/>
            <a:r>
              <a:rPr lang="da-DK" dirty="0"/>
              <a:t>Markedsføring</a:t>
            </a:r>
          </a:p>
          <a:p>
            <a:pPr lvl="1"/>
            <a:r>
              <a:rPr lang="da-DK" dirty="0"/>
              <a:t>Ledelse og kommunikation</a:t>
            </a:r>
          </a:p>
          <a:p>
            <a:r>
              <a:rPr lang="da-DK" dirty="0"/>
              <a:t>Fysik / kemi</a:t>
            </a:r>
          </a:p>
          <a:p>
            <a:pPr lvl="1"/>
            <a:r>
              <a:rPr lang="da-DK" dirty="0"/>
              <a:t>Innovation og produktudvikling f.eks. energi</a:t>
            </a:r>
          </a:p>
          <a:p>
            <a:r>
              <a:rPr lang="da-DK" dirty="0"/>
              <a:t>Bioteknologi / biologi</a:t>
            </a:r>
          </a:p>
          <a:p>
            <a:pPr lvl="1"/>
            <a:r>
              <a:rPr lang="da-DK" dirty="0"/>
              <a:t>Medicin og fødevarer</a:t>
            </a:r>
          </a:p>
          <a:p>
            <a:r>
              <a:rPr lang="da-DK" dirty="0"/>
              <a:t>Samfundsfag</a:t>
            </a:r>
          </a:p>
          <a:p>
            <a:pPr lvl="1"/>
            <a:r>
              <a:rPr lang="da-DK" dirty="0"/>
              <a:t>Omverden og globalisering</a:t>
            </a:r>
          </a:p>
          <a:p>
            <a:pPr lvl="1"/>
            <a:r>
              <a:rPr lang="da-DK" dirty="0" err="1"/>
              <a:t>Startup</a:t>
            </a:r>
            <a:r>
              <a:rPr lang="da-DK" dirty="0"/>
              <a:t> virksomheden</a:t>
            </a:r>
          </a:p>
          <a:p>
            <a:pPr lvl="1"/>
            <a:r>
              <a:rPr lang="da-DK" dirty="0"/>
              <a:t>Den bæredygtige virksomhed</a:t>
            </a:r>
          </a:p>
          <a:p>
            <a:pPr lvl="1"/>
            <a:r>
              <a:rPr lang="da-DK" dirty="0"/>
              <a:t>Den socialøkonomiske virksomhed</a:t>
            </a:r>
          </a:p>
          <a:p>
            <a:r>
              <a:rPr lang="da-DK" dirty="0"/>
              <a:t>Matematik</a:t>
            </a:r>
          </a:p>
          <a:p>
            <a:pPr lvl="1"/>
            <a:r>
              <a:rPr lang="da-DK" dirty="0"/>
              <a:t>Optimering</a:t>
            </a:r>
          </a:p>
          <a:p>
            <a:pPr lvl="1"/>
            <a:endParaRPr lang="da-DK" dirty="0"/>
          </a:p>
          <a:p>
            <a:pPr lvl="1"/>
            <a:endParaRPr lang="da-DK" dirty="0"/>
          </a:p>
          <a:p>
            <a:pPr lvl="1"/>
            <a:endParaRPr lang="da-DK" dirty="0"/>
          </a:p>
          <a:p>
            <a:pPr lvl="1"/>
            <a:endParaRPr lang="da-DK" dirty="0"/>
          </a:p>
          <a:p>
            <a:pPr lvl="1"/>
            <a:endParaRPr lang="da-DK" dirty="0"/>
          </a:p>
          <a:p>
            <a:endParaRPr lang="da-DK" dirty="0"/>
          </a:p>
        </p:txBody>
      </p:sp>
    </p:spTree>
    <p:extLst>
      <p:ext uri="{BB962C8B-B14F-4D97-AF65-F5344CB8AC3E}">
        <p14:creationId xmlns:p14="http://schemas.microsoft.com/office/powerpoint/2010/main" val="32947464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D565BC-0EC6-B546-AB6A-068D8B4D0018}"/>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70052487-66E6-D240-A3B4-E6D5BF2057C8}"/>
              </a:ext>
            </a:extLst>
          </p:cNvPr>
          <p:cNvSpPr>
            <a:spLocks noGrp="1"/>
          </p:cNvSpPr>
          <p:nvPr>
            <p:ph idx="1"/>
          </p:nvPr>
        </p:nvSpPr>
        <p:spPr/>
        <p:txBody>
          <a:bodyPr>
            <a:normAutofit fontScale="85000" lnSpcReduction="20000"/>
          </a:bodyPr>
          <a:lstStyle/>
          <a:p>
            <a:pPr marL="0" indent="0">
              <a:buNone/>
            </a:pPr>
            <a:r>
              <a:rPr lang="da-DK" dirty="0"/>
              <a:t>Erhvervsøkonomi C </a:t>
            </a:r>
          </a:p>
          <a:p>
            <a:pPr marL="0" indent="0">
              <a:buNone/>
            </a:pPr>
            <a:r>
              <a:rPr lang="da-DK" dirty="0"/>
              <a:t>Engelsk A </a:t>
            </a:r>
          </a:p>
          <a:p>
            <a:pPr marL="0" indent="0">
              <a:buNone/>
            </a:pPr>
            <a:r>
              <a:rPr lang="da-DK" dirty="0"/>
              <a:t>Opgaveformulering:</a:t>
            </a:r>
          </a:p>
          <a:p>
            <a:pPr marL="0" indent="0">
              <a:buNone/>
            </a:pPr>
            <a:r>
              <a:rPr lang="da-DK" b="1" dirty="0"/>
              <a:t>Hvilken betydning kan et øget fokus på sundhed have for McDonald’s markedsføring og den amerikanske befolknings livsstil?</a:t>
            </a:r>
          </a:p>
          <a:p>
            <a:pPr lvl="1"/>
            <a:r>
              <a:rPr lang="da-DK" dirty="0"/>
              <a:t>Redegør for fastfood-markedet i USA med særligt fokus på McDonald’s og virksomhedens udvikling de sidste 10 til 15 år, herunder virksomhedens segmentering og målgruppevalg.</a:t>
            </a:r>
          </a:p>
          <a:p>
            <a:pPr lvl="1"/>
            <a:r>
              <a:rPr lang="da-DK" dirty="0"/>
              <a:t>Giv en analyse af Michelle Obamas´ tale "</a:t>
            </a:r>
            <a:r>
              <a:rPr lang="da-DK" dirty="0" err="1"/>
              <a:t>Let´s</a:t>
            </a:r>
            <a:r>
              <a:rPr lang="da-DK" dirty="0"/>
              <a:t> </a:t>
            </a:r>
            <a:r>
              <a:rPr lang="da-DK" dirty="0" err="1"/>
              <a:t>move</a:t>
            </a:r>
            <a:r>
              <a:rPr lang="da-DK" dirty="0"/>
              <a:t>", 2013, med henblik på at belyse, hvordan holdningen til at fremme en sundere livsstil i USA formidles. Inddrag i den forbindelse brugen af retoriske og stilistiske virkemidler.</a:t>
            </a:r>
          </a:p>
          <a:p>
            <a:pPr lvl="1"/>
            <a:r>
              <a:rPr lang="da-DK" dirty="0"/>
              <a:t>Analyser selvvalgte reklamevideoer fra </a:t>
            </a:r>
            <a:r>
              <a:rPr lang="da-DK" dirty="0" err="1"/>
              <a:t>McDonalds</a:t>
            </a:r>
            <a:r>
              <a:rPr lang="da-DK" dirty="0"/>
              <a:t> med særligt fokus på, hvordan virksomheden ved brug af f.eks. ord, lyd og illustrationer i deres promotion forsøger at forholde sig til udviklingen i holdningen til fastfood.</a:t>
            </a:r>
          </a:p>
          <a:p>
            <a:pPr lvl="1"/>
            <a:r>
              <a:rPr lang="da-DK" dirty="0"/>
              <a:t>Diskuter i forlængelse heraf, hvilke muligheder </a:t>
            </a:r>
            <a:r>
              <a:rPr lang="da-DK" dirty="0" err="1"/>
              <a:t>McDonalds</a:t>
            </a:r>
            <a:r>
              <a:rPr lang="da-DK" dirty="0"/>
              <a:t> har for at tilpasse deres marketingmix til de ændrede holdninger til fastfood og i fremtiden opnå vækst.</a:t>
            </a:r>
          </a:p>
          <a:p>
            <a:endParaRPr lang="da-DK" dirty="0"/>
          </a:p>
        </p:txBody>
      </p:sp>
    </p:spTree>
    <p:extLst>
      <p:ext uri="{BB962C8B-B14F-4D97-AF65-F5344CB8AC3E}">
        <p14:creationId xmlns:p14="http://schemas.microsoft.com/office/powerpoint/2010/main" val="1584799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344ECB-C3B3-6948-B2A8-45943DCD4856}"/>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57871D53-68E5-A041-BA66-621FEFCC2E5E}"/>
              </a:ext>
            </a:extLst>
          </p:cNvPr>
          <p:cNvSpPr>
            <a:spLocks noGrp="1"/>
          </p:cNvSpPr>
          <p:nvPr>
            <p:ph idx="1"/>
          </p:nvPr>
        </p:nvSpPr>
        <p:spPr/>
        <p:txBody>
          <a:bodyPr>
            <a:normAutofit fontScale="70000" lnSpcReduction="20000"/>
          </a:bodyPr>
          <a:lstStyle/>
          <a:p>
            <a:pPr marL="0" indent="0">
              <a:buNone/>
            </a:pPr>
            <a:r>
              <a:rPr lang="da-DK" dirty="0"/>
              <a:t>Samfundsfag A </a:t>
            </a:r>
          </a:p>
          <a:p>
            <a:pPr marL="0" indent="0">
              <a:buNone/>
            </a:pPr>
            <a:r>
              <a:rPr lang="da-DK" dirty="0"/>
              <a:t>Erhvervsøkonomi C </a:t>
            </a:r>
          </a:p>
          <a:p>
            <a:pPr marL="0" indent="0">
              <a:buNone/>
            </a:pPr>
            <a:r>
              <a:rPr lang="da-DK" dirty="0"/>
              <a:t>Opgaveformulering:</a:t>
            </a:r>
          </a:p>
          <a:p>
            <a:pPr marL="0" indent="0">
              <a:buNone/>
            </a:pPr>
            <a:r>
              <a:rPr lang="da-DK" dirty="0"/>
              <a:t>Hovedspørgsmål:</a:t>
            </a:r>
          </a:p>
          <a:p>
            <a:pPr marL="0" indent="0">
              <a:buNone/>
            </a:pPr>
            <a:r>
              <a:rPr lang="da-DK" b="1" dirty="0"/>
              <a:t>Hvilken betydning har </a:t>
            </a:r>
            <a:r>
              <a:rPr lang="da-DK" b="1" dirty="0" err="1"/>
              <a:t>corona</a:t>
            </a:r>
            <a:r>
              <a:rPr lang="da-DK" b="1" dirty="0"/>
              <a:t>-epidemien haft for dansk økonomi og erhvervsliv og hvordan kan S-regeringens krisehåndtering og udvalgte interessenter reaktion herpå forklares?</a:t>
            </a:r>
          </a:p>
          <a:p>
            <a:pPr marL="0" indent="0">
              <a:buNone/>
            </a:pPr>
            <a:endParaRPr lang="da-DK" dirty="0"/>
          </a:p>
          <a:p>
            <a:pPr marL="0" indent="0">
              <a:buNone/>
            </a:pPr>
            <a:r>
              <a:rPr lang="da-DK" dirty="0"/>
              <a:t>Hovedspørgsmålet ønskes besvaret ud fra følgende:</a:t>
            </a:r>
          </a:p>
          <a:p>
            <a:pPr marL="457200" lvl="1" indent="0">
              <a:buNone/>
            </a:pPr>
            <a:r>
              <a:rPr lang="da-DK" dirty="0"/>
              <a:t>1. En redegørelse for konsekvenserne af nedlukningen for dansk økonomi hidtil, og herunder en skitsering af konsekvenserne for udvalgte dele af dansk erhvervsliv.</a:t>
            </a:r>
          </a:p>
          <a:p>
            <a:pPr marL="457200" lvl="1" indent="0">
              <a:buNone/>
            </a:pPr>
            <a:r>
              <a:rPr lang="da-DK" dirty="0"/>
              <a:t>2. En analyse, under inddragelse af økonomisk teori, af S-regeringens økonomiske krisepolitik med vægt på hjælpepakkerne til dansk erhvervsliv. Undersøg i forlængelse heraf hvorledes SAS er blevet ramt af krisen og hvorledes krisen er forsøgt håndteret økonomisk såvel som strategisk samt hvilken betydning krisepolitikken har haft for virksomheden.</a:t>
            </a:r>
          </a:p>
          <a:p>
            <a:pPr marL="457200" lvl="1" indent="0">
              <a:buNone/>
            </a:pPr>
            <a:r>
              <a:rPr lang="da-DK" dirty="0"/>
              <a:t>3. En diskussion af forskellige interessenters syn og reaktion på krisehåndteringen.</a:t>
            </a:r>
          </a:p>
          <a:p>
            <a:endParaRPr lang="da-DK" dirty="0"/>
          </a:p>
        </p:txBody>
      </p:sp>
    </p:spTree>
    <p:extLst>
      <p:ext uri="{BB962C8B-B14F-4D97-AF65-F5344CB8AC3E}">
        <p14:creationId xmlns:p14="http://schemas.microsoft.com/office/powerpoint/2010/main" val="40286591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CC50CD-F369-6642-9306-5A870B950E81}"/>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CE2954BF-32D7-6544-ACF9-950414053712}"/>
              </a:ext>
            </a:extLst>
          </p:cNvPr>
          <p:cNvSpPr>
            <a:spLocks noGrp="1"/>
          </p:cNvSpPr>
          <p:nvPr>
            <p:ph idx="1"/>
          </p:nvPr>
        </p:nvSpPr>
        <p:spPr/>
        <p:txBody>
          <a:bodyPr>
            <a:normAutofit fontScale="85000" lnSpcReduction="20000"/>
          </a:bodyPr>
          <a:lstStyle/>
          <a:p>
            <a:pPr marL="0" indent="0">
              <a:buNone/>
            </a:pPr>
            <a:r>
              <a:rPr lang="da-DK" dirty="0"/>
              <a:t>Matematik A </a:t>
            </a:r>
          </a:p>
          <a:p>
            <a:pPr marL="0" indent="0">
              <a:buNone/>
            </a:pPr>
            <a:r>
              <a:rPr lang="da-DK" dirty="0"/>
              <a:t>Erhvervsøkonomi C </a:t>
            </a:r>
          </a:p>
          <a:p>
            <a:pPr marL="0" indent="0">
              <a:buNone/>
            </a:pPr>
            <a:r>
              <a:rPr lang="da-DK" dirty="0"/>
              <a:t>Opgaveformulering:</a:t>
            </a:r>
          </a:p>
          <a:p>
            <a:pPr lvl="1"/>
            <a:r>
              <a:rPr lang="da-DK" dirty="0"/>
              <a:t>Redegør for aktiemarkedet samt hvilke forhold, der generelt påvirker en virksomheds aktiekurs.</a:t>
            </a:r>
          </a:p>
          <a:p>
            <a:pPr lvl="1"/>
            <a:r>
              <a:rPr lang="da-DK" dirty="0"/>
              <a:t>Redegør herefter for henholdsvis erhvervsøkonomiske analyseredskaber og matematiske modeller til at analysere og forudsige aktiekurser. Herunder ønskes særligt en udledning af Black-</a:t>
            </a:r>
            <a:r>
              <a:rPr lang="da-DK" dirty="0" err="1"/>
              <a:t>Scholes</a:t>
            </a:r>
            <a:r>
              <a:rPr lang="da-DK" dirty="0"/>
              <a:t> ligningen.</a:t>
            </a:r>
          </a:p>
          <a:p>
            <a:pPr lvl="1"/>
            <a:r>
              <a:rPr lang="da-DK" dirty="0"/>
              <a:t>Med udgangspunkt i ovenstående skal du analysere aktiekursudviklingen for Danske Bank samt en selvvalgt virksomhed.</a:t>
            </a:r>
          </a:p>
          <a:p>
            <a:pPr lvl="1"/>
            <a:r>
              <a:rPr lang="da-DK" dirty="0"/>
              <a:t>Vurder forventningerne til den fremtidige kursudvikling for henholdsvis Danske Bank og den selvvalgte virksomhed, og diskutér hvorvidt aktierne kan betragtes som en attraktiv investering.</a:t>
            </a:r>
          </a:p>
          <a:p>
            <a:pPr lvl="1"/>
            <a:r>
              <a:rPr lang="da-DK" dirty="0"/>
              <a:t>Vurder i forlængelse heraf brugbarheden af de erhvervsøkonomiske analyseredskaber og matematiske modeller til analyse og forudsigelse af aktiers kursudvikling.</a:t>
            </a:r>
          </a:p>
          <a:p>
            <a:endParaRPr lang="da-DK" dirty="0"/>
          </a:p>
        </p:txBody>
      </p:sp>
    </p:spTree>
    <p:extLst>
      <p:ext uri="{BB962C8B-B14F-4D97-AF65-F5344CB8AC3E}">
        <p14:creationId xmlns:p14="http://schemas.microsoft.com/office/powerpoint/2010/main" val="17772238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0EAD03-7AC2-404C-B05B-E74BFC4C4B1B}"/>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30BDC28E-503E-2345-A010-E810ECABCB02}"/>
              </a:ext>
            </a:extLst>
          </p:cNvPr>
          <p:cNvSpPr>
            <a:spLocks noGrp="1"/>
          </p:cNvSpPr>
          <p:nvPr>
            <p:ph idx="1"/>
          </p:nvPr>
        </p:nvSpPr>
        <p:spPr/>
        <p:txBody>
          <a:bodyPr>
            <a:normAutofit fontScale="85000" lnSpcReduction="20000"/>
          </a:bodyPr>
          <a:lstStyle/>
          <a:p>
            <a:pPr marL="0" indent="0">
              <a:buNone/>
            </a:pPr>
            <a:r>
              <a:rPr lang="da-DK" dirty="0"/>
              <a:t>Bioteknologi A </a:t>
            </a:r>
          </a:p>
          <a:p>
            <a:pPr marL="0" indent="0">
              <a:buNone/>
            </a:pPr>
            <a:r>
              <a:rPr lang="da-DK" dirty="0"/>
              <a:t>Erhvervsøkonomi C </a:t>
            </a:r>
          </a:p>
          <a:p>
            <a:pPr marL="0" indent="0">
              <a:buNone/>
            </a:pPr>
            <a:r>
              <a:rPr lang="da-DK" dirty="0"/>
              <a:t>Opgaveformulering:</a:t>
            </a:r>
          </a:p>
          <a:p>
            <a:pPr marL="0" indent="0">
              <a:buNone/>
            </a:pPr>
            <a:r>
              <a:rPr lang="da-DK" b="1" dirty="0"/>
              <a:t>Hvad skal der til for at lave en fremtidsstærk virksomhed, som producerer velsmagende plantebaserede kantineprodukter, i dit lokalområde?</a:t>
            </a:r>
          </a:p>
          <a:p>
            <a:pPr marL="457200" lvl="1" indent="0">
              <a:buNone/>
            </a:pPr>
            <a:r>
              <a:rPr lang="da-DK" dirty="0"/>
              <a:t>• Redegør for grundsmagen </a:t>
            </a:r>
            <a:r>
              <a:rPr lang="da-DK" dirty="0" err="1"/>
              <a:t>umami</a:t>
            </a:r>
            <a:r>
              <a:rPr lang="da-DK" dirty="0"/>
              <a:t> og hvilke komponenter der skaber </a:t>
            </a:r>
            <a:r>
              <a:rPr lang="da-DK" dirty="0" err="1"/>
              <a:t>umami</a:t>
            </a:r>
            <a:r>
              <a:rPr lang="da-DK" dirty="0"/>
              <a:t>-synergi, og for tekstur og mundfølelse. Redegør for hvad det har af betydning for sansningen i forbindelse med indtagelsen af mad.</a:t>
            </a:r>
          </a:p>
          <a:p>
            <a:pPr marL="457200" lvl="1" indent="0">
              <a:buNone/>
            </a:pPr>
            <a:r>
              <a:rPr lang="da-DK" dirty="0"/>
              <a:t>• Undersøg og diskuter hvordan man kan få plantebaseret mad til at være </a:t>
            </a:r>
            <a:r>
              <a:rPr lang="da-DK" dirty="0" err="1"/>
              <a:t>umamirig</a:t>
            </a:r>
            <a:r>
              <a:rPr lang="da-DK" dirty="0"/>
              <a:t>, samt velsmagende.</a:t>
            </a:r>
          </a:p>
          <a:p>
            <a:pPr marL="457200" lvl="1" indent="0">
              <a:buNone/>
            </a:pPr>
            <a:r>
              <a:rPr lang="da-DK" dirty="0"/>
              <a:t>• Tilrettelæg og gennemfør herefter en undersøgelse af behovet for plantebasserede kantineprodukter i dit lokalområde.</a:t>
            </a:r>
          </a:p>
          <a:p>
            <a:pPr marL="457200" lvl="1" indent="0">
              <a:buNone/>
            </a:pPr>
            <a:r>
              <a:rPr lang="da-DK" dirty="0"/>
              <a:t>• På baggrund af din produktudvikling og din undersøgelse skal du udarbejde en forretningsplan for virksomheden. Inddrag relevant erhvervsøkonomisk teori og vurdér dit løsningsforslag.</a:t>
            </a:r>
          </a:p>
          <a:p>
            <a:endParaRPr lang="da-DK" dirty="0"/>
          </a:p>
        </p:txBody>
      </p:sp>
    </p:spTree>
    <p:extLst>
      <p:ext uri="{BB962C8B-B14F-4D97-AF65-F5344CB8AC3E}">
        <p14:creationId xmlns:p14="http://schemas.microsoft.com/office/powerpoint/2010/main" val="2632227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BF6582E1-89E9-1B4F-A348-2CF694AE134A}"/>
              </a:ext>
            </a:extLst>
          </p:cNvPr>
          <p:cNvSpPr>
            <a:spLocks noGrp="1"/>
          </p:cNvSpPr>
          <p:nvPr>
            <p:ph type="title"/>
          </p:nvPr>
        </p:nvSpPr>
        <p:spPr/>
        <p:txBody>
          <a:bodyPr/>
          <a:lstStyle/>
          <a:p>
            <a:endParaRPr lang="da-DK"/>
          </a:p>
        </p:txBody>
      </p:sp>
      <p:sp>
        <p:nvSpPr>
          <p:cNvPr id="6" name="Pladsholder til indhold 5">
            <a:extLst>
              <a:ext uri="{FF2B5EF4-FFF2-40B4-BE49-F238E27FC236}">
                <a16:creationId xmlns:a16="http://schemas.microsoft.com/office/drawing/2014/main" id="{2F2608C0-C62A-BD4B-968B-75E4487B8363}"/>
              </a:ext>
            </a:extLst>
          </p:cNvPr>
          <p:cNvSpPr>
            <a:spLocks noGrp="1"/>
          </p:cNvSpPr>
          <p:nvPr>
            <p:ph idx="1"/>
          </p:nvPr>
        </p:nvSpPr>
        <p:spPr/>
        <p:txBody>
          <a:bodyPr>
            <a:normAutofit fontScale="85000" lnSpcReduction="20000"/>
          </a:bodyPr>
          <a:lstStyle/>
          <a:p>
            <a:pPr marL="0" indent="0">
              <a:buNone/>
            </a:pPr>
            <a:r>
              <a:rPr lang="da-DK" dirty="0"/>
              <a:t>Erhvervsøkonomi C </a:t>
            </a:r>
          </a:p>
          <a:p>
            <a:pPr marL="0" indent="0">
              <a:buNone/>
            </a:pPr>
            <a:r>
              <a:rPr lang="da-DK" dirty="0"/>
              <a:t>Samfundsfag A </a:t>
            </a:r>
          </a:p>
          <a:p>
            <a:pPr marL="0" indent="0">
              <a:buNone/>
            </a:pPr>
            <a:r>
              <a:rPr lang="da-DK" dirty="0"/>
              <a:t>Opgaveformulering:</a:t>
            </a:r>
          </a:p>
          <a:p>
            <a:pPr marL="0" indent="0">
              <a:buNone/>
            </a:pPr>
            <a:r>
              <a:rPr lang="da-DK" b="1" dirty="0"/>
              <a:t>Hvilken betydning har handelskrigen mellem USA og Kina for dansk økonomi og dansk erhvervsliv?</a:t>
            </a:r>
          </a:p>
          <a:p>
            <a:pPr marL="0" indent="0">
              <a:buNone/>
            </a:pPr>
            <a:endParaRPr lang="da-DK" b="1" dirty="0"/>
          </a:p>
          <a:p>
            <a:pPr lvl="1"/>
            <a:r>
              <a:rPr lang="da-DK" dirty="0"/>
              <a:t>Redegør for handelskrigen mellem USA og Kina.</a:t>
            </a:r>
          </a:p>
          <a:p>
            <a:pPr lvl="1"/>
            <a:r>
              <a:rPr lang="da-DK" dirty="0"/>
              <a:t>Analyser </a:t>
            </a:r>
            <a:r>
              <a:rPr lang="da-DK" dirty="0" err="1"/>
              <a:t>Trumps</a:t>
            </a:r>
            <a:r>
              <a:rPr lang="da-DK" dirty="0"/>
              <a:t> bevæggrunde for at starte denne. Inddrag i denne forbindelse teorier om international politik samt økonomiske argumenter for og imod international frihandel.</a:t>
            </a:r>
          </a:p>
          <a:p>
            <a:pPr lvl="1"/>
            <a:r>
              <a:rPr lang="da-DK" dirty="0"/>
              <a:t>Analyser hvordan udvalgte danske virksomheder i henholdsvis medicinalbranchen samt transportbranchen påvirkes af handelskonflikten og deres strategier for at manøvrere i denne situation.</a:t>
            </a:r>
          </a:p>
          <a:p>
            <a:pPr lvl="1"/>
            <a:r>
              <a:rPr lang="da-DK" dirty="0"/>
              <a:t>Diskuter og vurder til sidst hvilken betydning handelskrigen mellem USA og Kina fremadrettet vil få for dansk økonomi og danske virksomheders vækstmuligheder.</a:t>
            </a:r>
          </a:p>
          <a:p>
            <a:endParaRPr lang="da-DK" dirty="0"/>
          </a:p>
        </p:txBody>
      </p:sp>
    </p:spTree>
    <p:extLst>
      <p:ext uri="{BB962C8B-B14F-4D97-AF65-F5344CB8AC3E}">
        <p14:creationId xmlns:p14="http://schemas.microsoft.com/office/powerpoint/2010/main" val="3025801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8B24123E-B414-AD49-A9F9-09D74A4D014F}"/>
              </a:ext>
            </a:extLst>
          </p:cNvPr>
          <p:cNvSpPr>
            <a:spLocks noGrp="1"/>
          </p:cNvSpPr>
          <p:nvPr>
            <p:ph type="title"/>
          </p:nvPr>
        </p:nvSpPr>
        <p:spPr/>
        <p:txBody>
          <a:bodyPr/>
          <a:lstStyle/>
          <a:p>
            <a:endParaRPr lang="da-DK"/>
          </a:p>
        </p:txBody>
      </p:sp>
      <p:sp>
        <p:nvSpPr>
          <p:cNvPr id="6" name="Pladsholder til indhold 5">
            <a:extLst>
              <a:ext uri="{FF2B5EF4-FFF2-40B4-BE49-F238E27FC236}">
                <a16:creationId xmlns:a16="http://schemas.microsoft.com/office/drawing/2014/main" id="{C9FBF875-2D66-8D4D-AE7B-BCE3BCAD5283}"/>
              </a:ext>
            </a:extLst>
          </p:cNvPr>
          <p:cNvSpPr>
            <a:spLocks noGrp="1"/>
          </p:cNvSpPr>
          <p:nvPr>
            <p:ph idx="1"/>
          </p:nvPr>
        </p:nvSpPr>
        <p:spPr/>
        <p:txBody>
          <a:bodyPr>
            <a:normAutofit fontScale="77500" lnSpcReduction="20000"/>
          </a:bodyPr>
          <a:lstStyle/>
          <a:p>
            <a:pPr marL="0" indent="0">
              <a:buNone/>
            </a:pPr>
            <a:r>
              <a:rPr lang="da-DK" dirty="0"/>
              <a:t>Samfundsfag A </a:t>
            </a:r>
          </a:p>
          <a:p>
            <a:pPr marL="0" indent="0">
              <a:buNone/>
            </a:pPr>
            <a:r>
              <a:rPr lang="da-DK" dirty="0"/>
              <a:t>Erhvervsøkonomi C </a:t>
            </a:r>
          </a:p>
          <a:p>
            <a:pPr marL="0" indent="0">
              <a:buNone/>
            </a:pPr>
            <a:r>
              <a:rPr lang="da-DK" dirty="0"/>
              <a:t>Opgaveformulering:</a:t>
            </a:r>
          </a:p>
          <a:p>
            <a:pPr marL="0" indent="0">
              <a:buNone/>
            </a:pPr>
            <a:r>
              <a:rPr lang="da-DK" b="1" dirty="0"/>
              <a:t>Hvilken betydning fik den globale finanskrise i 2008 og den efterfølgende lavkonjunktur for Danmark og dansk erhvervsliv?</a:t>
            </a:r>
          </a:p>
          <a:p>
            <a:pPr marL="0" indent="0">
              <a:buNone/>
            </a:pPr>
            <a:endParaRPr lang="da-DK" dirty="0"/>
          </a:p>
          <a:p>
            <a:pPr marL="0" indent="0">
              <a:buNone/>
            </a:pPr>
            <a:r>
              <a:rPr lang="da-DK" dirty="0"/>
              <a:t>Hovedspørgsmålet ønskes besvaret ud fra følgende:</a:t>
            </a:r>
          </a:p>
          <a:p>
            <a:pPr lvl="0"/>
            <a:r>
              <a:rPr lang="da-DK" dirty="0"/>
              <a:t>En kort redegørelse for finanskrisens årsager og forløb.</a:t>
            </a:r>
          </a:p>
          <a:p>
            <a:pPr lvl="0"/>
            <a:r>
              <a:rPr lang="da-DK" dirty="0"/>
              <a:t>En undersøgelse af krisens konsekvenser for dansk økonomi efterfulgt af en analyse af </a:t>
            </a:r>
            <a:r>
              <a:rPr lang="da-DK" dirty="0" err="1"/>
              <a:t>påvirkingen</a:t>
            </a:r>
            <a:r>
              <a:rPr lang="da-DK" dirty="0"/>
              <a:t> heraf for udvalgte virksomheder i rederi- og medicinalbranchen. Der bør her lægges vægt på både de regnskabsmæssige og strategiske forhold.</a:t>
            </a:r>
          </a:p>
          <a:p>
            <a:pPr lvl="0"/>
            <a:r>
              <a:rPr lang="da-DK" dirty="0"/>
              <a:t>En diskussion af hvordan man henholdsvis som virksomhed og land kan ruste sig til en mulig ny krise.</a:t>
            </a:r>
          </a:p>
          <a:p>
            <a:endParaRPr lang="da-DK" dirty="0"/>
          </a:p>
        </p:txBody>
      </p:sp>
    </p:spTree>
    <p:extLst>
      <p:ext uri="{BB962C8B-B14F-4D97-AF65-F5344CB8AC3E}">
        <p14:creationId xmlns:p14="http://schemas.microsoft.com/office/powerpoint/2010/main" val="23939620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15647A-4434-F046-A21A-EEBB278ACC09}"/>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BABE55F6-7034-2748-BDF0-BFB30B51CB22}"/>
              </a:ext>
            </a:extLst>
          </p:cNvPr>
          <p:cNvSpPr>
            <a:spLocks noGrp="1"/>
          </p:cNvSpPr>
          <p:nvPr>
            <p:ph idx="1"/>
          </p:nvPr>
        </p:nvSpPr>
        <p:spPr/>
        <p:txBody>
          <a:bodyPr>
            <a:normAutofit fontScale="62500" lnSpcReduction="20000"/>
          </a:bodyPr>
          <a:lstStyle/>
          <a:p>
            <a:pPr marL="0" indent="0">
              <a:buNone/>
            </a:pPr>
            <a:r>
              <a:rPr lang="da-DK" dirty="0"/>
              <a:t>Erhvervsøkonomi C</a:t>
            </a:r>
          </a:p>
          <a:p>
            <a:pPr marL="0" indent="0">
              <a:buNone/>
            </a:pPr>
            <a:r>
              <a:rPr lang="da-DK" dirty="0"/>
              <a:t>Matematik A </a:t>
            </a:r>
          </a:p>
          <a:p>
            <a:pPr marL="0" indent="0">
              <a:buNone/>
            </a:pPr>
            <a:r>
              <a:rPr lang="da-DK" dirty="0"/>
              <a:t>Opgaveformulering:</a:t>
            </a:r>
          </a:p>
          <a:p>
            <a:endParaRPr lang="da-DK" dirty="0"/>
          </a:p>
          <a:p>
            <a:pPr marL="0" indent="0">
              <a:buNone/>
            </a:pPr>
            <a:r>
              <a:rPr lang="da-DK" b="1" dirty="0"/>
              <a:t>I en hvilken grad er havnedrift en profitabel forretning, og hvordan kan lineær programmering anvendes til at øge indtjeningen?</a:t>
            </a:r>
          </a:p>
          <a:p>
            <a:pPr lvl="0"/>
            <a:r>
              <a:rPr lang="da-DK" dirty="0"/>
              <a:t>Gør rede for hvordan den matematiske metode ”lineær programmering” kan bruges til at finde den bedste udnyttelse af begrænsede ressourcer - gerne ud fra vedlagte opgave. Herunder skal modellens forudsætninger inddrages, og specielt ønskes en gennemgang af </a:t>
            </a:r>
            <a:r>
              <a:rPr lang="da-DK" dirty="0" err="1"/>
              <a:t>Simplex</a:t>
            </a:r>
            <a:r>
              <a:rPr lang="da-DK" dirty="0"/>
              <a:t>-algoritmen, hvor det lineære optimeringsproblem formuleres og løses ved hjælp af matrixregning.</a:t>
            </a:r>
          </a:p>
          <a:p>
            <a:pPr lvl="0"/>
            <a:r>
              <a:rPr lang="da-DK" dirty="0"/>
              <a:t>Undersøg de seneste års udvikling for virksomheden A. P. Møller-Mærsk med særlig fokus på virksomhedens aktiviteter indenfor havnedrift. Der bør her lægges vægt på både de regnskabsmæssige og de strategiske forhold.</a:t>
            </a:r>
          </a:p>
          <a:p>
            <a:pPr lvl="0"/>
            <a:r>
              <a:rPr lang="da-DK" dirty="0"/>
              <a:t>Diskuter hvordan virksomheder indenfor havnedrift kan opnå vækst i fremtiden. Diskuter i hvilket omfang ”lineær programmering” og eventuelle andre matematiske metoder kan være nyttige værktøjer til det formål.</a:t>
            </a:r>
          </a:p>
          <a:p>
            <a:endParaRPr lang="da-DK" dirty="0"/>
          </a:p>
        </p:txBody>
      </p:sp>
    </p:spTree>
    <p:extLst>
      <p:ext uri="{BB962C8B-B14F-4D97-AF65-F5344CB8AC3E}">
        <p14:creationId xmlns:p14="http://schemas.microsoft.com/office/powerpoint/2010/main" val="26003327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0C2CF5C9-F9C4-DB25-2BD1-3ADC9293ACED}"/>
              </a:ext>
            </a:extLst>
          </p:cNvPr>
          <p:cNvSpPr>
            <a:spLocks noGrp="1"/>
          </p:cNvSpPr>
          <p:nvPr>
            <p:ph idx="1"/>
          </p:nvPr>
        </p:nvSpPr>
        <p:spPr>
          <a:xfrm>
            <a:off x="838200" y="448235"/>
            <a:ext cx="10515600" cy="5728728"/>
          </a:xfrm>
        </p:spPr>
        <p:txBody>
          <a:bodyPr>
            <a:normAutofit fontScale="77500" lnSpcReduction="20000"/>
          </a:bodyPr>
          <a:lstStyle/>
          <a:p>
            <a:pPr marL="0" indent="0">
              <a:buNone/>
            </a:pPr>
            <a:r>
              <a:rPr lang="da-DK" dirty="0"/>
              <a:t>Erhvervsøkonomi C</a:t>
            </a:r>
          </a:p>
          <a:p>
            <a:pPr marL="0" indent="0">
              <a:buNone/>
            </a:pPr>
            <a:r>
              <a:rPr lang="da-DK" dirty="0"/>
              <a:t>Fysik A </a:t>
            </a:r>
          </a:p>
          <a:p>
            <a:endParaRPr lang="da-DK" dirty="0"/>
          </a:p>
          <a:p>
            <a:pPr marL="0" indent="0">
              <a:buNone/>
            </a:pPr>
            <a:r>
              <a:rPr lang="da-DK" b="1" dirty="0"/>
              <a:t>Hvordan kan Vestas sikre og udvikle virksomhedens position inden for vindenergi?</a:t>
            </a:r>
          </a:p>
          <a:p>
            <a:endParaRPr lang="da-DK" dirty="0"/>
          </a:p>
          <a:p>
            <a:r>
              <a:rPr lang="da-DK" dirty="0"/>
              <a:t>Redegør kort for Vestas position på det globale marked for vindenergi.</a:t>
            </a:r>
          </a:p>
          <a:p>
            <a:r>
              <a:rPr lang="da-DK" dirty="0"/>
              <a:t>Gør rede for vindens effekt og kontinuitetsligningen, og vis at der er en teoretisk øvre grænse for en vindmølles effektivitet (</a:t>
            </a:r>
            <a:r>
              <a:rPr lang="da-DK" dirty="0" err="1"/>
              <a:t>Betz</a:t>
            </a:r>
            <a:r>
              <a:rPr lang="da-DK" dirty="0"/>
              <a:t>’ formel).</a:t>
            </a:r>
          </a:p>
          <a:p>
            <a:r>
              <a:rPr lang="da-DK" dirty="0"/>
              <a:t>Udfør en eksperimentel undersøgelse af en modelvindmølle i en vindtunnel til belysning af en vindmølles effekt og effektivitet.</a:t>
            </a:r>
          </a:p>
          <a:p>
            <a:r>
              <a:rPr lang="da-DK" dirty="0"/>
              <a:t>Redegør nøje for forsøgsopstilling og fremgangsmåder. Vurder kritisk dine resultater, og tag herunder stilling til såvel dine målingers pålidelighed som de væsentligste fejlkilder.</a:t>
            </a:r>
          </a:p>
          <a:p>
            <a:r>
              <a:rPr lang="da-DK" dirty="0"/>
              <a:t>Undersøg de seneste års udvikling for Vestas med særlig fokus på virksomhedens </a:t>
            </a:r>
            <a:r>
              <a:rPr lang="da-DK" dirty="0" err="1"/>
              <a:t>omverdensforhold</a:t>
            </a:r>
            <a:r>
              <a:rPr lang="da-DK" dirty="0"/>
              <a:t> samt virksomhedens produktudviklingsstrategi.</a:t>
            </a:r>
          </a:p>
          <a:p>
            <a:r>
              <a:rPr lang="da-DK" dirty="0"/>
              <a:t>Vurder om Vestas fremadrettet kan opnå vækst, herunder om virksomhedens viden og forskning i vindenergi samt produktudvikling vil føre til øgede markedsandele.</a:t>
            </a:r>
          </a:p>
        </p:txBody>
      </p:sp>
    </p:spTree>
    <p:extLst>
      <p:ext uri="{BB962C8B-B14F-4D97-AF65-F5344CB8AC3E}">
        <p14:creationId xmlns:p14="http://schemas.microsoft.com/office/powerpoint/2010/main" val="378565076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1834</TotalTime>
  <Words>1915</Words>
  <Application>Microsoft Macintosh PowerPoint</Application>
  <PresentationFormat>Widescreen</PresentationFormat>
  <Paragraphs>176</Paragraphs>
  <Slides>18</Slides>
  <Notes>2</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18</vt:i4>
      </vt:variant>
    </vt:vector>
  </HeadingPairs>
  <TitlesOfParts>
    <vt:vector size="23" baseType="lpstr">
      <vt:lpstr>Arial</vt:lpstr>
      <vt:lpstr>Calibri</vt:lpstr>
      <vt:lpstr>Calibri Light</vt:lpstr>
      <vt:lpstr>Wingdings</vt:lpstr>
      <vt:lpstr>Office-tema</vt:lpstr>
      <vt:lpstr>SRP - EØ</vt:lpstr>
      <vt:lpstr>Fra SRP-læreplanen</vt:lpstr>
      <vt:lpstr>Fra SRP-læreplanen</vt:lpstr>
      <vt:lpstr>Fra SRP-læreplanen</vt:lpstr>
      <vt:lpstr>Fra læreplanen og vejledningen til SRP</vt:lpstr>
      <vt:lpstr>Kernestof</vt:lpstr>
      <vt:lpstr>EØ - METODE</vt:lpstr>
      <vt:lpstr>Metode EØ</vt:lpstr>
      <vt:lpstr>Videnskabsteori</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SRP - EØ</dc:title>
  <dc:creator>CSK</dc:creator>
  <cp:lastModifiedBy>Niels Hjuler Kristensen</cp:lastModifiedBy>
  <cp:revision>12</cp:revision>
  <dcterms:created xsi:type="dcterms:W3CDTF">2020-01-03T15:46:04Z</dcterms:created>
  <dcterms:modified xsi:type="dcterms:W3CDTF">2024-11-29T06:33:07Z</dcterms:modified>
</cp:coreProperties>
</file>