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5" r:id="rId4"/>
    <p:sldId id="258" r:id="rId5"/>
    <p:sldId id="259" r:id="rId6"/>
    <p:sldId id="260" r:id="rId7"/>
    <p:sldId id="261" r:id="rId8"/>
    <p:sldId id="263" r:id="rId9"/>
    <p:sldId id="262" r:id="rId10"/>
    <p:sldId id="264" r:id="rId11"/>
    <p:sldId id="266" r:id="rId12"/>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1"/>
    <p:restoredTop sz="94611"/>
  </p:normalViewPr>
  <p:slideViewPr>
    <p:cSldViewPr snapToGrid="0">
      <p:cViewPr varScale="1">
        <p:scale>
          <a:sx n="109" d="100"/>
          <a:sy n="109" d="100"/>
        </p:scale>
        <p:origin x="78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39EC6A-AF9D-9CA1-7EE2-712A3A864616}"/>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23FF7CE1-0D30-AC11-C22F-549F4CB961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5BE118E7-3131-50F3-48D4-38624AC5E9AB}"/>
              </a:ext>
            </a:extLst>
          </p:cNvPr>
          <p:cNvSpPr>
            <a:spLocks noGrp="1"/>
          </p:cNvSpPr>
          <p:nvPr>
            <p:ph type="dt" sz="half" idx="10"/>
          </p:nvPr>
        </p:nvSpPr>
        <p:spPr/>
        <p:txBody>
          <a:bodyPr/>
          <a:lstStyle/>
          <a:p>
            <a:fld id="{C1B67389-4D96-6A4A-9AA6-8E2F70684669}" type="datetimeFigureOut">
              <a:rPr lang="da-DK" smtClean="0"/>
              <a:t>29.11.2024</a:t>
            </a:fld>
            <a:endParaRPr lang="da-DK"/>
          </a:p>
        </p:txBody>
      </p:sp>
      <p:sp>
        <p:nvSpPr>
          <p:cNvPr id="5" name="Pladsholder til sidefod 4">
            <a:extLst>
              <a:ext uri="{FF2B5EF4-FFF2-40B4-BE49-F238E27FC236}">
                <a16:creationId xmlns:a16="http://schemas.microsoft.com/office/drawing/2014/main" id="{275606A6-E18F-7020-5CC7-CDE2632B92C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78715FD-8741-940E-D105-47E589F1F1B0}"/>
              </a:ext>
            </a:extLst>
          </p:cNvPr>
          <p:cNvSpPr>
            <a:spLocks noGrp="1"/>
          </p:cNvSpPr>
          <p:nvPr>
            <p:ph type="sldNum" sz="quarter" idx="12"/>
          </p:nvPr>
        </p:nvSpPr>
        <p:spPr/>
        <p:txBody>
          <a:bodyPr/>
          <a:lstStyle/>
          <a:p>
            <a:fld id="{FC6DA967-E62E-2346-B262-6F676F19C3F1}" type="slidenum">
              <a:rPr lang="da-DK" smtClean="0"/>
              <a:t>‹nr.›</a:t>
            </a:fld>
            <a:endParaRPr lang="da-DK"/>
          </a:p>
        </p:txBody>
      </p:sp>
    </p:spTree>
    <p:extLst>
      <p:ext uri="{BB962C8B-B14F-4D97-AF65-F5344CB8AC3E}">
        <p14:creationId xmlns:p14="http://schemas.microsoft.com/office/powerpoint/2010/main" val="1107376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214908-D6AA-6A5E-A5E1-AEAD1ACA3CA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898C9C8-22F4-E055-DADA-3A2D520630DE}"/>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5057E9A-A9C8-32FD-B8E6-0A3897D4C3F1}"/>
              </a:ext>
            </a:extLst>
          </p:cNvPr>
          <p:cNvSpPr>
            <a:spLocks noGrp="1"/>
          </p:cNvSpPr>
          <p:nvPr>
            <p:ph type="dt" sz="half" idx="10"/>
          </p:nvPr>
        </p:nvSpPr>
        <p:spPr/>
        <p:txBody>
          <a:bodyPr/>
          <a:lstStyle/>
          <a:p>
            <a:fld id="{C1B67389-4D96-6A4A-9AA6-8E2F70684669}" type="datetimeFigureOut">
              <a:rPr lang="da-DK" smtClean="0"/>
              <a:t>29.11.2024</a:t>
            </a:fld>
            <a:endParaRPr lang="da-DK"/>
          </a:p>
        </p:txBody>
      </p:sp>
      <p:sp>
        <p:nvSpPr>
          <p:cNvPr id="5" name="Pladsholder til sidefod 4">
            <a:extLst>
              <a:ext uri="{FF2B5EF4-FFF2-40B4-BE49-F238E27FC236}">
                <a16:creationId xmlns:a16="http://schemas.microsoft.com/office/drawing/2014/main" id="{D3C7225C-BC6D-2755-225D-27C05647F05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8CFA0B7-DD7F-27AB-7A94-54B18ACF62C3}"/>
              </a:ext>
            </a:extLst>
          </p:cNvPr>
          <p:cNvSpPr>
            <a:spLocks noGrp="1"/>
          </p:cNvSpPr>
          <p:nvPr>
            <p:ph type="sldNum" sz="quarter" idx="12"/>
          </p:nvPr>
        </p:nvSpPr>
        <p:spPr/>
        <p:txBody>
          <a:bodyPr/>
          <a:lstStyle/>
          <a:p>
            <a:fld id="{FC6DA967-E62E-2346-B262-6F676F19C3F1}" type="slidenum">
              <a:rPr lang="da-DK" smtClean="0"/>
              <a:t>‹nr.›</a:t>
            </a:fld>
            <a:endParaRPr lang="da-DK"/>
          </a:p>
        </p:txBody>
      </p:sp>
    </p:spTree>
    <p:extLst>
      <p:ext uri="{BB962C8B-B14F-4D97-AF65-F5344CB8AC3E}">
        <p14:creationId xmlns:p14="http://schemas.microsoft.com/office/powerpoint/2010/main" val="4214799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D0A661-2A49-34CC-50E5-359303FFA349}"/>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D289D3F-7B78-F1EE-CF2A-8DB1EAD6E2D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041626DA-CF5A-CCF8-F577-84C7A0DBFB13}"/>
              </a:ext>
            </a:extLst>
          </p:cNvPr>
          <p:cNvSpPr>
            <a:spLocks noGrp="1"/>
          </p:cNvSpPr>
          <p:nvPr>
            <p:ph type="dt" sz="half" idx="10"/>
          </p:nvPr>
        </p:nvSpPr>
        <p:spPr/>
        <p:txBody>
          <a:bodyPr/>
          <a:lstStyle/>
          <a:p>
            <a:fld id="{C1B67389-4D96-6A4A-9AA6-8E2F70684669}" type="datetimeFigureOut">
              <a:rPr lang="da-DK" smtClean="0"/>
              <a:t>29.11.2024</a:t>
            </a:fld>
            <a:endParaRPr lang="da-DK"/>
          </a:p>
        </p:txBody>
      </p:sp>
      <p:sp>
        <p:nvSpPr>
          <p:cNvPr id="5" name="Pladsholder til sidefod 4">
            <a:extLst>
              <a:ext uri="{FF2B5EF4-FFF2-40B4-BE49-F238E27FC236}">
                <a16:creationId xmlns:a16="http://schemas.microsoft.com/office/drawing/2014/main" id="{89C36C0E-3CBD-3303-08C7-731CFD67C91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E0F2A92-99C6-EE68-99CF-7511766DF6D1}"/>
              </a:ext>
            </a:extLst>
          </p:cNvPr>
          <p:cNvSpPr>
            <a:spLocks noGrp="1"/>
          </p:cNvSpPr>
          <p:nvPr>
            <p:ph type="sldNum" sz="quarter" idx="12"/>
          </p:nvPr>
        </p:nvSpPr>
        <p:spPr/>
        <p:txBody>
          <a:bodyPr/>
          <a:lstStyle/>
          <a:p>
            <a:fld id="{FC6DA967-E62E-2346-B262-6F676F19C3F1}" type="slidenum">
              <a:rPr lang="da-DK" smtClean="0"/>
              <a:t>‹nr.›</a:t>
            </a:fld>
            <a:endParaRPr lang="da-DK"/>
          </a:p>
        </p:txBody>
      </p:sp>
    </p:spTree>
    <p:extLst>
      <p:ext uri="{BB962C8B-B14F-4D97-AF65-F5344CB8AC3E}">
        <p14:creationId xmlns:p14="http://schemas.microsoft.com/office/powerpoint/2010/main" val="1706568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6477D0-2482-0447-0FBB-1CF526C0B48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C473B724-0F1B-0155-EB18-646EC595EE25}"/>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C0796C3C-3DA5-2DA8-E6B2-39BA089D4652}"/>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230B5BB2-638B-323F-5869-6C6CE1D198B8}"/>
              </a:ext>
            </a:extLst>
          </p:cNvPr>
          <p:cNvSpPr>
            <a:spLocks noGrp="1"/>
          </p:cNvSpPr>
          <p:nvPr>
            <p:ph type="dt" sz="half" idx="10"/>
          </p:nvPr>
        </p:nvSpPr>
        <p:spPr/>
        <p:txBody>
          <a:bodyPr/>
          <a:lstStyle/>
          <a:p>
            <a:fld id="{C1B67389-4D96-6A4A-9AA6-8E2F70684669}" type="datetimeFigureOut">
              <a:rPr lang="da-DK" smtClean="0"/>
              <a:t>29.11.2024</a:t>
            </a:fld>
            <a:endParaRPr lang="da-DK"/>
          </a:p>
        </p:txBody>
      </p:sp>
      <p:sp>
        <p:nvSpPr>
          <p:cNvPr id="6" name="Pladsholder til sidefod 5">
            <a:extLst>
              <a:ext uri="{FF2B5EF4-FFF2-40B4-BE49-F238E27FC236}">
                <a16:creationId xmlns:a16="http://schemas.microsoft.com/office/drawing/2014/main" id="{CEC9BC9B-5DD6-D88F-1E06-D94D0594CA1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722F81C-DAF9-BC80-8527-3A9F127090AD}"/>
              </a:ext>
            </a:extLst>
          </p:cNvPr>
          <p:cNvSpPr>
            <a:spLocks noGrp="1"/>
          </p:cNvSpPr>
          <p:nvPr>
            <p:ph type="sldNum" sz="quarter" idx="12"/>
          </p:nvPr>
        </p:nvSpPr>
        <p:spPr/>
        <p:txBody>
          <a:bodyPr/>
          <a:lstStyle/>
          <a:p>
            <a:fld id="{FC6DA967-E62E-2346-B262-6F676F19C3F1}" type="slidenum">
              <a:rPr lang="da-DK" smtClean="0"/>
              <a:t>‹nr.›</a:t>
            </a:fld>
            <a:endParaRPr lang="da-DK"/>
          </a:p>
        </p:txBody>
      </p:sp>
    </p:spTree>
    <p:extLst>
      <p:ext uri="{BB962C8B-B14F-4D97-AF65-F5344CB8AC3E}">
        <p14:creationId xmlns:p14="http://schemas.microsoft.com/office/powerpoint/2010/main" val="3099675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C71AA0-175E-35D0-00E6-B0438D8F842D}"/>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294A9D7-4865-0907-53C5-96CBA734AA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4A5045E3-6B06-7685-006E-124F54735298}"/>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8B5C0A2A-3B36-0B17-D566-0344D18561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C6A3F34B-B8CB-925D-8B33-AF19EE157408}"/>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AE366CAD-7451-D15A-0FC0-19C77E756DB4}"/>
              </a:ext>
            </a:extLst>
          </p:cNvPr>
          <p:cNvSpPr>
            <a:spLocks noGrp="1"/>
          </p:cNvSpPr>
          <p:nvPr>
            <p:ph type="dt" sz="half" idx="10"/>
          </p:nvPr>
        </p:nvSpPr>
        <p:spPr/>
        <p:txBody>
          <a:bodyPr/>
          <a:lstStyle/>
          <a:p>
            <a:fld id="{C1B67389-4D96-6A4A-9AA6-8E2F70684669}" type="datetimeFigureOut">
              <a:rPr lang="da-DK" smtClean="0"/>
              <a:t>29.11.2024</a:t>
            </a:fld>
            <a:endParaRPr lang="da-DK"/>
          </a:p>
        </p:txBody>
      </p:sp>
      <p:sp>
        <p:nvSpPr>
          <p:cNvPr id="8" name="Pladsholder til sidefod 7">
            <a:extLst>
              <a:ext uri="{FF2B5EF4-FFF2-40B4-BE49-F238E27FC236}">
                <a16:creationId xmlns:a16="http://schemas.microsoft.com/office/drawing/2014/main" id="{41163975-CEFA-07A4-76A1-CBDF0719C1B2}"/>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038DC7B3-3896-C568-59C8-5A87F3883670}"/>
              </a:ext>
            </a:extLst>
          </p:cNvPr>
          <p:cNvSpPr>
            <a:spLocks noGrp="1"/>
          </p:cNvSpPr>
          <p:nvPr>
            <p:ph type="sldNum" sz="quarter" idx="12"/>
          </p:nvPr>
        </p:nvSpPr>
        <p:spPr/>
        <p:txBody>
          <a:bodyPr/>
          <a:lstStyle/>
          <a:p>
            <a:fld id="{FC6DA967-E62E-2346-B262-6F676F19C3F1}" type="slidenum">
              <a:rPr lang="da-DK" smtClean="0"/>
              <a:t>‹nr.›</a:t>
            </a:fld>
            <a:endParaRPr lang="da-DK"/>
          </a:p>
        </p:txBody>
      </p:sp>
    </p:spTree>
    <p:extLst>
      <p:ext uri="{BB962C8B-B14F-4D97-AF65-F5344CB8AC3E}">
        <p14:creationId xmlns:p14="http://schemas.microsoft.com/office/powerpoint/2010/main" val="2406577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797E8F-E0AA-719B-97B5-661381D30E80}"/>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6974A292-677F-8B05-DF09-51D4B01349DC}"/>
              </a:ext>
            </a:extLst>
          </p:cNvPr>
          <p:cNvSpPr>
            <a:spLocks noGrp="1"/>
          </p:cNvSpPr>
          <p:nvPr>
            <p:ph type="dt" sz="half" idx="10"/>
          </p:nvPr>
        </p:nvSpPr>
        <p:spPr/>
        <p:txBody>
          <a:bodyPr/>
          <a:lstStyle/>
          <a:p>
            <a:fld id="{C1B67389-4D96-6A4A-9AA6-8E2F70684669}" type="datetimeFigureOut">
              <a:rPr lang="da-DK" smtClean="0"/>
              <a:t>29.11.2024</a:t>
            </a:fld>
            <a:endParaRPr lang="da-DK"/>
          </a:p>
        </p:txBody>
      </p:sp>
      <p:sp>
        <p:nvSpPr>
          <p:cNvPr id="4" name="Pladsholder til sidefod 3">
            <a:extLst>
              <a:ext uri="{FF2B5EF4-FFF2-40B4-BE49-F238E27FC236}">
                <a16:creationId xmlns:a16="http://schemas.microsoft.com/office/drawing/2014/main" id="{9B6159F4-2997-211C-91CB-ACBAA4690805}"/>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94748EF2-6AAA-B07C-C452-67F8B9CDD76C}"/>
              </a:ext>
            </a:extLst>
          </p:cNvPr>
          <p:cNvSpPr>
            <a:spLocks noGrp="1"/>
          </p:cNvSpPr>
          <p:nvPr>
            <p:ph type="sldNum" sz="quarter" idx="12"/>
          </p:nvPr>
        </p:nvSpPr>
        <p:spPr/>
        <p:txBody>
          <a:bodyPr/>
          <a:lstStyle/>
          <a:p>
            <a:fld id="{FC6DA967-E62E-2346-B262-6F676F19C3F1}" type="slidenum">
              <a:rPr lang="da-DK" smtClean="0"/>
              <a:t>‹nr.›</a:t>
            </a:fld>
            <a:endParaRPr lang="da-DK"/>
          </a:p>
        </p:txBody>
      </p:sp>
    </p:spTree>
    <p:extLst>
      <p:ext uri="{BB962C8B-B14F-4D97-AF65-F5344CB8AC3E}">
        <p14:creationId xmlns:p14="http://schemas.microsoft.com/office/powerpoint/2010/main" val="3320720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2154C7C8-971B-962D-7B94-5B3E562B4B73}"/>
              </a:ext>
            </a:extLst>
          </p:cNvPr>
          <p:cNvSpPr>
            <a:spLocks noGrp="1"/>
          </p:cNvSpPr>
          <p:nvPr>
            <p:ph type="dt" sz="half" idx="10"/>
          </p:nvPr>
        </p:nvSpPr>
        <p:spPr/>
        <p:txBody>
          <a:bodyPr/>
          <a:lstStyle/>
          <a:p>
            <a:fld id="{C1B67389-4D96-6A4A-9AA6-8E2F70684669}" type="datetimeFigureOut">
              <a:rPr lang="da-DK" smtClean="0"/>
              <a:t>29.11.2024</a:t>
            </a:fld>
            <a:endParaRPr lang="da-DK"/>
          </a:p>
        </p:txBody>
      </p:sp>
      <p:sp>
        <p:nvSpPr>
          <p:cNvPr id="3" name="Pladsholder til sidefod 2">
            <a:extLst>
              <a:ext uri="{FF2B5EF4-FFF2-40B4-BE49-F238E27FC236}">
                <a16:creationId xmlns:a16="http://schemas.microsoft.com/office/drawing/2014/main" id="{DDA51E2E-B9B0-511E-90F0-A4763E7B570D}"/>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9673E0CF-D29A-66CC-9F1D-97FD13D6B0B6}"/>
              </a:ext>
            </a:extLst>
          </p:cNvPr>
          <p:cNvSpPr>
            <a:spLocks noGrp="1"/>
          </p:cNvSpPr>
          <p:nvPr>
            <p:ph type="sldNum" sz="quarter" idx="12"/>
          </p:nvPr>
        </p:nvSpPr>
        <p:spPr/>
        <p:txBody>
          <a:bodyPr/>
          <a:lstStyle/>
          <a:p>
            <a:fld id="{FC6DA967-E62E-2346-B262-6F676F19C3F1}" type="slidenum">
              <a:rPr lang="da-DK" smtClean="0"/>
              <a:t>‹nr.›</a:t>
            </a:fld>
            <a:endParaRPr lang="da-DK"/>
          </a:p>
        </p:txBody>
      </p:sp>
    </p:spTree>
    <p:extLst>
      <p:ext uri="{BB962C8B-B14F-4D97-AF65-F5344CB8AC3E}">
        <p14:creationId xmlns:p14="http://schemas.microsoft.com/office/powerpoint/2010/main" val="618087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E36847-2D55-FD43-4BA8-7BD1BFACBEB3}"/>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D806FAA4-854D-BEF7-D3D4-0DB82B8156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43D55957-B818-09E6-E0E6-F0EA211FCA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CE6FEA3-8DDA-EBA6-3CE0-F23DAD0992EA}"/>
              </a:ext>
            </a:extLst>
          </p:cNvPr>
          <p:cNvSpPr>
            <a:spLocks noGrp="1"/>
          </p:cNvSpPr>
          <p:nvPr>
            <p:ph type="dt" sz="half" idx="10"/>
          </p:nvPr>
        </p:nvSpPr>
        <p:spPr/>
        <p:txBody>
          <a:bodyPr/>
          <a:lstStyle/>
          <a:p>
            <a:fld id="{C1B67389-4D96-6A4A-9AA6-8E2F70684669}" type="datetimeFigureOut">
              <a:rPr lang="da-DK" smtClean="0"/>
              <a:t>29.11.2024</a:t>
            </a:fld>
            <a:endParaRPr lang="da-DK"/>
          </a:p>
        </p:txBody>
      </p:sp>
      <p:sp>
        <p:nvSpPr>
          <p:cNvPr id="6" name="Pladsholder til sidefod 5">
            <a:extLst>
              <a:ext uri="{FF2B5EF4-FFF2-40B4-BE49-F238E27FC236}">
                <a16:creationId xmlns:a16="http://schemas.microsoft.com/office/drawing/2014/main" id="{F105084C-DC37-7980-E252-855D23A9CBF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DD77E31-60B2-F152-690D-45CD1ADF708F}"/>
              </a:ext>
            </a:extLst>
          </p:cNvPr>
          <p:cNvSpPr>
            <a:spLocks noGrp="1"/>
          </p:cNvSpPr>
          <p:nvPr>
            <p:ph type="sldNum" sz="quarter" idx="12"/>
          </p:nvPr>
        </p:nvSpPr>
        <p:spPr/>
        <p:txBody>
          <a:bodyPr/>
          <a:lstStyle/>
          <a:p>
            <a:fld id="{FC6DA967-E62E-2346-B262-6F676F19C3F1}" type="slidenum">
              <a:rPr lang="da-DK" smtClean="0"/>
              <a:t>‹nr.›</a:t>
            </a:fld>
            <a:endParaRPr lang="da-DK"/>
          </a:p>
        </p:txBody>
      </p:sp>
    </p:spTree>
    <p:extLst>
      <p:ext uri="{BB962C8B-B14F-4D97-AF65-F5344CB8AC3E}">
        <p14:creationId xmlns:p14="http://schemas.microsoft.com/office/powerpoint/2010/main" val="155793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BA0E85-C757-D4BB-40BE-4B0E297BC0F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35F9A69C-1400-27F4-8FF9-4ACB2F3D08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A3BE030C-55A6-B0C8-A16F-282256D487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7EF9D189-6CD4-132A-D1C0-9A4BC3244CCD}"/>
              </a:ext>
            </a:extLst>
          </p:cNvPr>
          <p:cNvSpPr>
            <a:spLocks noGrp="1"/>
          </p:cNvSpPr>
          <p:nvPr>
            <p:ph type="dt" sz="half" idx="10"/>
          </p:nvPr>
        </p:nvSpPr>
        <p:spPr/>
        <p:txBody>
          <a:bodyPr/>
          <a:lstStyle/>
          <a:p>
            <a:fld id="{C1B67389-4D96-6A4A-9AA6-8E2F70684669}" type="datetimeFigureOut">
              <a:rPr lang="da-DK" smtClean="0"/>
              <a:t>29.11.2024</a:t>
            </a:fld>
            <a:endParaRPr lang="da-DK"/>
          </a:p>
        </p:txBody>
      </p:sp>
      <p:sp>
        <p:nvSpPr>
          <p:cNvPr id="6" name="Pladsholder til sidefod 5">
            <a:extLst>
              <a:ext uri="{FF2B5EF4-FFF2-40B4-BE49-F238E27FC236}">
                <a16:creationId xmlns:a16="http://schemas.microsoft.com/office/drawing/2014/main" id="{3F3CEE77-6264-88C8-1B1E-248B011AE5F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B0DAFBB-1F99-1730-03B9-2E2F366FEAC3}"/>
              </a:ext>
            </a:extLst>
          </p:cNvPr>
          <p:cNvSpPr>
            <a:spLocks noGrp="1"/>
          </p:cNvSpPr>
          <p:nvPr>
            <p:ph type="sldNum" sz="quarter" idx="12"/>
          </p:nvPr>
        </p:nvSpPr>
        <p:spPr/>
        <p:txBody>
          <a:bodyPr/>
          <a:lstStyle/>
          <a:p>
            <a:fld id="{FC6DA967-E62E-2346-B262-6F676F19C3F1}" type="slidenum">
              <a:rPr lang="da-DK" smtClean="0"/>
              <a:t>‹nr.›</a:t>
            </a:fld>
            <a:endParaRPr lang="da-DK"/>
          </a:p>
        </p:txBody>
      </p:sp>
    </p:spTree>
    <p:extLst>
      <p:ext uri="{BB962C8B-B14F-4D97-AF65-F5344CB8AC3E}">
        <p14:creationId xmlns:p14="http://schemas.microsoft.com/office/powerpoint/2010/main" val="3688638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AB5805-9540-146B-1D20-77EE45CCAC7F}"/>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A667C428-1366-BD64-C9F8-08F19A56AFA0}"/>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BC0562E-B7BD-C227-3F9E-DA53B6632EF0}"/>
              </a:ext>
            </a:extLst>
          </p:cNvPr>
          <p:cNvSpPr>
            <a:spLocks noGrp="1"/>
          </p:cNvSpPr>
          <p:nvPr>
            <p:ph type="dt" sz="half" idx="10"/>
          </p:nvPr>
        </p:nvSpPr>
        <p:spPr/>
        <p:txBody>
          <a:bodyPr/>
          <a:lstStyle/>
          <a:p>
            <a:fld id="{C1B67389-4D96-6A4A-9AA6-8E2F70684669}" type="datetimeFigureOut">
              <a:rPr lang="da-DK" smtClean="0"/>
              <a:t>29.11.2024</a:t>
            </a:fld>
            <a:endParaRPr lang="da-DK"/>
          </a:p>
        </p:txBody>
      </p:sp>
      <p:sp>
        <p:nvSpPr>
          <p:cNvPr id="5" name="Pladsholder til sidefod 4">
            <a:extLst>
              <a:ext uri="{FF2B5EF4-FFF2-40B4-BE49-F238E27FC236}">
                <a16:creationId xmlns:a16="http://schemas.microsoft.com/office/drawing/2014/main" id="{F8D62C1C-2F72-A4D4-AC95-55A803135D4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C63DE14-9B22-11C4-CB1D-7A7CE4439641}"/>
              </a:ext>
            </a:extLst>
          </p:cNvPr>
          <p:cNvSpPr>
            <a:spLocks noGrp="1"/>
          </p:cNvSpPr>
          <p:nvPr>
            <p:ph type="sldNum" sz="quarter" idx="12"/>
          </p:nvPr>
        </p:nvSpPr>
        <p:spPr/>
        <p:txBody>
          <a:bodyPr/>
          <a:lstStyle/>
          <a:p>
            <a:fld id="{FC6DA967-E62E-2346-B262-6F676F19C3F1}" type="slidenum">
              <a:rPr lang="da-DK" smtClean="0"/>
              <a:t>‹nr.›</a:t>
            </a:fld>
            <a:endParaRPr lang="da-DK"/>
          </a:p>
        </p:txBody>
      </p:sp>
    </p:spTree>
    <p:extLst>
      <p:ext uri="{BB962C8B-B14F-4D97-AF65-F5344CB8AC3E}">
        <p14:creationId xmlns:p14="http://schemas.microsoft.com/office/powerpoint/2010/main" val="4232288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732EAF04-43ED-B67F-15A5-CCF8490DA526}"/>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AF70580E-0348-50A4-E6F9-399D3AD9D542}"/>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75B7A0D-CE10-68FA-D42C-7139B31374E6}"/>
              </a:ext>
            </a:extLst>
          </p:cNvPr>
          <p:cNvSpPr>
            <a:spLocks noGrp="1"/>
          </p:cNvSpPr>
          <p:nvPr>
            <p:ph type="dt" sz="half" idx="10"/>
          </p:nvPr>
        </p:nvSpPr>
        <p:spPr/>
        <p:txBody>
          <a:bodyPr/>
          <a:lstStyle/>
          <a:p>
            <a:fld id="{C1B67389-4D96-6A4A-9AA6-8E2F70684669}" type="datetimeFigureOut">
              <a:rPr lang="da-DK" smtClean="0"/>
              <a:t>29.11.2024</a:t>
            </a:fld>
            <a:endParaRPr lang="da-DK"/>
          </a:p>
        </p:txBody>
      </p:sp>
      <p:sp>
        <p:nvSpPr>
          <p:cNvPr id="5" name="Pladsholder til sidefod 4">
            <a:extLst>
              <a:ext uri="{FF2B5EF4-FFF2-40B4-BE49-F238E27FC236}">
                <a16:creationId xmlns:a16="http://schemas.microsoft.com/office/drawing/2014/main" id="{A4A33EC9-4D1B-6A0E-F222-BF13353A7FC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85645A2-BD15-5AFB-6861-F3A5135FB529}"/>
              </a:ext>
            </a:extLst>
          </p:cNvPr>
          <p:cNvSpPr>
            <a:spLocks noGrp="1"/>
          </p:cNvSpPr>
          <p:nvPr>
            <p:ph type="sldNum" sz="quarter" idx="12"/>
          </p:nvPr>
        </p:nvSpPr>
        <p:spPr/>
        <p:txBody>
          <a:bodyPr/>
          <a:lstStyle/>
          <a:p>
            <a:fld id="{FC6DA967-E62E-2346-B262-6F676F19C3F1}" type="slidenum">
              <a:rPr lang="da-DK" smtClean="0"/>
              <a:t>‹nr.›</a:t>
            </a:fld>
            <a:endParaRPr lang="da-DK"/>
          </a:p>
        </p:txBody>
      </p:sp>
    </p:spTree>
    <p:extLst>
      <p:ext uri="{BB962C8B-B14F-4D97-AF65-F5344CB8AC3E}">
        <p14:creationId xmlns:p14="http://schemas.microsoft.com/office/powerpoint/2010/main" val="4103956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3EAC59E5-9491-E4D7-CADA-E4D22F3883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2C40AED-7513-F6FE-A658-1BA32CFC37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9F71F71-FA3F-13F0-7350-F7A315E576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1B67389-4D96-6A4A-9AA6-8E2F70684669}" type="datetimeFigureOut">
              <a:rPr lang="da-DK" smtClean="0"/>
              <a:t>29.11.2024</a:t>
            </a:fld>
            <a:endParaRPr lang="da-DK"/>
          </a:p>
        </p:txBody>
      </p:sp>
      <p:sp>
        <p:nvSpPr>
          <p:cNvPr id="5" name="Pladsholder til sidefod 4">
            <a:extLst>
              <a:ext uri="{FF2B5EF4-FFF2-40B4-BE49-F238E27FC236}">
                <a16:creationId xmlns:a16="http://schemas.microsoft.com/office/drawing/2014/main" id="{9351D6ED-466F-CB31-3658-03345E6D82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6E7CD163-01EB-FFC2-65A8-02306D01BA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C6DA967-E62E-2346-B262-6F676F19C3F1}" type="slidenum">
              <a:rPr lang="da-DK" smtClean="0"/>
              <a:t>‹nr.›</a:t>
            </a:fld>
            <a:endParaRPr lang="da-DK"/>
          </a:p>
        </p:txBody>
      </p:sp>
    </p:spTree>
    <p:extLst>
      <p:ext uri="{BB962C8B-B14F-4D97-AF65-F5344CB8AC3E}">
        <p14:creationId xmlns:p14="http://schemas.microsoft.com/office/powerpoint/2010/main" val="2395285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1">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BA84DE8-57D7-EDF3-D02C-3DB1271E0F45}"/>
              </a:ext>
            </a:extLst>
          </p:cNvPr>
          <p:cNvSpPr>
            <a:spLocks noGrp="1"/>
          </p:cNvSpPr>
          <p:nvPr>
            <p:ph type="ctrTitle"/>
          </p:nvPr>
        </p:nvSpPr>
        <p:spPr>
          <a:xfrm>
            <a:off x="6590662" y="4267832"/>
            <a:ext cx="4805996" cy="1297115"/>
          </a:xfrm>
        </p:spPr>
        <p:txBody>
          <a:bodyPr anchor="t">
            <a:normAutofit/>
          </a:bodyPr>
          <a:lstStyle/>
          <a:p>
            <a:pPr algn="l"/>
            <a:r>
              <a:rPr lang="da-DK" sz="4000" b="1">
                <a:solidFill>
                  <a:schemeClr val="tx2"/>
                </a:solidFill>
              </a:rPr>
              <a:t>Virksomhedens nøgletal</a:t>
            </a:r>
          </a:p>
        </p:txBody>
      </p:sp>
      <p:sp>
        <p:nvSpPr>
          <p:cNvPr id="3" name="Undertitel 2">
            <a:extLst>
              <a:ext uri="{FF2B5EF4-FFF2-40B4-BE49-F238E27FC236}">
                <a16:creationId xmlns:a16="http://schemas.microsoft.com/office/drawing/2014/main" id="{E3948C62-3A7C-EE05-1109-E627B3390C14}"/>
              </a:ext>
            </a:extLst>
          </p:cNvPr>
          <p:cNvSpPr>
            <a:spLocks noGrp="1"/>
          </p:cNvSpPr>
          <p:nvPr>
            <p:ph type="subTitle" idx="1"/>
          </p:nvPr>
        </p:nvSpPr>
        <p:spPr>
          <a:xfrm>
            <a:off x="6590966" y="3428999"/>
            <a:ext cx="4805691" cy="838831"/>
          </a:xfrm>
        </p:spPr>
        <p:txBody>
          <a:bodyPr anchor="b">
            <a:normAutofit/>
          </a:bodyPr>
          <a:lstStyle/>
          <a:p>
            <a:pPr algn="l"/>
            <a:r>
              <a:rPr lang="da-DK" sz="2000">
                <a:solidFill>
                  <a:schemeClr val="tx2"/>
                </a:solidFill>
              </a:rPr>
              <a:t>3gEØ1</a:t>
            </a:r>
          </a:p>
        </p:txBody>
      </p:sp>
      <p:pic>
        <p:nvPicPr>
          <p:cNvPr id="7" name="Graphic 6" descr="Afkrydsning">
            <a:extLst>
              <a:ext uri="{FF2B5EF4-FFF2-40B4-BE49-F238E27FC236}">
                <a16:creationId xmlns:a16="http://schemas.microsoft.com/office/drawing/2014/main" id="{E79606CC-C0E3-9431-F4F8-D36E2F8966F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4" name="Group 13">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20" name="Freeform: Shape 14">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15">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16">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36189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C4D966-915D-A0AE-47A7-989E012CA620}"/>
              </a:ext>
            </a:extLst>
          </p:cNvPr>
          <p:cNvSpPr>
            <a:spLocks noGrp="1"/>
          </p:cNvSpPr>
          <p:nvPr>
            <p:ph type="title"/>
          </p:nvPr>
        </p:nvSpPr>
        <p:spPr/>
        <p:txBody>
          <a:bodyPr/>
          <a:lstStyle/>
          <a:p>
            <a:r>
              <a:rPr lang="da-DK" dirty="0"/>
              <a:t>Hvorfor bruge nøgletal?</a:t>
            </a:r>
          </a:p>
        </p:txBody>
      </p:sp>
      <p:sp>
        <p:nvSpPr>
          <p:cNvPr id="3" name="Pladsholder til indhold 2">
            <a:extLst>
              <a:ext uri="{FF2B5EF4-FFF2-40B4-BE49-F238E27FC236}">
                <a16:creationId xmlns:a16="http://schemas.microsoft.com/office/drawing/2014/main" id="{86420AD9-4021-9CC1-2E76-B82ED26470BC}"/>
              </a:ext>
            </a:extLst>
          </p:cNvPr>
          <p:cNvSpPr>
            <a:spLocks noGrp="1"/>
          </p:cNvSpPr>
          <p:nvPr>
            <p:ph idx="1"/>
          </p:nvPr>
        </p:nvSpPr>
        <p:spPr/>
        <p:txBody>
          <a:bodyPr>
            <a:normAutofit/>
          </a:bodyPr>
          <a:lstStyle/>
          <a:p>
            <a:pPr marL="0" indent="0" algn="l">
              <a:lnSpc>
                <a:spcPct val="100000"/>
              </a:lnSpc>
              <a:buNone/>
            </a:pPr>
            <a:r>
              <a:rPr lang="da-DK" sz="2200" b="0" i="0" u="none" strike="noStrike" dirty="0">
                <a:solidFill>
                  <a:srgbClr val="1A1A1A"/>
                </a:solidFill>
                <a:effectLst/>
                <a:latin typeface="Calibri" panose="020F0502020204030204" pitchFamily="34" charset="0"/>
                <a:cs typeface="Calibri" panose="020F0502020204030204" pitchFamily="34" charset="0"/>
              </a:rPr>
              <a:t>Når man driver virksomhed, er det vigtigt at have et komplet </a:t>
            </a:r>
            <a:r>
              <a:rPr lang="da-DK" sz="2200" b="0" i="0" u="none" strike="noStrike">
                <a:solidFill>
                  <a:srgbClr val="1A1A1A"/>
                </a:solidFill>
                <a:effectLst/>
                <a:latin typeface="Calibri" panose="020F0502020204030204" pitchFamily="34" charset="0"/>
                <a:cs typeface="Calibri" panose="020F0502020204030204" pitchFamily="34" charset="0"/>
              </a:rPr>
              <a:t>overblik over </a:t>
            </a:r>
            <a:r>
              <a:rPr lang="da-DK" sz="2200" b="0" i="0" u="none" strike="noStrike" dirty="0">
                <a:solidFill>
                  <a:srgbClr val="1A1A1A"/>
                </a:solidFill>
                <a:effectLst/>
                <a:latin typeface="Calibri" panose="020F0502020204030204" pitchFamily="34" charset="0"/>
                <a:cs typeface="Calibri" panose="020F0502020204030204" pitchFamily="34" charset="0"/>
              </a:rPr>
              <a:t>virksomhedens økonomiske tilstand.</a:t>
            </a:r>
          </a:p>
          <a:p>
            <a:pPr marL="0" indent="0" algn="l">
              <a:lnSpc>
                <a:spcPct val="100000"/>
              </a:lnSpc>
              <a:buNone/>
            </a:pPr>
            <a:endParaRPr lang="da-DK" sz="2200" b="0" i="0" u="none" strike="noStrike" dirty="0">
              <a:solidFill>
                <a:srgbClr val="1A1A1A"/>
              </a:solidFill>
              <a:effectLst/>
              <a:latin typeface="Calibri" panose="020F0502020204030204" pitchFamily="34" charset="0"/>
              <a:cs typeface="Calibri" panose="020F0502020204030204" pitchFamily="34" charset="0"/>
            </a:endParaRPr>
          </a:p>
          <a:p>
            <a:pPr marL="0" indent="0" algn="l">
              <a:lnSpc>
                <a:spcPct val="100000"/>
              </a:lnSpc>
              <a:buNone/>
            </a:pPr>
            <a:r>
              <a:rPr lang="da-DK" sz="2200" b="0" i="0" u="none" strike="noStrike" dirty="0">
                <a:solidFill>
                  <a:srgbClr val="1A1A1A"/>
                </a:solidFill>
                <a:effectLst/>
                <a:latin typeface="Calibri" panose="020F0502020204030204" pitchFamily="34" charset="0"/>
                <a:cs typeface="Calibri" panose="020F0502020204030204" pitchFamily="34" charset="0"/>
              </a:rPr>
              <a:t>Overblikket giver også et styringsværkstøj i forhold til virksomhedens udvikling. For eksempel giver det fx svar på:</a:t>
            </a:r>
          </a:p>
          <a:p>
            <a:pPr marL="0" indent="0" algn="l">
              <a:lnSpc>
                <a:spcPct val="100000"/>
              </a:lnSpc>
              <a:buNone/>
            </a:pPr>
            <a:endParaRPr lang="da-DK" sz="2200" b="0" i="0" u="none" strike="noStrike" dirty="0">
              <a:solidFill>
                <a:srgbClr val="1A1A1A"/>
              </a:solidFill>
              <a:effectLst/>
              <a:latin typeface="Calibri" panose="020F0502020204030204" pitchFamily="34" charset="0"/>
              <a:cs typeface="Calibri" panose="020F0502020204030204" pitchFamily="34" charset="0"/>
            </a:endParaRPr>
          </a:p>
          <a:p>
            <a:pPr lvl="1">
              <a:lnSpc>
                <a:spcPct val="100000"/>
              </a:lnSpc>
              <a:spcBef>
                <a:spcPts val="600"/>
              </a:spcBef>
            </a:pPr>
            <a:r>
              <a:rPr lang="da-DK" sz="1800" b="0" i="0" u="none" strike="noStrike" dirty="0">
                <a:solidFill>
                  <a:srgbClr val="1A1A1A"/>
                </a:solidFill>
                <a:effectLst/>
                <a:latin typeface="Calibri" panose="020F0502020204030204" pitchFamily="34" charset="0"/>
                <a:cs typeface="Calibri" panose="020F0502020204030204" pitchFamily="34" charset="0"/>
              </a:rPr>
              <a:t>Er der råd til nye investeringer?</a:t>
            </a:r>
          </a:p>
          <a:p>
            <a:pPr lvl="1">
              <a:lnSpc>
                <a:spcPct val="100000"/>
              </a:lnSpc>
              <a:spcBef>
                <a:spcPts val="600"/>
              </a:spcBef>
            </a:pPr>
            <a:r>
              <a:rPr lang="da-DK" sz="1800" b="0" i="0" u="none" strike="noStrike" dirty="0">
                <a:solidFill>
                  <a:srgbClr val="1A1A1A"/>
                </a:solidFill>
                <a:effectLst/>
                <a:latin typeface="Calibri" panose="020F0502020204030204" pitchFamily="34" charset="0"/>
                <a:cs typeface="Calibri" panose="020F0502020204030204" pitchFamily="34" charset="0"/>
              </a:rPr>
              <a:t>Er der økonomiske poster, som er for høje eller lave?</a:t>
            </a:r>
          </a:p>
          <a:p>
            <a:pPr lvl="1">
              <a:lnSpc>
                <a:spcPct val="100000"/>
              </a:lnSpc>
              <a:spcBef>
                <a:spcPts val="600"/>
              </a:spcBef>
            </a:pPr>
            <a:r>
              <a:rPr lang="da-DK" sz="1800" b="0" i="0" u="none" strike="noStrike" dirty="0">
                <a:solidFill>
                  <a:srgbClr val="1A1A1A"/>
                </a:solidFill>
                <a:effectLst/>
                <a:latin typeface="Calibri" panose="020F0502020204030204" pitchFamily="34" charset="0"/>
                <a:cs typeface="Calibri" panose="020F0502020204030204" pitchFamily="34" charset="0"/>
              </a:rPr>
              <a:t>Passer lønniveauet til indtægter og omsætning?</a:t>
            </a:r>
          </a:p>
          <a:p>
            <a:pPr lvl="1">
              <a:lnSpc>
                <a:spcPct val="100000"/>
              </a:lnSpc>
            </a:pPr>
            <a:r>
              <a:rPr lang="da-DK" sz="1800" b="0" i="0" u="none" strike="noStrike" dirty="0">
                <a:solidFill>
                  <a:srgbClr val="1A1A1A"/>
                </a:solidFill>
                <a:effectLst/>
                <a:latin typeface="Calibri" panose="020F0502020204030204" pitchFamily="34" charset="0"/>
                <a:cs typeface="Calibri" panose="020F0502020204030204" pitchFamily="34" charset="0"/>
              </a:rPr>
              <a:t>Endelig er det at have en fortrolighed med virksomhedens nøgletal vigtigt i forbindelse med ekstern finansiering (bank, investor, revisor eller andre fra den finansielle sektor).</a:t>
            </a:r>
          </a:p>
          <a:p>
            <a:pPr marL="0" indent="0">
              <a:buNone/>
            </a:pPr>
            <a:endParaRPr lang="da-DK" dirty="0"/>
          </a:p>
        </p:txBody>
      </p:sp>
    </p:spTree>
    <p:extLst>
      <p:ext uri="{BB962C8B-B14F-4D97-AF65-F5344CB8AC3E}">
        <p14:creationId xmlns:p14="http://schemas.microsoft.com/office/powerpoint/2010/main" val="2373803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51D778-6F16-A1C9-C921-480FD8AD0F2C}"/>
              </a:ext>
            </a:extLst>
          </p:cNvPr>
          <p:cNvSpPr>
            <a:spLocks noGrp="1"/>
          </p:cNvSpPr>
          <p:nvPr>
            <p:ph type="title"/>
          </p:nvPr>
        </p:nvSpPr>
        <p:spPr/>
        <p:txBody>
          <a:bodyPr/>
          <a:lstStyle/>
          <a:p>
            <a:r>
              <a:rPr lang="da-DK" dirty="0">
                <a:latin typeface="Calibri" panose="020F0502020204030204" pitchFamily="34" charset="0"/>
                <a:cs typeface="Calibri" panose="020F0502020204030204" pitchFamily="34" charset="0"/>
              </a:rPr>
              <a:t>Grupper af nøgletal</a:t>
            </a:r>
          </a:p>
        </p:txBody>
      </p:sp>
      <p:sp>
        <p:nvSpPr>
          <p:cNvPr id="3" name="Pladsholder til indhold 2">
            <a:extLst>
              <a:ext uri="{FF2B5EF4-FFF2-40B4-BE49-F238E27FC236}">
                <a16:creationId xmlns:a16="http://schemas.microsoft.com/office/drawing/2014/main" id="{87251E97-E4EC-8D3E-4BBC-6DE3F202AFF2}"/>
              </a:ext>
            </a:extLst>
          </p:cNvPr>
          <p:cNvSpPr>
            <a:spLocks noGrp="1"/>
          </p:cNvSpPr>
          <p:nvPr>
            <p:ph idx="1"/>
          </p:nvPr>
        </p:nvSpPr>
        <p:spPr/>
        <p:txBody>
          <a:bodyPr>
            <a:normAutofit fontScale="77500" lnSpcReduction="20000"/>
          </a:bodyPr>
          <a:lstStyle/>
          <a:p>
            <a:pPr marL="0" indent="0">
              <a:buNone/>
            </a:pPr>
            <a:r>
              <a:rPr lang="da-DK" b="1" dirty="0">
                <a:latin typeface="Calibri" panose="020F0502020204030204" pitchFamily="34" charset="0"/>
                <a:cs typeface="Calibri" panose="020F0502020204030204" pitchFamily="34" charset="0"/>
              </a:rPr>
              <a:t>Indtjeningsevne og rentabilitet:</a:t>
            </a:r>
          </a:p>
          <a:p>
            <a:r>
              <a:rPr lang="da-DK" dirty="0">
                <a:latin typeface="Calibri" panose="020F0502020204030204" pitchFamily="34" charset="0"/>
                <a:cs typeface="Calibri" panose="020F0502020204030204" pitchFamily="34" charset="0"/>
              </a:rPr>
              <a:t>Afkastningsgrad</a:t>
            </a:r>
          </a:p>
          <a:p>
            <a:r>
              <a:rPr lang="da-DK" dirty="0">
                <a:latin typeface="Calibri" panose="020F0502020204030204" pitchFamily="34" charset="0"/>
                <a:cs typeface="Calibri" panose="020F0502020204030204" pitchFamily="34" charset="0"/>
              </a:rPr>
              <a:t>Overskudsgrad</a:t>
            </a:r>
          </a:p>
          <a:p>
            <a:r>
              <a:rPr lang="da-DK" dirty="0">
                <a:latin typeface="Calibri" panose="020F0502020204030204" pitchFamily="34" charset="0"/>
                <a:cs typeface="Calibri" panose="020F0502020204030204" pitchFamily="34" charset="0"/>
              </a:rPr>
              <a:t>Egenkapitalens forrentning</a:t>
            </a:r>
          </a:p>
          <a:p>
            <a:r>
              <a:rPr lang="da-DK" dirty="0">
                <a:latin typeface="Calibri" panose="020F0502020204030204" pitchFamily="34" charset="0"/>
                <a:cs typeface="Calibri" panose="020F0502020204030204" pitchFamily="34" charset="0"/>
              </a:rPr>
              <a:t>Dækningsgrad</a:t>
            </a:r>
          </a:p>
          <a:p>
            <a:r>
              <a:rPr lang="da-DK" dirty="0">
                <a:latin typeface="Calibri" panose="020F0502020204030204" pitchFamily="34" charset="0"/>
                <a:cs typeface="Calibri" panose="020F0502020204030204" pitchFamily="34" charset="0"/>
              </a:rPr>
              <a:t>Aktivernes omsætningshastighed</a:t>
            </a:r>
          </a:p>
          <a:p>
            <a:pPr marL="0" indent="0">
              <a:buNone/>
            </a:pPr>
            <a:endParaRPr lang="da-DK" dirty="0">
              <a:latin typeface="Calibri" panose="020F0502020204030204" pitchFamily="34" charset="0"/>
              <a:cs typeface="Calibri" panose="020F0502020204030204" pitchFamily="34" charset="0"/>
            </a:endParaRPr>
          </a:p>
          <a:p>
            <a:pPr marL="0" indent="0">
              <a:buNone/>
            </a:pPr>
            <a:r>
              <a:rPr lang="da-DK" b="1" dirty="0">
                <a:latin typeface="Calibri" panose="020F0502020204030204" pitchFamily="34" charset="0"/>
                <a:cs typeface="Calibri" panose="020F0502020204030204" pitchFamily="34" charset="0"/>
              </a:rPr>
              <a:t>Likviditet:</a:t>
            </a:r>
          </a:p>
          <a:p>
            <a:r>
              <a:rPr lang="da-DK" dirty="0">
                <a:latin typeface="Calibri" panose="020F0502020204030204" pitchFamily="34" charset="0"/>
                <a:cs typeface="Calibri" panose="020F0502020204030204" pitchFamily="34" charset="0"/>
              </a:rPr>
              <a:t>Likviditetsgrad</a:t>
            </a:r>
          </a:p>
          <a:p>
            <a:pPr marL="0" indent="0">
              <a:buNone/>
            </a:pPr>
            <a:endParaRPr lang="da-DK" dirty="0">
              <a:latin typeface="Calibri" panose="020F0502020204030204" pitchFamily="34" charset="0"/>
              <a:cs typeface="Calibri" panose="020F0502020204030204" pitchFamily="34" charset="0"/>
            </a:endParaRPr>
          </a:p>
          <a:p>
            <a:pPr marL="0" indent="0">
              <a:buNone/>
            </a:pPr>
            <a:r>
              <a:rPr lang="da-DK" b="1" dirty="0">
                <a:latin typeface="Calibri" panose="020F0502020204030204" pitchFamily="34" charset="0"/>
                <a:cs typeface="Calibri" panose="020F0502020204030204" pitchFamily="34" charset="0"/>
              </a:rPr>
              <a:t>Soliditet:</a:t>
            </a:r>
          </a:p>
          <a:p>
            <a:r>
              <a:rPr lang="da-DK" dirty="0">
                <a:latin typeface="Calibri" panose="020F0502020204030204" pitchFamily="34" charset="0"/>
                <a:cs typeface="Calibri" panose="020F0502020204030204" pitchFamily="34" charset="0"/>
              </a:rPr>
              <a:t>Soliditetsgrad</a:t>
            </a:r>
          </a:p>
          <a:p>
            <a:pPr>
              <a:buFontTx/>
              <a:buChar char="-"/>
            </a:pPr>
            <a:endParaRPr lang="da-DK" dirty="0"/>
          </a:p>
        </p:txBody>
      </p:sp>
    </p:spTree>
    <p:extLst>
      <p:ext uri="{BB962C8B-B14F-4D97-AF65-F5344CB8AC3E}">
        <p14:creationId xmlns:p14="http://schemas.microsoft.com/office/powerpoint/2010/main" val="3153558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647C22-2836-4D78-136F-7CAB059C744E}"/>
              </a:ext>
            </a:extLst>
          </p:cNvPr>
          <p:cNvSpPr>
            <a:spLocks noGrp="1"/>
          </p:cNvSpPr>
          <p:nvPr>
            <p:ph type="title"/>
          </p:nvPr>
        </p:nvSpPr>
        <p:spPr/>
        <p:txBody>
          <a:bodyPr/>
          <a:lstStyle/>
          <a:p>
            <a:r>
              <a:rPr lang="da-DK" dirty="0"/>
              <a:t>Afkastningsgrad</a:t>
            </a:r>
            <a:br>
              <a:rPr lang="da-DK" dirty="0"/>
            </a:br>
            <a:r>
              <a:rPr lang="da-DK" sz="2000" dirty="0"/>
              <a:t>Fokus: Hvor stort et afkast giver de samlede investeringer?</a:t>
            </a:r>
            <a:endParaRPr lang="da-DK" dirty="0"/>
          </a:p>
        </p:txBody>
      </p:sp>
      <p:sp>
        <p:nvSpPr>
          <p:cNvPr id="4" name="Pladsholder til indhold 3">
            <a:extLst>
              <a:ext uri="{FF2B5EF4-FFF2-40B4-BE49-F238E27FC236}">
                <a16:creationId xmlns:a16="http://schemas.microsoft.com/office/drawing/2014/main" id="{C7EFCA0A-C624-21EB-7D32-0F504EC15AD2}"/>
              </a:ext>
            </a:extLst>
          </p:cNvPr>
          <p:cNvSpPr>
            <a:spLocks noGrp="1"/>
          </p:cNvSpPr>
          <p:nvPr>
            <p:ph sz="half" idx="1"/>
          </p:nvPr>
        </p:nvSpPr>
        <p:spPr>
          <a:xfrm>
            <a:off x="838200" y="1825625"/>
            <a:ext cx="4343400" cy="4351338"/>
          </a:xfrm>
        </p:spPr>
        <p:txBody>
          <a:bodyPr>
            <a:normAutofit/>
          </a:bodyPr>
          <a:lstStyle/>
          <a:p>
            <a:pPr marL="0" indent="0" algn="l">
              <a:lnSpc>
                <a:spcPct val="100000"/>
              </a:lnSpc>
              <a:buNone/>
            </a:pPr>
            <a:r>
              <a:rPr lang="da-DK" sz="1600" b="0" i="0" u="none" strike="noStrike" dirty="0">
                <a:solidFill>
                  <a:srgbClr val="1A1A1A"/>
                </a:solidFill>
                <a:effectLst/>
                <a:latin typeface="Calibri" panose="020F0502020204030204" pitchFamily="34" charset="0"/>
                <a:cs typeface="Calibri" panose="020F0502020204030204" pitchFamily="34" charset="0"/>
              </a:rPr>
              <a:t>Afkastningsgraden er også kendt under den </a:t>
            </a:r>
            <a:r>
              <a:rPr lang="da-DK" sz="1600" b="0" i="0" u="none" strike="noStrike">
                <a:solidFill>
                  <a:srgbClr val="1A1A1A"/>
                </a:solidFill>
                <a:effectLst/>
                <a:latin typeface="Calibri" panose="020F0502020204030204" pitchFamily="34" charset="0"/>
                <a:cs typeface="Calibri" panose="020F0502020204030204" pitchFamily="34" charset="0"/>
              </a:rPr>
              <a:t>engelske betegnelse Return </a:t>
            </a:r>
            <a:r>
              <a:rPr lang="da-DK" sz="1600" b="0" i="0" u="none" strike="noStrike" dirty="0">
                <a:solidFill>
                  <a:srgbClr val="1A1A1A"/>
                </a:solidFill>
                <a:effectLst/>
                <a:latin typeface="Calibri" panose="020F0502020204030204" pitchFamily="34" charset="0"/>
                <a:cs typeface="Calibri" panose="020F0502020204030204" pitchFamily="34" charset="0"/>
              </a:rPr>
              <a:t>on Assets (ROA). Det er et vigtigt nøgletal, hvis du arbejder med at forbedre dit driftsresultat.</a:t>
            </a:r>
          </a:p>
          <a:p>
            <a:pPr marL="0" indent="0" algn="l">
              <a:lnSpc>
                <a:spcPct val="100000"/>
              </a:lnSpc>
              <a:buNone/>
            </a:pPr>
            <a:r>
              <a:rPr lang="da-DK" sz="1600" b="0" i="0" u="none" strike="noStrike" dirty="0">
                <a:solidFill>
                  <a:srgbClr val="1A1A1A"/>
                </a:solidFill>
                <a:effectLst/>
                <a:latin typeface="Calibri" panose="020F0502020204030204" pitchFamily="34" charset="0"/>
                <a:cs typeface="Calibri" panose="020F0502020204030204" pitchFamily="34" charset="0"/>
              </a:rPr>
              <a:t>Afkastningsgraden beskriver i en procentsats, hvor mange penge din virksomhed har genereret i afkast på baggrund af den investerede kapital.</a:t>
            </a:r>
          </a:p>
          <a:p>
            <a:pPr marL="0" indent="0" algn="l">
              <a:lnSpc>
                <a:spcPct val="100000"/>
              </a:lnSpc>
              <a:buNone/>
            </a:pPr>
            <a:r>
              <a:rPr lang="da-DK" sz="1600" b="0" i="0" u="none" strike="noStrike" dirty="0">
                <a:solidFill>
                  <a:srgbClr val="1A1A1A"/>
                </a:solidFill>
                <a:effectLst/>
                <a:latin typeface="Calibri" panose="020F0502020204030204" pitchFamily="34" charset="0"/>
                <a:cs typeface="Calibri" panose="020F0502020204030204" pitchFamily="34" charset="0"/>
              </a:rPr>
              <a:t>En høj afkastningsgrad er et udtryk for, at din virksomhed effektivt har benyttet sine aktiver til at generere et overskud. En lav afkastningsgrad kan omvendt være et tegn på, at der er for mange penge bundet i aktiver og derfor behov for, at der bliver skåret ind til benet for at gøre virksomheden mere rentabel.</a:t>
            </a:r>
          </a:p>
          <a:p>
            <a:pPr marL="0" indent="0">
              <a:buNone/>
            </a:pPr>
            <a:endParaRPr lang="da-DK" dirty="0"/>
          </a:p>
        </p:txBody>
      </p:sp>
      <p:pic>
        <p:nvPicPr>
          <p:cNvPr id="7" name="Pladsholder til indhold 6" descr="Et billede, der indeholder tekst, skærmbillede, Font/skrifttype, linje/række&#10;&#10;Automatisk genereret beskrivelse">
            <a:extLst>
              <a:ext uri="{FF2B5EF4-FFF2-40B4-BE49-F238E27FC236}">
                <a16:creationId xmlns:a16="http://schemas.microsoft.com/office/drawing/2014/main" id="{09BED589-F878-A9D0-8085-2E5D2EB3C306}"/>
              </a:ext>
            </a:extLst>
          </p:cNvPr>
          <p:cNvPicPr>
            <a:picLocks noGrp="1" noChangeAspect="1"/>
          </p:cNvPicPr>
          <p:nvPr>
            <p:ph sz="half" idx="2"/>
          </p:nvPr>
        </p:nvPicPr>
        <p:blipFill>
          <a:blip r:embed="rId2"/>
          <a:stretch>
            <a:fillRect/>
          </a:stretch>
        </p:blipFill>
        <p:spPr>
          <a:xfrm>
            <a:off x="6510647" y="3699531"/>
            <a:ext cx="5181600" cy="1626781"/>
          </a:xfrm>
        </p:spPr>
        <p:style>
          <a:lnRef idx="2">
            <a:schemeClr val="dk1"/>
          </a:lnRef>
          <a:fillRef idx="1">
            <a:schemeClr val="lt1"/>
          </a:fillRef>
          <a:effectRef idx="0">
            <a:schemeClr val="dk1"/>
          </a:effectRef>
          <a:fontRef idx="minor">
            <a:schemeClr val="dk1"/>
          </a:fontRef>
        </p:style>
      </p:pic>
      <mc:AlternateContent xmlns:mc="http://schemas.openxmlformats.org/markup-compatibility/2006" xmlns:a14="http://schemas.microsoft.com/office/drawing/2010/main">
        <mc:Choice Requires="a14">
          <p:sp>
            <p:nvSpPr>
              <p:cNvPr id="9" name="Tekstfelt 8">
                <a:extLst>
                  <a:ext uri="{FF2B5EF4-FFF2-40B4-BE49-F238E27FC236}">
                    <a16:creationId xmlns:a16="http://schemas.microsoft.com/office/drawing/2014/main" id="{8DB55EA4-DBFF-52E5-6063-6E641616D807}"/>
                  </a:ext>
                </a:extLst>
              </p:cNvPr>
              <p:cNvSpPr txBox="1"/>
              <p:nvPr/>
            </p:nvSpPr>
            <p:spPr>
              <a:xfrm>
                <a:off x="5501257" y="2022272"/>
                <a:ext cx="6190989" cy="5767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a-DK" b="0" i="1" smtClean="0">
                          <a:latin typeface="Cambria Math" panose="02040503050406030204" pitchFamily="18" charset="0"/>
                        </a:rPr>
                        <m:t>𝐴𝑓𝑘𝑎𝑠𝑡𝑛𝑖𝑛𝑔𝑠𝑔𝑟𝑎𝑑</m:t>
                      </m:r>
                      <m:r>
                        <a:rPr lang="da-DK" b="0" i="1" smtClean="0">
                          <a:latin typeface="Cambria Math" panose="02040503050406030204" pitchFamily="18" charset="0"/>
                        </a:rPr>
                        <m:t>=</m:t>
                      </m:r>
                      <m:f>
                        <m:fPr>
                          <m:ctrlPr>
                            <a:rPr lang="da-DK" b="0" i="1" smtClean="0">
                              <a:latin typeface="Cambria Math" panose="02040503050406030204" pitchFamily="18" charset="0"/>
                            </a:rPr>
                          </m:ctrlPr>
                        </m:fPr>
                        <m:num>
                          <m:r>
                            <a:rPr lang="da-DK" b="0" i="1" smtClean="0">
                              <a:latin typeface="Cambria Math" panose="02040503050406030204" pitchFamily="18" charset="0"/>
                            </a:rPr>
                            <m:t>𝑅𝑒𝑠𝑢𝑙𝑡𝑎𝑡</m:t>
                          </m:r>
                          <m:r>
                            <a:rPr lang="da-DK" b="0" i="1" smtClean="0">
                              <a:latin typeface="Cambria Math" panose="02040503050406030204" pitchFamily="18" charset="0"/>
                            </a:rPr>
                            <m:t> </m:t>
                          </m:r>
                          <m:r>
                            <a:rPr lang="da-DK" b="0" i="1" smtClean="0">
                              <a:latin typeface="Cambria Math" panose="02040503050406030204" pitchFamily="18" charset="0"/>
                            </a:rPr>
                            <m:t>𝑎𝑓</m:t>
                          </m:r>
                          <m:r>
                            <a:rPr lang="da-DK" b="0" i="1" smtClean="0">
                              <a:latin typeface="Cambria Math" panose="02040503050406030204" pitchFamily="18" charset="0"/>
                            </a:rPr>
                            <m:t> </m:t>
                          </m:r>
                          <m:r>
                            <a:rPr lang="da-DK" b="0" i="1" smtClean="0">
                              <a:latin typeface="Cambria Math" panose="02040503050406030204" pitchFamily="18" charset="0"/>
                            </a:rPr>
                            <m:t>𝑝𝑟𝑖𝑚</m:t>
                          </m:r>
                          <m:r>
                            <a:rPr lang="da-DK" b="0" i="1" smtClean="0">
                              <a:latin typeface="Cambria Math" panose="02040503050406030204" pitchFamily="18" charset="0"/>
                            </a:rPr>
                            <m:t>æ</m:t>
                          </m:r>
                          <m:r>
                            <a:rPr lang="da-DK" b="0" i="1" smtClean="0">
                              <a:latin typeface="Cambria Math" panose="02040503050406030204" pitchFamily="18" charset="0"/>
                            </a:rPr>
                            <m:t>𝑟</m:t>
                          </m:r>
                          <m:r>
                            <a:rPr lang="da-DK" b="0" i="1" smtClean="0">
                              <a:latin typeface="Cambria Math" panose="02040503050406030204" pitchFamily="18" charset="0"/>
                            </a:rPr>
                            <m:t> </m:t>
                          </m:r>
                          <m:r>
                            <a:rPr lang="da-DK" b="0" i="1" smtClean="0">
                              <a:latin typeface="Cambria Math" panose="02040503050406030204" pitchFamily="18" charset="0"/>
                            </a:rPr>
                            <m:t>𝑑𝑟𝑖𝑓𝑡</m:t>
                          </m:r>
                          <m:r>
                            <a:rPr lang="da-DK" b="0" i="1" smtClean="0">
                              <a:latin typeface="Cambria Math" panose="02040503050406030204" pitchFamily="18" charset="0"/>
                            </a:rPr>
                            <m:t> (</m:t>
                          </m:r>
                          <m:r>
                            <a:rPr lang="da-DK" b="0" i="1" smtClean="0">
                              <a:latin typeface="Cambria Math" panose="02040503050406030204" pitchFamily="18" charset="0"/>
                            </a:rPr>
                            <m:t>𝐸𝐵𝐼𝑇</m:t>
                          </m:r>
                          <m:r>
                            <a:rPr lang="da-DK" b="0" i="1" smtClean="0">
                              <a:latin typeface="Cambria Math" panose="02040503050406030204" pitchFamily="18" charset="0"/>
                            </a:rPr>
                            <m:t>)∗100</m:t>
                          </m:r>
                        </m:num>
                        <m:den>
                          <m:r>
                            <a:rPr lang="da-DK" b="0" i="1" smtClean="0">
                              <a:latin typeface="Cambria Math" panose="02040503050406030204" pitchFamily="18" charset="0"/>
                            </a:rPr>
                            <m:t>𝑆𝑎𝑚𝑙𝑒𝑑𝑒</m:t>
                          </m:r>
                          <m:r>
                            <a:rPr lang="da-DK" b="0" i="1" smtClean="0">
                              <a:latin typeface="Cambria Math" panose="02040503050406030204" pitchFamily="18" charset="0"/>
                            </a:rPr>
                            <m:t> </m:t>
                          </m:r>
                          <m:r>
                            <a:rPr lang="da-DK" b="0" i="1" smtClean="0">
                              <a:latin typeface="Cambria Math" panose="02040503050406030204" pitchFamily="18" charset="0"/>
                            </a:rPr>
                            <m:t>𝑎𝑘𝑡𝑖𝑣𝑒𝑟</m:t>
                          </m:r>
                          <m:r>
                            <a:rPr lang="da-DK" b="0" i="1" smtClean="0">
                              <a:latin typeface="Cambria Math" panose="02040503050406030204" pitchFamily="18" charset="0"/>
                            </a:rPr>
                            <m:t> (</m:t>
                          </m:r>
                          <m:r>
                            <a:rPr lang="da-DK" b="0" i="1" smtClean="0">
                              <a:latin typeface="Cambria Math" panose="02040503050406030204" pitchFamily="18" charset="0"/>
                            </a:rPr>
                            <m:t>𝑏𝑎𝑙𝑎𝑛𝑐𝑒𝑠𝑢𝑚𝑚𝑒𝑛</m:t>
                          </m:r>
                          <m:r>
                            <a:rPr lang="da-DK" b="0" i="1" smtClean="0">
                              <a:latin typeface="Cambria Math" panose="02040503050406030204" pitchFamily="18" charset="0"/>
                            </a:rPr>
                            <m:t>)</m:t>
                          </m:r>
                        </m:den>
                      </m:f>
                    </m:oMath>
                  </m:oMathPara>
                </a14:m>
                <a:endParaRPr lang="da-DK" dirty="0"/>
              </a:p>
            </p:txBody>
          </p:sp>
        </mc:Choice>
        <mc:Fallback xmlns="">
          <p:sp>
            <p:nvSpPr>
              <p:cNvPr id="9" name="Tekstfelt 8">
                <a:extLst>
                  <a:ext uri="{FF2B5EF4-FFF2-40B4-BE49-F238E27FC236}">
                    <a16:creationId xmlns:a16="http://schemas.microsoft.com/office/drawing/2014/main" id="{8DB55EA4-DBFF-52E5-6063-6E641616D807}"/>
                  </a:ext>
                </a:extLst>
              </p:cNvPr>
              <p:cNvSpPr txBox="1">
                <a:spLocks noRot="1" noChangeAspect="1" noMove="1" noResize="1" noEditPoints="1" noAdjustHandles="1" noChangeArrowheads="1" noChangeShapeType="1" noTextEdit="1"/>
              </p:cNvSpPr>
              <p:nvPr/>
            </p:nvSpPr>
            <p:spPr>
              <a:xfrm>
                <a:off x="5501257" y="2022272"/>
                <a:ext cx="6190989" cy="576761"/>
              </a:xfrm>
              <a:prstGeom prst="rect">
                <a:avLst/>
              </a:prstGeom>
              <a:blipFill>
                <a:blip r:embed="rId3"/>
                <a:stretch>
                  <a:fillRect l="-818" t="-6522" r="-613" b="-19565"/>
                </a:stretch>
              </a:blipFill>
            </p:spPr>
            <p:txBody>
              <a:bodyPr/>
              <a:lstStyle/>
              <a:p>
                <a:r>
                  <a:rPr lang="da-DK">
                    <a:noFill/>
                  </a:rPr>
                  <a:t> </a:t>
                </a:r>
              </a:p>
            </p:txBody>
          </p:sp>
        </mc:Fallback>
      </mc:AlternateContent>
    </p:spTree>
    <p:extLst>
      <p:ext uri="{BB962C8B-B14F-4D97-AF65-F5344CB8AC3E}">
        <p14:creationId xmlns:p14="http://schemas.microsoft.com/office/powerpoint/2010/main" val="206258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592DB1-A061-106A-CF18-0CFA3E8C7390}"/>
              </a:ext>
            </a:extLst>
          </p:cNvPr>
          <p:cNvSpPr>
            <a:spLocks noGrp="1"/>
          </p:cNvSpPr>
          <p:nvPr>
            <p:ph type="title"/>
          </p:nvPr>
        </p:nvSpPr>
        <p:spPr/>
        <p:txBody>
          <a:bodyPr/>
          <a:lstStyle/>
          <a:p>
            <a:r>
              <a:rPr lang="da-DK" dirty="0"/>
              <a:t>Overskudsgraden (EBIT-margin)</a:t>
            </a:r>
            <a:br>
              <a:rPr lang="da-DK" dirty="0"/>
            </a:br>
            <a:r>
              <a:rPr lang="da-DK" sz="2000" dirty="0"/>
              <a:t>Fokus: Kan virksomheden tjene penge?</a:t>
            </a:r>
            <a:endParaRPr lang="da-DK" dirty="0"/>
          </a:p>
        </p:txBody>
      </p:sp>
      <p:sp>
        <p:nvSpPr>
          <p:cNvPr id="4" name="Pladsholder til indhold 3">
            <a:extLst>
              <a:ext uri="{FF2B5EF4-FFF2-40B4-BE49-F238E27FC236}">
                <a16:creationId xmlns:a16="http://schemas.microsoft.com/office/drawing/2014/main" id="{25C7F90C-FA4D-400C-3A0B-AC7B76BD4028}"/>
              </a:ext>
            </a:extLst>
          </p:cNvPr>
          <p:cNvSpPr>
            <a:spLocks noGrp="1"/>
          </p:cNvSpPr>
          <p:nvPr>
            <p:ph sz="half" idx="1"/>
          </p:nvPr>
        </p:nvSpPr>
        <p:spPr/>
        <p:txBody>
          <a:bodyPr>
            <a:normAutofit fontScale="77500" lnSpcReduction="20000"/>
          </a:bodyPr>
          <a:lstStyle/>
          <a:p>
            <a:pPr marL="0" indent="0" algn="l">
              <a:lnSpc>
                <a:spcPct val="120000"/>
              </a:lnSpc>
              <a:buNone/>
            </a:pPr>
            <a:r>
              <a:rPr lang="da-DK" sz="2200" b="0" i="0" u="none" strike="noStrike" dirty="0">
                <a:solidFill>
                  <a:srgbClr val="1A1A1A"/>
                </a:solidFill>
                <a:effectLst/>
                <a:latin typeface="Calibri" panose="020F0502020204030204" pitchFamily="34" charset="0"/>
                <a:cs typeface="Calibri" panose="020F0502020204030204" pitchFamily="34" charset="0"/>
              </a:rPr>
              <a:t>Overskudsgraden er et brugbart nøgletal, når du vil arbejde med at forbedre driftsresultatet.</a:t>
            </a:r>
          </a:p>
          <a:p>
            <a:pPr marL="0" indent="0" algn="l">
              <a:lnSpc>
                <a:spcPct val="120000"/>
              </a:lnSpc>
              <a:buNone/>
            </a:pPr>
            <a:r>
              <a:rPr lang="da-DK" sz="2200" b="0" i="0" u="none" strike="noStrike" dirty="0">
                <a:solidFill>
                  <a:srgbClr val="1A1A1A"/>
                </a:solidFill>
                <a:effectLst/>
                <a:latin typeface="Calibri" panose="020F0502020204030204" pitchFamily="34" charset="0"/>
                <a:cs typeface="Calibri" panose="020F0502020204030204" pitchFamily="34" charset="0"/>
              </a:rPr>
              <a:t>Overskudsgraden viser, hvor stor en procentdel af omsætningen, der er tilbage, når alle udgifter, bortset fra de finansielle poster (renter), er betalt. Den afslører således, hvor god din virksomhed er til at generere et overskud ud af omsætningen. En høj overskudsgrad indikerer en høj rentabilitet og en lav overskudsgrad lav rentabilitet.</a:t>
            </a:r>
          </a:p>
          <a:p>
            <a:pPr marL="0" indent="0" algn="l">
              <a:lnSpc>
                <a:spcPct val="120000"/>
              </a:lnSpc>
              <a:buNone/>
            </a:pPr>
            <a:r>
              <a:rPr lang="da-DK" sz="2200" b="0" i="0" u="none" strike="noStrike" dirty="0">
                <a:solidFill>
                  <a:srgbClr val="1A1A1A"/>
                </a:solidFill>
                <a:effectLst/>
                <a:latin typeface="Calibri" panose="020F0502020204030204" pitchFamily="34" charset="0"/>
                <a:cs typeface="Calibri" panose="020F0502020204030204" pitchFamily="34" charset="0"/>
              </a:rPr>
              <a:t>Et lille tip: Forholdet mellem omsætning og udgifter kan du med fordel også benytte på produkt- eller serviceniveau, da det giver et indblik i, hvad der genererer overskuddet, og hvad der skal fokuseres på i virksomheden.</a:t>
            </a:r>
          </a:p>
          <a:p>
            <a:pPr marL="0" indent="0" algn="l">
              <a:buNone/>
            </a:pPr>
            <a:endParaRPr lang="da-DK" b="0" i="0" u="none" strike="noStrike" dirty="0">
              <a:solidFill>
                <a:srgbClr val="1A1A1A"/>
              </a:solidFill>
              <a:effectLst/>
              <a:latin typeface="IBM Plex Sans" panose="020B0503050203000203" pitchFamily="34" charset="0"/>
            </a:endParaRPr>
          </a:p>
        </p:txBody>
      </p:sp>
      <p:pic>
        <p:nvPicPr>
          <p:cNvPr id="10" name="Pladsholder til indhold 10" descr="Et billede, der indeholder tekst, skærmbillede, Font/skrifttype, linje/række&#10;&#10;Automatisk genereret beskrivelse">
            <a:extLst>
              <a:ext uri="{FF2B5EF4-FFF2-40B4-BE49-F238E27FC236}">
                <a16:creationId xmlns:a16="http://schemas.microsoft.com/office/drawing/2014/main" id="{A10A0A48-66EE-025E-2E73-A79861C4B1A3}"/>
              </a:ext>
            </a:extLst>
          </p:cNvPr>
          <p:cNvPicPr>
            <a:picLocks noGrp="1" noChangeAspect="1"/>
          </p:cNvPicPr>
          <p:nvPr>
            <p:ph sz="half" idx="2"/>
          </p:nvPr>
        </p:nvPicPr>
        <p:blipFill>
          <a:blip r:embed="rId2"/>
          <a:stretch>
            <a:fillRect/>
          </a:stretch>
        </p:blipFill>
        <p:spPr>
          <a:xfrm>
            <a:off x="6573314" y="3714765"/>
            <a:ext cx="5181600" cy="1557922"/>
          </a:xfrm>
          <a:ln>
            <a:solidFill>
              <a:schemeClr val="tx1"/>
            </a:solidFill>
          </a:ln>
        </p:spPr>
      </p:pic>
      <mc:AlternateContent xmlns:mc="http://schemas.openxmlformats.org/markup-compatibility/2006" xmlns:a14="http://schemas.microsoft.com/office/drawing/2010/main">
        <mc:Choice Requires="a14">
          <p:sp>
            <p:nvSpPr>
              <p:cNvPr id="11" name="Tekstfelt 10">
                <a:extLst>
                  <a:ext uri="{FF2B5EF4-FFF2-40B4-BE49-F238E27FC236}">
                    <a16:creationId xmlns:a16="http://schemas.microsoft.com/office/drawing/2014/main" id="{2B35BECF-2BDA-8187-6043-20B35AE3D6B2}"/>
                  </a:ext>
                </a:extLst>
              </p:cNvPr>
              <p:cNvSpPr txBox="1"/>
              <p:nvPr/>
            </p:nvSpPr>
            <p:spPr>
              <a:xfrm>
                <a:off x="6433457" y="2190470"/>
                <a:ext cx="5321457" cy="512256"/>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a-DK" sz="1600" b="0" i="1" smtClean="0">
                          <a:latin typeface="Cambria Math" panose="02040503050406030204" pitchFamily="18" charset="0"/>
                        </a:rPr>
                        <m:t>𝑂𝑣𝑒𝑟𝑠𝑘𝑢𝑑𝑠𝑔𝑟𝑎𝑑</m:t>
                      </m:r>
                      <m:r>
                        <a:rPr lang="da-DK" sz="1600" b="0" i="1" smtClean="0">
                          <a:latin typeface="Cambria Math" panose="02040503050406030204" pitchFamily="18" charset="0"/>
                        </a:rPr>
                        <m:t>=</m:t>
                      </m:r>
                      <m:f>
                        <m:fPr>
                          <m:ctrlPr>
                            <a:rPr lang="da-DK" sz="1600" b="0" i="1" smtClean="0">
                              <a:latin typeface="Cambria Math" panose="02040503050406030204" pitchFamily="18" charset="0"/>
                            </a:rPr>
                          </m:ctrlPr>
                        </m:fPr>
                        <m:num>
                          <m:r>
                            <a:rPr lang="da-DK" sz="1600" b="0" i="1" smtClean="0">
                              <a:latin typeface="Cambria Math" panose="02040503050406030204" pitchFamily="18" charset="0"/>
                            </a:rPr>
                            <m:t>𝑅𝑒𝑠𝑢𝑙𝑡𝑎𝑡</m:t>
                          </m:r>
                          <m:r>
                            <a:rPr lang="da-DK" sz="1600" b="0" i="1" smtClean="0">
                              <a:latin typeface="Cambria Math" panose="02040503050406030204" pitchFamily="18" charset="0"/>
                            </a:rPr>
                            <m:t> </m:t>
                          </m:r>
                          <m:r>
                            <a:rPr lang="da-DK" sz="1600" b="0" i="1" smtClean="0">
                              <a:latin typeface="Cambria Math" panose="02040503050406030204" pitchFamily="18" charset="0"/>
                            </a:rPr>
                            <m:t>𝑎𝑓</m:t>
                          </m:r>
                          <m:r>
                            <a:rPr lang="da-DK" sz="1600" b="0" i="1" smtClean="0">
                              <a:latin typeface="Cambria Math" panose="02040503050406030204" pitchFamily="18" charset="0"/>
                            </a:rPr>
                            <m:t> </m:t>
                          </m:r>
                          <m:r>
                            <a:rPr lang="da-DK" sz="1600" b="0" i="1" smtClean="0">
                              <a:latin typeface="Cambria Math" panose="02040503050406030204" pitchFamily="18" charset="0"/>
                            </a:rPr>
                            <m:t>𝑝𝑟𝑖𝑚</m:t>
                          </m:r>
                          <m:r>
                            <a:rPr lang="da-DK" sz="1600" b="0" i="1" smtClean="0">
                              <a:latin typeface="Cambria Math" panose="02040503050406030204" pitchFamily="18" charset="0"/>
                            </a:rPr>
                            <m:t>æ</m:t>
                          </m:r>
                          <m:r>
                            <a:rPr lang="da-DK" sz="1600" b="0" i="1" smtClean="0">
                              <a:latin typeface="Cambria Math" panose="02040503050406030204" pitchFamily="18" charset="0"/>
                            </a:rPr>
                            <m:t>𝑟</m:t>
                          </m:r>
                          <m:r>
                            <a:rPr lang="da-DK" sz="1600" b="0" i="1" smtClean="0">
                              <a:latin typeface="Cambria Math" panose="02040503050406030204" pitchFamily="18" charset="0"/>
                            </a:rPr>
                            <m:t> </m:t>
                          </m:r>
                          <m:r>
                            <a:rPr lang="da-DK" sz="1600" b="0" i="1" smtClean="0">
                              <a:latin typeface="Cambria Math" panose="02040503050406030204" pitchFamily="18" charset="0"/>
                            </a:rPr>
                            <m:t>𝑑𝑟𝑖𝑓𝑡</m:t>
                          </m:r>
                          <m:r>
                            <a:rPr lang="da-DK" sz="1600" b="0" i="1" smtClean="0">
                              <a:latin typeface="Cambria Math" panose="02040503050406030204" pitchFamily="18" charset="0"/>
                            </a:rPr>
                            <m:t> (</m:t>
                          </m:r>
                          <m:r>
                            <a:rPr lang="da-DK" sz="1600" b="0" i="1" smtClean="0">
                              <a:latin typeface="Cambria Math" panose="02040503050406030204" pitchFamily="18" charset="0"/>
                            </a:rPr>
                            <m:t>𝐸𝐵𝐼𝑇</m:t>
                          </m:r>
                          <m:r>
                            <a:rPr lang="da-DK" sz="1600" b="0" i="1" smtClean="0">
                              <a:latin typeface="Cambria Math" panose="02040503050406030204" pitchFamily="18" charset="0"/>
                            </a:rPr>
                            <m:t>)∗100</m:t>
                          </m:r>
                        </m:num>
                        <m:den>
                          <m:r>
                            <a:rPr lang="da-DK" sz="1600" b="0" i="1" smtClean="0">
                              <a:latin typeface="Cambria Math" panose="02040503050406030204" pitchFamily="18" charset="0"/>
                            </a:rPr>
                            <m:t>𝑁𝑒𝑡𝑡𝑜𝑜𝑚𝑠</m:t>
                          </m:r>
                          <m:r>
                            <a:rPr lang="da-DK" sz="1600" b="0" i="1" smtClean="0">
                              <a:latin typeface="Cambria Math" panose="02040503050406030204" pitchFamily="18" charset="0"/>
                            </a:rPr>
                            <m:t>æ</m:t>
                          </m:r>
                          <m:r>
                            <a:rPr lang="da-DK" sz="1600" b="0" i="1" smtClean="0">
                              <a:latin typeface="Cambria Math" panose="02040503050406030204" pitchFamily="18" charset="0"/>
                            </a:rPr>
                            <m:t>𝑡𝑛𝑖𝑛𝑔</m:t>
                          </m:r>
                        </m:den>
                      </m:f>
                    </m:oMath>
                  </m:oMathPara>
                </a14:m>
                <a:endParaRPr lang="da-DK" sz="1600" dirty="0">
                  <a:latin typeface="Calibri" panose="020F0502020204030204" pitchFamily="34" charset="0"/>
                  <a:cs typeface="Calibri" panose="020F0502020204030204" pitchFamily="34" charset="0"/>
                </a:endParaRPr>
              </a:p>
            </p:txBody>
          </p:sp>
        </mc:Choice>
        <mc:Fallback xmlns="">
          <p:sp>
            <p:nvSpPr>
              <p:cNvPr id="11" name="Tekstfelt 10">
                <a:extLst>
                  <a:ext uri="{FF2B5EF4-FFF2-40B4-BE49-F238E27FC236}">
                    <a16:creationId xmlns:a16="http://schemas.microsoft.com/office/drawing/2014/main" id="{2B35BECF-2BDA-8187-6043-20B35AE3D6B2}"/>
                  </a:ext>
                </a:extLst>
              </p:cNvPr>
              <p:cNvSpPr txBox="1">
                <a:spLocks noRot="1" noChangeAspect="1" noMove="1" noResize="1" noEditPoints="1" noAdjustHandles="1" noChangeArrowheads="1" noChangeShapeType="1" noTextEdit="1"/>
              </p:cNvSpPr>
              <p:nvPr/>
            </p:nvSpPr>
            <p:spPr>
              <a:xfrm>
                <a:off x="6433457" y="2190470"/>
                <a:ext cx="5321457" cy="512256"/>
              </a:xfrm>
              <a:prstGeom prst="rect">
                <a:avLst/>
              </a:prstGeom>
              <a:blipFill>
                <a:blip r:embed="rId3"/>
                <a:stretch>
                  <a:fillRect l="-714" t="-7317" r="-476" b="-19512"/>
                </a:stretch>
              </a:blipFill>
              <a:ln>
                <a:noFill/>
              </a:ln>
            </p:spPr>
            <p:txBody>
              <a:bodyPr/>
              <a:lstStyle/>
              <a:p>
                <a:r>
                  <a:rPr lang="da-DK">
                    <a:noFill/>
                  </a:rPr>
                  <a:t> </a:t>
                </a:r>
              </a:p>
            </p:txBody>
          </p:sp>
        </mc:Fallback>
      </mc:AlternateContent>
    </p:spTree>
    <p:extLst>
      <p:ext uri="{BB962C8B-B14F-4D97-AF65-F5344CB8AC3E}">
        <p14:creationId xmlns:p14="http://schemas.microsoft.com/office/powerpoint/2010/main" val="1135706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88AEFE-1DF0-76DE-9E03-55319DDC53CB}"/>
              </a:ext>
            </a:extLst>
          </p:cNvPr>
          <p:cNvSpPr>
            <a:spLocks noGrp="1"/>
          </p:cNvSpPr>
          <p:nvPr>
            <p:ph type="title"/>
          </p:nvPr>
        </p:nvSpPr>
        <p:spPr>
          <a:xfrm>
            <a:off x="555172" y="376011"/>
            <a:ext cx="10515600" cy="1325563"/>
          </a:xfrm>
        </p:spPr>
        <p:txBody>
          <a:bodyPr/>
          <a:lstStyle/>
          <a:p>
            <a:r>
              <a:rPr lang="da-DK" dirty="0"/>
              <a:t>Egenkapitalens forrentning</a:t>
            </a:r>
            <a:br>
              <a:rPr lang="da-DK" sz="2000" dirty="0"/>
            </a:br>
            <a:r>
              <a:rPr lang="da-DK" sz="2000" dirty="0"/>
              <a:t>Fokus: Hvor stort et afkast giver ejerens investering?</a:t>
            </a:r>
            <a:endParaRPr lang="da-DK" dirty="0"/>
          </a:p>
        </p:txBody>
      </p:sp>
      <p:sp>
        <p:nvSpPr>
          <p:cNvPr id="4" name="Pladsholder til indhold 3">
            <a:extLst>
              <a:ext uri="{FF2B5EF4-FFF2-40B4-BE49-F238E27FC236}">
                <a16:creationId xmlns:a16="http://schemas.microsoft.com/office/drawing/2014/main" id="{1A3DAB97-CAB7-1B75-94A1-E44D417DC256}"/>
              </a:ext>
            </a:extLst>
          </p:cNvPr>
          <p:cNvSpPr>
            <a:spLocks noGrp="1"/>
          </p:cNvSpPr>
          <p:nvPr>
            <p:ph sz="half" idx="1"/>
          </p:nvPr>
        </p:nvSpPr>
        <p:spPr>
          <a:xfrm>
            <a:off x="555172" y="1836511"/>
            <a:ext cx="4669971" cy="4351338"/>
          </a:xfrm>
        </p:spPr>
        <p:txBody>
          <a:bodyPr>
            <a:normAutofit fontScale="47500" lnSpcReduction="20000"/>
          </a:bodyPr>
          <a:lstStyle/>
          <a:p>
            <a:pPr marL="0" indent="0" algn="l">
              <a:buNone/>
            </a:pPr>
            <a:endParaRPr lang="da-DK" b="1" i="0" u="none" strike="noStrike" dirty="0">
              <a:solidFill>
                <a:srgbClr val="1A1A1A"/>
              </a:solidFill>
              <a:effectLst/>
              <a:latin typeface="IBM Plex Sans" panose="020F0502020204030204" pitchFamily="34" charset="0"/>
            </a:endParaRPr>
          </a:p>
          <a:p>
            <a:pPr marL="0" indent="0" algn="l">
              <a:lnSpc>
                <a:spcPct val="120000"/>
              </a:lnSpc>
              <a:buNone/>
            </a:pPr>
            <a:r>
              <a:rPr lang="da-DK" sz="3000" b="0" i="0" u="none" strike="noStrike" dirty="0">
                <a:solidFill>
                  <a:srgbClr val="1A1A1A"/>
                </a:solidFill>
                <a:effectLst/>
                <a:latin typeface="Calibri" panose="020F0502020204030204" pitchFamily="34" charset="0"/>
                <a:cs typeface="Calibri" panose="020F0502020204030204" pitchFamily="34" charset="0"/>
              </a:rPr>
              <a:t>Egenkapitalens forrentning er også kendt under den engelske betegnelse ROE, som står for "Return on </a:t>
            </a:r>
            <a:r>
              <a:rPr lang="da-DK" sz="3000" b="0" i="0" u="none" strike="noStrike" dirty="0" err="1">
                <a:solidFill>
                  <a:srgbClr val="1A1A1A"/>
                </a:solidFill>
                <a:effectLst/>
                <a:latin typeface="Calibri" panose="020F0502020204030204" pitchFamily="34" charset="0"/>
                <a:cs typeface="Calibri" panose="020F0502020204030204" pitchFamily="34" charset="0"/>
              </a:rPr>
              <a:t>equity</a:t>
            </a:r>
            <a:r>
              <a:rPr lang="da-DK" sz="3000" b="0" i="0" u="none" strike="noStrike" dirty="0">
                <a:solidFill>
                  <a:srgbClr val="1A1A1A"/>
                </a:solidFill>
                <a:effectLst/>
                <a:latin typeface="Calibri" panose="020F0502020204030204" pitchFamily="34" charset="0"/>
                <a:cs typeface="Calibri" panose="020F0502020204030204" pitchFamily="34" charset="0"/>
              </a:rPr>
              <a:t>". Dette nøgletal beskriver den procentvise fortjeneste hver krone af egenkapital genererer og er således et udtryk for egenkapitalens forrentning. </a:t>
            </a:r>
          </a:p>
          <a:p>
            <a:pPr marL="0" indent="0" algn="l">
              <a:lnSpc>
                <a:spcPct val="120000"/>
              </a:lnSpc>
              <a:buNone/>
            </a:pPr>
            <a:r>
              <a:rPr lang="da-DK" sz="3000" b="0" i="0" u="none" strike="noStrike" dirty="0">
                <a:solidFill>
                  <a:srgbClr val="1A1A1A"/>
                </a:solidFill>
                <a:effectLst/>
                <a:latin typeface="Calibri" panose="020F0502020204030204" pitchFamily="34" charset="0"/>
                <a:cs typeface="Calibri" panose="020F0502020204030204" pitchFamily="34" charset="0"/>
              </a:rPr>
              <a:t>Egenkapitalens forrentning er vigtig for dig, der vil </a:t>
            </a:r>
            <a:r>
              <a:rPr lang="da-DK" sz="3000" b="0" i="0" u="none" strike="noStrike" dirty="0">
                <a:solidFill>
                  <a:srgbClr val="FF0000"/>
                </a:solidFill>
                <a:effectLst/>
                <a:latin typeface="Calibri" panose="020F0502020204030204" pitchFamily="34" charset="0"/>
                <a:cs typeface="Calibri" panose="020F0502020204030204" pitchFamily="34" charset="0"/>
              </a:rPr>
              <a:t>hente investorer </a:t>
            </a:r>
            <a:r>
              <a:rPr lang="da-DK" sz="3000" b="0" i="0" u="none" strike="noStrike" dirty="0">
                <a:solidFill>
                  <a:srgbClr val="1A1A1A"/>
                </a:solidFill>
                <a:effectLst/>
                <a:latin typeface="Calibri" panose="020F0502020204030204" pitchFamily="34" charset="0"/>
                <a:cs typeface="Calibri" panose="020F0502020204030204" pitchFamily="34" charset="0"/>
              </a:rPr>
              <a:t>til din virksomhed eller som overvejer salg af virksomheden.</a:t>
            </a:r>
          </a:p>
          <a:p>
            <a:pPr marL="0" indent="0" algn="l">
              <a:lnSpc>
                <a:spcPct val="120000"/>
              </a:lnSpc>
              <a:buNone/>
            </a:pPr>
            <a:r>
              <a:rPr lang="da-DK" sz="3000" b="0" i="0" u="none" strike="noStrike" dirty="0">
                <a:solidFill>
                  <a:srgbClr val="1A1A1A"/>
                </a:solidFill>
                <a:effectLst/>
                <a:latin typeface="Calibri" panose="020F0502020204030204" pitchFamily="34" charset="0"/>
                <a:cs typeface="Calibri" panose="020F0502020204030204" pitchFamily="34" charset="0"/>
              </a:rPr>
              <a:t>Egenkapitalens forrentning viser således, hvor stort et årligt afkast ejere vil opnå på deres indskud, ved at investere eller købe din virksomhed. Det kan sammenlignes med markedsrenten, da det ligesom afkastningsgraden er et udtryk for, om det er rentabelt at investere i din virksomhed.</a:t>
            </a:r>
          </a:p>
          <a:p>
            <a:pPr marL="0" indent="0" algn="l">
              <a:lnSpc>
                <a:spcPct val="120000"/>
              </a:lnSpc>
              <a:buNone/>
            </a:pPr>
            <a:r>
              <a:rPr lang="da-DK" sz="3000" b="0" i="0" u="none" strike="noStrike" dirty="0">
                <a:solidFill>
                  <a:srgbClr val="FF0000"/>
                </a:solidFill>
                <a:effectLst/>
                <a:latin typeface="Calibri" panose="020F0502020204030204" pitchFamily="34" charset="0"/>
                <a:cs typeface="Calibri" panose="020F0502020204030204" pitchFamily="34" charset="0"/>
              </a:rPr>
              <a:t>Egenkapitalens forrentning skal helst være højere end afkastningsgraden, da fremmedkapitalen i virksomheden dermed genererer flere indtægter end omkostninger.</a:t>
            </a:r>
            <a:br>
              <a:rPr lang="da-DK" sz="1900" dirty="0">
                <a:latin typeface="Calibri" panose="020F0502020204030204" pitchFamily="34" charset="0"/>
                <a:cs typeface="Calibri" panose="020F0502020204030204" pitchFamily="34" charset="0"/>
              </a:rPr>
            </a:br>
            <a:endParaRPr lang="da-DK" sz="1900"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7" name="Tekstfelt 6">
                <a:extLst>
                  <a:ext uri="{FF2B5EF4-FFF2-40B4-BE49-F238E27FC236}">
                    <a16:creationId xmlns:a16="http://schemas.microsoft.com/office/drawing/2014/main" id="{EA284985-5D5B-1792-153C-8A77D8AC8994}"/>
                  </a:ext>
                </a:extLst>
              </p:cNvPr>
              <p:cNvSpPr txBox="1"/>
              <p:nvPr/>
            </p:nvSpPr>
            <p:spPr>
              <a:xfrm>
                <a:off x="5554712" y="4012180"/>
                <a:ext cx="5799088" cy="5751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a-DK" b="0" i="1" smtClean="0">
                          <a:latin typeface="Cambria Math" panose="02040503050406030204" pitchFamily="18" charset="0"/>
                        </a:rPr>
                        <m:t>𝐸𝑔𝑒𝑛𝑘𝑎𝑝𝑖𝑡𝑎𝑙𝑒𝑛𝑠</m:t>
                      </m:r>
                      <m:r>
                        <a:rPr lang="da-DK" b="0" i="1" smtClean="0">
                          <a:latin typeface="Cambria Math" panose="02040503050406030204" pitchFamily="18" charset="0"/>
                        </a:rPr>
                        <m:t> </m:t>
                      </m:r>
                      <m:r>
                        <a:rPr lang="da-DK" b="0" i="1" smtClean="0">
                          <a:latin typeface="Cambria Math" panose="02040503050406030204" pitchFamily="18" charset="0"/>
                        </a:rPr>
                        <m:t>𝑓𝑜𝑟𝑟𝑒𝑛𝑡𝑛𝑖𝑛𝑔</m:t>
                      </m:r>
                      <m:r>
                        <a:rPr lang="da-DK" b="0" i="1" smtClean="0">
                          <a:latin typeface="Cambria Math" panose="02040503050406030204" pitchFamily="18" charset="0"/>
                        </a:rPr>
                        <m:t>= </m:t>
                      </m:r>
                      <m:f>
                        <m:fPr>
                          <m:ctrlPr>
                            <a:rPr lang="da-DK" b="0" i="1" smtClean="0">
                              <a:latin typeface="Cambria Math" panose="02040503050406030204" pitchFamily="18" charset="0"/>
                            </a:rPr>
                          </m:ctrlPr>
                        </m:fPr>
                        <m:num>
                          <m:r>
                            <a:rPr lang="da-DK" b="0" i="1" smtClean="0">
                              <a:latin typeface="Cambria Math" panose="02040503050406030204" pitchFamily="18" charset="0"/>
                            </a:rPr>
                            <m:t>𝑅𝑒𝑠𝑢𝑙𝑡𝑎𝑡</m:t>
                          </m:r>
                          <m:r>
                            <a:rPr lang="da-DK" b="0" i="1" smtClean="0">
                              <a:latin typeface="Cambria Math" panose="02040503050406030204" pitchFamily="18" charset="0"/>
                            </a:rPr>
                            <m:t> </m:t>
                          </m:r>
                          <m:r>
                            <a:rPr lang="da-DK" b="0" i="1" smtClean="0">
                              <a:latin typeface="Cambria Math" panose="02040503050406030204" pitchFamily="18" charset="0"/>
                            </a:rPr>
                            <m:t>𝑓</m:t>
                          </m:r>
                          <m:r>
                            <a:rPr lang="da-DK" b="0" i="1" smtClean="0">
                              <a:latin typeface="Cambria Math" panose="02040503050406030204" pitchFamily="18" charset="0"/>
                            </a:rPr>
                            <m:t>ø</m:t>
                          </m:r>
                          <m:r>
                            <a:rPr lang="da-DK" b="0" i="1" smtClean="0">
                              <a:latin typeface="Cambria Math" panose="02040503050406030204" pitchFamily="18" charset="0"/>
                            </a:rPr>
                            <m:t>𝑟</m:t>
                          </m:r>
                          <m:r>
                            <a:rPr lang="da-DK" b="0" i="1" smtClean="0">
                              <a:latin typeface="Cambria Math" panose="02040503050406030204" pitchFamily="18" charset="0"/>
                            </a:rPr>
                            <m:t> </m:t>
                          </m:r>
                          <m:r>
                            <a:rPr lang="da-DK" b="0" i="1" smtClean="0">
                              <a:latin typeface="Cambria Math" panose="02040503050406030204" pitchFamily="18" charset="0"/>
                            </a:rPr>
                            <m:t>𝑠𝑘𝑎𝑡</m:t>
                          </m:r>
                          <m:r>
                            <a:rPr lang="da-DK" b="0" i="1" smtClean="0">
                              <a:latin typeface="Cambria Math" panose="02040503050406030204" pitchFamily="18" charset="0"/>
                            </a:rPr>
                            <m:t>∗100</m:t>
                          </m:r>
                        </m:num>
                        <m:den>
                          <m:r>
                            <a:rPr lang="da-DK" b="0" i="1" smtClean="0">
                              <a:latin typeface="Cambria Math" panose="02040503050406030204" pitchFamily="18" charset="0"/>
                            </a:rPr>
                            <m:t>𝐸𝑔𝑒𝑛𝑘𝑎𝑝𝑖𝑡𝑎𝑙</m:t>
                          </m:r>
                        </m:den>
                      </m:f>
                    </m:oMath>
                  </m:oMathPara>
                </a14:m>
                <a:endParaRPr lang="da-DK" dirty="0">
                  <a:latin typeface="Calibri" panose="020F0502020204030204" pitchFamily="34" charset="0"/>
                  <a:cs typeface="Calibri" panose="020F0502020204030204" pitchFamily="34" charset="0"/>
                </a:endParaRPr>
              </a:p>
            </p:txBody>
          </p:sp>
        </mc:Choice>
        <mc:Fallback xmlns="">
          <p:sp>
            <p:nvSpPr>
              <p:cNvPr id="7" name="Tekstfelt 6">
                <a:extLst>
                  <a:ext uri="{FF2B5EF4-FFF2-40B4-BE49-F238E27FC236}">
                    <a16:creationId xmlns:a16="http://schemas.microsoft.com/office/drawing/2014/main" id="{EA284985-5D5B-1792-153C-8A77D8AC8994}"/>
                  </a:ext>
                </a:extLst>
              </p:cNvPr>
              <p:cNvSpPr txBox="1">
                <a:spLocks noRot="1" noChangeAspect="1" noMove="1" noResize="1" noEditPoints="1" noAdjustHandles="1" noChangeArrowheads="1" noChangeShapeType="1" noTextEdit="1"/>
              </p:cNvSpPr>
              <p:nvPr/>
            </p:nvSpPr>
            <p:spPr>
              <a:xfrm>
                <a:off x="5554712" y="4012180"/>
                <a:ext cx="5799088" cy="575157"/>
              </a:xfrm>
              <a:prstGeom prst="rect">
                <a:avLst/>
              </a:prstGeom>
              <a:blipFill>
                <a:blip r:embed="rId2"/>
                <a:stretch>
                  <a:fillRect l="-1092" t="-6383" r="-437" b="-17021"/>
                </a:stretch>
              </a:blipFill>
            </p:spPr>
            <p:txBody>
              <a:bodyPr/>
              <a:lstStyle/>
              <a:p>
                <a:r>
                  <a:rPr lang="da-DK">
                    <a:noFill/>
                  </a:rPr>
                  <a:t> </a:t>
                </a:r>
              </a:p>
            </p:txBody>
          </p:sp>
        </mc:Fallback>
      </mc:AlternateContent>
    </p:spTree>
    <p:extLst>
      <p:ext uri="{BB962C8B-B14F-4D97-AF65-F5344CB8AC3E}">
        <p14:creationId xmlns:p14="http://schemas.microsoft.com/office/powerpoint/2010/main" val="3084273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09D55-AF07-A05A-DE7D-5C5628A4C4E7}"/>
              </a:ext>
            </a:extLst>
          </p:cNvPr>
          <p:cNvSpPr>
            <a:spLocks noGrp="1"/>
          </p:cNvSpPr>
          <p:nvPr>
            <p:ph type="title"/>
          </p:nvPr>
        </p:nvSpPr>
        <p:spPr>
          <a:xfrm>
            <a:off x="519545" y="267637"/>
            <a:ext cx="10515600" cy="1325563"/>
          </a:xfrm>
        </p:spPr>
        <p:txBody>
          <a:bodyPr/>
          <a:lstStyle/>
          <a:p>
            <a:r>
              <a:rPr lang="da-DK" dirty="0"/>
              <a:t>Dækningsgrad</a:t>
            </a:r>
            <a:br>
              <a:rPr lang="da-DK" dirty="0"/>
            </a:br>
            <a:r>
              <a:rPr lang="da-DK" sz="2000" dirty="0"/>
              <a:t>Hvor meget er der tilbage til at dække de faste omkostninger?</a:t>
            </a:r>
            <a:endParaRPr lang="da-DK" dirty="0"/>
          </a:p>
        </p:txBody>
      </p:sp>
      <p:pic>
        <p:nvPicPr>
          <p:cNvPr id="5" name="Pladsholder til indhold 4" descr="Et billede, der indeholder tekst, Font/skrifttype, skærmbillede, linje/række&#10;&#10;Automatisk genereret beskrivelse">
            <a:extLst>
              <a:ext uri="{FF2B5EF4-FFF2-40B4-BE49-F238E27FC236}">
                <a16:creationId xmlns:a16="http://schemas.microsoft.com/office/drawing/2014/main" id="{4F7ABD3B-1F4D-21ED-0ED7-BBAF3D0A698F}"/>
              </a:ext>
            </a:extLst>
          </p:cNvPr>
          <p:cNvPicPr>
            <a:picLocks noGrp="1" noChangeAspect="1"/>
          </p:cNvPicPr>
          <p:nvPr>
            <p:ph sz="half" idx="1"/>
          </p:nvPr>
        </p:nvPicPr>
        <p:blipFill>
          <a:blip r:embed="rId2"/>
          <a:stretch>
            <a:fillRect/>
          </a:stretch>
        </p:blipFill>
        <p:spPr>
          <a:xfrm>
            <a:off x="6324600" y="4182520"/>
            <a:ext cx="5181600" cy="1561343"/>
          </a:xfrm>
          <a:ln>
            <a:solidFill>
              <a:schemeClr val="tx1"/>
            </a:solidFill>
          </a:ln>
        </p:spPr>
      </p:pic>
      <p:sp>
        <p:nvSpPr>
          <p:cNvPr id="6" name="Pladsholder til indhold 5">
            <a:extLst>
              <a:ext uri="{FF2B5EF4-FFF2-40B4-BE49-F238E27FC236}">
                <a16:creationId xmlns:a16="http://schemas.microsoft.com/office/drawing/2014/main" id="{B5981118-E7EF-D59E-CF54-A4538E4EA4A2}"/>
              </a:ext>
            </a:extLst>
          </p:cNvPr>
          <p:cNvSpPr>
            <a:spLocks noGrp="1"/>
          </p:cNvSpPr>
          <p:nvPr>
            <p:ph sz="half" idx="2"/>
          </p:nvPr>
        </p:nvSpPr>
        <p:spPr>
          <a:xfrm>
            <a:off x="519546" y="1576243"/>
            <a:ext cx="4335484" cy="4351338"/>
          </a:xfrm>
        </p:spPr>
        <p:txBody>
          <a:bodyPr>
            <a:normAutofit fontScale="47500" lnSpcReduction="20000"/>
          </a:bodyPr>
          <a:lstStyle/>
          <a:p>
            <a:pPr marL="0" indent="0" algn="l">
              <a:lnSpc>
                <a:spcPct val="120000"/>
              </a:lnSpc>
              <a:buNone/>
            </a:pPr>
            <a:r>
              <a:rPr lang="da-DK" b="0" i="0" u="none" strike="noStrike" dirty="0">
                <a:solidFill>
                  <a:srgbClr val="1A1A1A"/>
                </a:solidFill>
                <a:effectLst/>
                <a:latin typeface="Calibri" panose="020F0502020204030204" pitchFamily="34" charset="0"/>
                <a:cs typeface="Calibri" panose="020F0502020204030204" pitchFamily="34" charset="0"/>
              </a:rPr>
              <a:t>Dækningsgraden giver dig et billede af forholdet mellem omsætning og omkostninger i din virksomhed. For dig, der er helt tæt på den daglige drift, er dækningsgraden et vigtigt værktøj.</a:t>
            </a:r>
          </a:p>
          <a:p>
            <a:pPr marL="0" indent="0" algn="l">
              <a:lnSpc>
                <a:spcPct val="120000"/>
              </a:lnSpc>
              <a:buNone/>
            </a:pPr>
            <a:r>
              <a:rPr lang="da-DK" b="0" i="0" u="none" strike="noStrike" dirty="0">
                <a:solidFill>
                  <a:srgbClr val="1A1A1A"/>
                </a:solidFill>
                <a:effectLst/>
                <a:latin typeface="Calibri" panose="020F0502020204030204" pitchFamily="34" charset="0"/>
                <a:cs typeface="Calibri" panose="020F0502020204030204" pitchFamily="34" charset="0"/>
              </a:rPr>
              <a:t>Du benytter tallet som en rettesnor ved prissætning af varer eller services og sikrer, at rentabiliteten i tilbuddet bidrager til virksomhedens øvrige drift. </a:t>
            </a:r>
          </a:p>
          <a:p>
            <a:pPr marL="0" indent="0" algn="l">
              <a:lnSpc>
                <a:spcPct val="120000"/>
              </a:lnSpc>
              <a:buNone/>
            </a:pPr>
            <a:r>
              <a:rPr lang="da-DK" b="0" i="0" u="none" strike="noStrike" dirty="0">
                <a:solidFill>
                  <a:srgbClr val="1A1A1A"/>
                </a:solidFill>
                <a:effectLst/>
                <a:latin typeface="Calibri" panose="020F0502020204030204" pitchFamily="34" charset="0"/>
                <a:cs typeface="Calibri" panose="020F0502020204030204" pitchFamily="34" charset="0"/>
              </a:rPr>
              <a:t>På samme måde kan dækningsgraden bruges på dine øvrige produkter ved at følge op på, om dækningsgraden på dine varer eller services er tilstrækkelig til at dække de faste omkostninger.</a:t>
            </a:r>
          </a:p>
          <a:p>
            <a:pPr marL="0" indent="0" algn="l">
              <a:lnSpc>
                <a:spcPct val="120000"/>
              </a:lnSpc>
              <a:buNone/>
            </a:pPr>
            <a:r>
              <a:rPr lang="da-DK" b="0" i="0" u="none" strike="noStrike" dirty="0">
                <a:solidFill>
                  <a:srgbClr val="1A1A1A"/>
                </a:solidFill>
                <a:effectLst/>
                <a:latin typeface="Calibri" panose="020F0502020204030204" pitchFamily="34" charset="0"/>
                <a:cs typeface="Calibri" panose="020F0502020204030204" pitchFamily="34" charset="0"/>
              </a:rPr>
              <a:t>Er dækningsgraden ikke høj nok, kan du korrigere din prissætning.</a:t>
            </a:r>
          </a:p>
          <a:p>
            <a:pPr marL="0" indent="0" algn="l">
              <a:lnSpc>
                <a:spcPct val="120000"/>
              </a:lnSpc>
              <a:buNone/>
            </a:pPr>
            <a:r>
              <a:rPr lang="da-DK" b="0" i="0" u="none" strike="noStrike" dirty="0">
                <a:solidFill>
                  <a:srgbClr val="1A1A1A"/>
                </a:solidFill>
                <a:effectLst/>
                <a:latin typeface="Calibri" panose="020F0502020204030204" pitchFamily="34" charset="0"/>
                <a:cs typeface="Calibri" panose="020F0502020204030204" pitchFamily="34" charset="0"/>
              </a:rPr>
              <a:t>Dækningsgraden viser helt præcist, hvor stor en procentandel dækningsbidraget udgør af omsætningen. Dækningsbidraget udtrykker, hvad der er tilbage af omsætningen, når de variable omkostninger/stykomkostninger er betalt.</a:t>
            </a:r>
          </a:p>
        </p:txBody>
      </p:sp>
      <mc:AlternateContent xmlns:mc="http://schemas.openxmlformats.org/markup-compatibility/2006" xmlns:a14="http://schemas.microsoft.com/office/drawing/2010/main">
        <mc:Choice Requires="a14">
          <p:sp>
            <p:nvSpPr>
              <p:cNvPr id="8" name="Tekstfelt 7">
                <a:extLst>
                  <a:ext uri="{FF2B5EF4-FFF2-40B4-BE49-F238E27FC236}">
                    <a16:creationId xmlns:a16="http://schemas.microsoft.com/office/drawing/2014/main" id="{BC3F38EC-2B77-1191-41E9-AEBF9A8F91E1}"/>
                  </a:ext>
                </a:extLst>
              </p:cNvPr>
              <p:cNvSpPr txBox="1"/>
              <p:nvPr/>
            </p:nvSpPr>
            <p:spPr>
              <a:xfrm>
                <a:off x="5383874" y="2382419"/>
                <a:ext cx="6288580" cy="58612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a-DK" b="0" i="1" smtClean="0">
                          <a:latin typeface="Cambria Math" panose="02040503050406030204" pitchFamily="18" charset="0"/>
                        </a:rPr>
                        <m:t>𝐷</m:t>
                      </m:r>
                      <m:r>
                        <a:rPr lang="da-DK" b="0" i="1" smtClean="0">
                          <a:latin typeface="Cambria Math" panose="02040503050406030204" pitchFamily="18" charset="0"/>
                        </a:rPr>
                        <m:t>æ</m:t>
                      </m:r>
                      <m:r>
                        <a:rPr lang="da-DK" b="0" i="1" smtClean="0">
                          <a:latin typeface="Cambria Math" panose="02040503050406030204" pitchFamily="18" charset="0"/>
                        </a:rPr>
                        <m:t>𝑘𝑛𝑖𝑛𝑔𝑠𝑔𝑟𝑎𝑑𝑒𝑛</m:t>
                      </m:r>
                      <m:r>
                        <a:rPr lang="da-DK" b="0" i="1" smtClean="0">
                          <a:latin typeface="Cambria Math" panose="02040503050406030204" pitchFamily="18" charset="0"/>
                        </a:rPr>
                        <m:t>=</m:t>
                      </m:r>
                      <m:f>
                        <m:fPr>
                          <m:ctrlPr>
                            <a:rPr lang="da-DK" b="0" i="1" smtClean="0">
                              <a:latin typeface="Cambria Math" panose="02040503050406030204" pitchFamily="18" charset="0"/>
                            </a:rPr>
                          </m:ctrlPr>
                        </m:fPr>
                        <m:num>
                          <m:r>
                            <a:rPr lang="da-DK" b="0" i="1" smtClean="0">
                              <a:latin typeface="Cambria Math" panose="02040503050406030204" pitchFamily="18" charset="0"/>
                            </a:rPr>
                            <m:t>𝐷</m:t>
                          </m:r>
                          <m:r>
                            <a:rPr lang="da-DK" b="0" i="1" smtClean="0">
                              <a:latin typeface="Cambria Math" panose="02040503050406030204" pitchFamily="18" charset="0"/>
                            </a:rPr>
                            <m:t>æ</m:t>
                          </m:r>
                          <m:r>
                            <a:rPr lang="da-DK" b="0" i="1" smtClean="0">
                              <a:latin typeface="Cambria Math" panose="02040503050406030204" pitchFamily="18" charset="0"/>
                            </a:rPr>
                            <m:t>𝑘𝑛𝑖𝑛𝑔𝑠𝑏𝑖𝑑𝑟𝑎𝑔</m:t>
                          </m:r>
                          <m:r>
                            <a:rPr lang="da-DK" b="0" i="1" smtClean="0">
                              <a:latin typeface="Cambria Math" panose="02040503050406030204" pitchFamily="18" charset="0"/>
                            </a:rPr>
                            <m:t> </m:t>
                          </m:r>
                          <m:d>
                            <m:dPr>
                              <m:ctrlPr>
                                <a:rPr lang="da-DK" b="0" i="1" smtClean="0">
                                  <a:latin typeface="Cambria Math" panose="02040503050406030204" pitchFamily="18" charset="0"/>
                                </a:rPr>
                              </m:ctrlPr>
                            </m:dPr>
                            <m:e>
                              <m:r>
                                <a:rPr lang="da-DK" b="0" i="1" smtClean="0">
                                  <a:latin typeface="Cambria Math" panose="02040503050406030204" pitchFamily="18" charset="0"/>
                                </a:rPr>
                                <m:t>𝑏𝑟𝑢𝑡𝑡𝑜𝑟𝑒𝑠𝑢𝑙𝑡𝑎𝑡</m:t>
                              </m:r>
                            </m:e>
                          </m:d>
                          <m:r>
                            <a:rPr lang="da-DK" b="0" i="1" smtClean="0">
                              <a:latin typeface="Cambria Math" panose="02040503050406030204" pitchFamily="18" charset="0"/>
                            </a:rPr>
                            <m:t>∗100</m:t>
                          </m:r>
                        </m:num>
                        <m:den>
                          <m:r>
                            <a:rPr lang="da-DK" b="0" i="1" smtClean="0">
                              <a:latin typeface="Cambria Math" panose="02040503050406030204" pitchFamily="18" charset="0"/>
                            </a:rPr>
                            <m:t>𝑁𝑒𝑡𝑡𝑜𝑜𝑚𝑠</m:t>
                          </m:r>
                          <m:r>
                            <a:rPr lang="da-DK" b="0" i="1" smtClean="0">
                              <a:latin typeface="Cambria Math" panose="02040503050406030204" pitchFamily="18" charset="0"/>
                            </a:rPr>
                            <m:t>æ</m:t>
                          </m:r>
                          <m:r>
                            <a:rPr lang="da-DK" b="0" i="1" smtClean="0">
                              <a:latin typeface="Cambria Math" panose="02040503050406030204" pitchFamily="18" charset="0"/>
                            </a:rPr>
                            <m:t>𝑡𝑛𝑖𝑛𝑔</m:t>
                          </m:r>
                        </m:den>
                      </m:f>
                    </m:oMath>
                  </m:oMathPara>
                </a14:m>
                <a:endParaRPr lang="da-DK" dirty="0"/>
              </a:p>
            </p:txBody>
          </p:sp>
        </mc:Choice>
        <mc:Fallback xmlns="">
          <p:sp>
            <p:nvSpPr>
              <p:cNvPr id="8" name="Tekstfelt 7">
                <a:extLst>
                  <a:ext uri="{FF2B5EF4-FFF2-40B4-BE49-F238E27FC236}">
                    <a16:creationId xmlns:a16="http://schemas.microsoft.com/office/drawing/2014/main" id="{BC3F38EC-2B77-1191-41E9-AEBF9A8F91E1}"/>
                  </a:ext>
                </a:extLst>
              </p:cNvPr>
              <p:cNvSpPr txBox="1">
                <a:spLocks noRot="1" noChangeAspect="1" noMove="1" noResize="1" noEditPoints="1" noAdjustHandles="1" noChangeArrowheads="1" noChangeShapeType="1" noTextEdit="1"/>
              </p:cNvSpPr>
              <p:nvPr/>
            </p:nvSpPr>
            <p:spPr>
              <a:xfrm>
                <a:off x="5383874" y="2382419"/>
                <a:ext cx="6288580" cy="586122"/>
              </a:xfrm>
              <a:prstGeom prst="rect">
                <a:avLst/>
              </a:prstGeom>
              <a:blipFill>
                <a:blip r:embed="rId3"/>
                <a:stretch>
                  <a:fillRect l="-805" t="-4255" r="-402" b="-17021"/>
                </a:stretch>
              </a:blipFill>
            </p:spPr>
            <p:txBody>
              <a:bodyPr/>
              <a:lstStyle/>
              <a:p>
                <a:r>
                  <a:rPr lang="da-DK">
                    <a:noFill/>
                  </a:rPr>
                  <a:t> </a:t>
                </a:r>
              </a:p>
            </p:txBody>
          </p:sp>
        </mc:Fallback>
      </mc:AlternateContent>
    </p:spTree>
    <p:extLst>
      <p:ext uri="{BB962C8B-B14F-4D97-AF65-F5344CB8AC3E}">
        <p14:creationId xmlns:p14="http://schemas.microsoft.com/office/powerpoint/2010/main" val="1738406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30FBB6-0606-FDBE-FE82-1830A5F0241C}"/>
              </a:ext>
            </a:extLst>
          </p:cNvPr>
          <p:cNvSpPr>
            <a:spLocks noGrp="1"/>
          </p:cNvSpPr>
          <p:nvPr>
            <p:ph type="title"/>
          </p:nvPr>
        </p:nvSpPr>
        <p:spPr>
          <a:xfrm>
            <a:off x="753700" y="588850"/>
            <a:ext cx="7512185" cy="917802"/>
          </a:xfrm>
        </p:spPr>
        <p:txBody>
          <a:bodyPr>
            <a:normAutofit fontScale="90000"/>
          </a:bodyPr>
          <a:lstStyle/>
          <a:p>
            <a:r>
              <a:rPr lang="da-DK" dirty="0"/>
              <a:t>Aktivernes omsætningshastighed</a:t>
            </a:r>
            <a:br>
              <a:rPr lang="da-DK" sz="2000" dirty="0"/>
            </a:br>
            <a:r>
              <a:rPr lang="da-DK" sz="2000" dirty="0"/>
              <a:t>Hvor effektivt udnytter virksomheden den investerede kapital?</a:t>
            </a:r>
            <a:endParaRPr lang="da-DK" dirty="0"/>
          </a:p>
        </p:txBody>
      </p:sp>
      <p:sp>
        <p:nvSpPr>
          <p:cNvPr id="5" name="Pladsholder til indhold 4">
            <a:extLst>
              <a:ext uri="{FF2B5EF4-FFF2-40B4-BE49-F238E27FC236}">
                <a16:creationId xmlns:a16="http://schemas.microsoft.com/office/drawing/2014/main" id="{2C18D9FE-6C8F-BD1B-F66C-7675BFEA08E2}"/>
              </a:ext>
            </a:extLst>
          </p:cNvPr>
          <p:cNvSpPr>
            <a:spLocks noGrp="1"/>
          </p:cNvSpPr>
          <p:nvPr>
            <p:ph sz="half" idx="2"/>
          </p:nvPr>
        </p:nvSpPr>
        <p:spPr>
          <a:xfrm>
            <a:off x="753700" y="2790637"/>
            <a:ext cx="9902408" cy="3679371"/>
          </a:xfrm>
          <a:ln>
            <a:solidFill>
              <a:schemeClr val="tx1"/>
            </a:solidFill>
          </a:ln>
        </p:spPr>
        <p:txBody>
          <a:bodyPr>
            <a:normAutofit fontScale="32500" lnSpcReduction="20000"/>
          </a:bodyPr>
          <a:lstStyle/>
          <a:p>
            <a:pPr marL="0" indent="0" algn="l">
              <a:lnSpc>
                <a:spcPct val="120000"/>
              </a:lnSpc>
              <a:buNone/>
            </a:pPr>
            <a:r>
              <a:rPr lang="da-DK" sz="4800" b="0" i="0" u="none" strike="noStrike" dirty="0">
                <a:solidFill>
                  <a:srgbClr val="1A1A1A"/>
                </a:solidFill>
                <a:effectLst/>
                <a:latin typeface="Calibri" panose="020F0502020204030204" pitchFamily="34" charset="0"/>
                <a:cs typeface="Calibri" panose="020F0502020204030204" pitchFamily="34" charset="0"/>
              </a:rPr>
              <a:t>Aktivernes omsætningshastighed er et vigtigt nøgletal for dig, der arbejder med at forbedre likviditeten og lagerstyringen i din virksomhed. Aktivernes omsætningshastighed er et tal, der viser din virksomheds evne til at tilpasse, hvor mange penge der er bundet i varelageret i forhold til den givne omsætning i virksomheden.</a:t>
            </a:r>
          </a:p>
          <a:p>
            <a:pPr marL="0" indent="0" algn="l">
              <a:lnSpc>
                <a:spcPct val="120000"/>
              </a:lnSpc>
              <a:buNone/>
            </a:pPr>
            <a:r>
              <a:rPr lang="da-DK" sz="4800" b="0" i="0" u="none" strike="noStrike" dirty="0">
                <a:solidFill>
                  <a:srgbClr val="1A1A1A"/>
                </a:solidFill>
                <a:effectLst/>
                <a:latin typeface="Calibri" panose="020F0502020204030204" pitchFamily="34" charset="0"/>
                <a:cs typeface="Calibri" panose="020F0502020204030204" pitchFamily="34" charset="0"/>
              </a:rPr>
              <a:t>Aktivernes omsætningshastighed er således et udtryk for din virksomheds kapitaltilpasningsevne.</a:t>
            </a:r>
          </a:p>
          <a:p>
            <a:pPr marL="0" indent="0" algn="l">
              <a:lnSpc>
                <a:spcPct val="120000"/>
              </a:lnSpc>
              <a:buNone/>
            </a:pPr>
            <a:r>
              <a:rPr lang="da-DK" sz="4800" b="0" i="0" u="none" strike="noStrike" dirty="0">
                <a:solidFill>
                  <a:srgbClr val="1A1A1A"/>
                </a:solidFill>
                <a:effectLst/>
                <a:latin typeface="Calibri" panose="020F0502020204030204" pitchFamily="34" charset="0"/>
                <a:cs typeface="Calibri" panose="020F0502020204030204" pitchFamily="34" charset="0"/>
              </a:rPr>
              <a:t>Aktivernes omsætningshastighed (AOH) illustrerer virksomhedens evne til at skabe omsætning, ud fra den kapital, der er bundet i de forskellige aktiver. Aktivernes omsætningshastighed viser således virksomhedens kapitaltilpasningsevne.</a:t>
            </a:r>
          </a:p>
          <a:p>
            <a:pPr marL="0" indent="0" algn="l">
              <a:lnSpc>
                <a:spcPct val="120000"/>
              </a:lnSpc>
              <a:buNone/>
            </a:pPr>
            <a:r>
              <a:rPr lang="da-DK" sz="4800" b="0" i="0" u="none" strike="noStrike" dirty="0">
                <a:solidFill>
                  <a:srgbClr val="1A1A1A"/>
                </a:solidFill>
                <a:effectLst/>
                <a:latin typeface="Calibri" panose="020F0502020204030204" pitchFamily="34" charset="0"/>
                <a:cs typeface="Calibri" panose="020F0502020204030204" pitchFamily="34" charset="0"/>
              </a:rPr>
              <a:t>Afhængig af branchen er det et vigtigt nøgletal at se på. Hvis AOH har hurtigt skiftende toppe og bunde, hvilket vidner om en høj omsætningshastighed, da de både sælger </a:t>
            </a:r>
            <a:r>
              <a:rPr lang="da-DK" sz="4800" b="0" i="0" u="none" strike="noStrike" dirty="0" err="1">
                <a:solidFill>
                  <a:srgbClr val="1A1A1A"/>
                </a:solidFill>
                <a:effectLst/>
                <a:latin typeface="Calibri" panose="020F0502020204030204" pitchFamily="34" charset="0"/>
                <a:cs typeface="Calibri" panose="020F0502020204030204" pitchFamily="34" charset="0"/>
              </a:rPr>
              <a:t>varene</a:t>
            </a:r>
            <a:r>
              <a:rPr lang="da-DK" sz="4800" b="0" i="0" u="none" strike="noStrike" dirty="0">
                <a:solidFill>
                  <a:srgbClr val="1A1A1A"/>
                </a:solidFill>
                <a:effectLst/>
                <a:latin typeface="Calibri" panose="020F0502020204030204" pitchFamily="34" charset="0"/>
                <a:cs typeface="Calibri" panose="020F0502020204030204" pitchFamily="34" charset="0"/>
              </a:rPr>
              <a:t> hurtigt (effekt: AOH stiger), men samtidigt køber nye varer hjem (effekt: AOH falder)</a:t>
            </a:r>
          </a:p>
          <a:p>
            <a:pPr marL="0" indent="0" algn="l">
              <a:lnSpc>
                <a:spcPct val="120000"/>
              </a:lnSpc>
              <a:buNone/>
            </a:pPr>
            <a:r>
              <a:rPr lang="da-DK" sz="4800" b="0" i="0" u="none" strike="noStrike" dirty="0">
                <a:solidFill>
                  <a:srgbClr val="1A1A1A"/>
                </a:solidFill>
                <a:effectLst/>
                <a:latin typeface="Calibri" panose="020F0502020204030204" pitchFamily="34" charset="0"/>
                <a:cs typeface="Calibri" panose="020F0502020204030204" pitchFamily="34" charset="0"/>
              </a:rPr>
              <a:t>Særligt brancher hvor de ofte skifter hvilke varer, der er særlige populære er det særligt vigtigt, at holde øje med dette tal, da det kan være en rettesnor, hvis AOH falder på en vare, fordi efterspørgslen ændres.</a:t>
            </a:r>
            <a:endParaRPr lang="da-DK" sz="2500" b="0" i="0" u="none" strike="noStrike" dirty="0">
              <a:solidFill>
                <a:srgbClr val="1A1A1A"/>
              </a:solidFill>
              <a:effectLst/>
              <a:latin typeface="Calibri" panose="020F0502020204030204" pitchFamily="34" charset="0"/>
              <a:cs typeface="Calibri" panose="020F0502020204030204" pitchFamily="34" charset="0"/>
            </a:endParaRPr>
          </a:p>
          <a:p>
            <a:pPr marL="0" indent="0">
              <a:buNone/>
            </a:pPr>
            <a:endParaRPr lang="da-DK" dirty="0"/>
          </a:p>
        </p:txBody>
      </p:sp>
      <mc:AlternateContent xmlns:mc="http://schemas.openxmlformats.org/markup-compatibility/2006" xmlns:a14="http://schemas.microsoft.com/office/drawing/2010/main">
        <mc:Choice Requires="a14">
          <p:sp>
            <p:nvSpPr>
              <p:cNvPr id="10" name="Tekstfelt 9">
                <a:extLst>
                  <a:ext uri="{FF2B5EF4-FFF2-40B4-BE49-F238E27FC236}">
                    <a16:creationId xmlns:a16="http://schemas.microsoft.com/office/drawing/2014/main" id="{71B1B678-D06B-B04A-CB5F-31D7D6B14585}"/>
                  </a:ext>
                </a:extLst>
              </p:cNvPr>
              <p:cNvSpPr txBox="1"/>
              <p:nvPr/>
            </p:nvSpPr>
            <p:spPr>
              <a:xfrm>
                <a:off x="378650" y="1864784"/>
                <a:ext cx="8262284" cy="56772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da-DK" b="0" i="1" smtClean="0">
                          <a:latin typeface="Cambria Math" panose="02040503050406030204" pitchFamily="18" charset="0"/>
                        </a:rPr>
                        <m:t>𝐴𝑘𝑡𝑖𝑣𝑒𝑟𝑛𝑒𝑠</m:t>
                      </m:r>
                      <m:r>
                        <a:rPr lang="da-DK" b="0" i="1" smtClean="0">
                          <a:latin typeface="Cambria Math" panose="02040503050406030204" pitchFamily="18" charset="0"/>
                        </a:rPr>
                        <m:t> </m:t>
                      </m:r>
                      <m:r>
                        <a:rPr lang="da-DK" b="0" i="1" smtClean="0">
                          <a:latin typeface="Cambria Math" panose="02040503050406030204" pitchFamily="18" charset="0"/>
                        </a:rPr>
                        <m:t>𝑜𝑚𝑠</m:t>
                      </m:r>
                      <m:r>
                        <a:rPr lang="da-DK" b="0" i="1" smtClean="0">
                          <a:latin typeface="Cambria Math" panose="02040503050406030204" pitchFamily="18" charset="0"/>
                        </a:rPr>
                        <m:t>æ</m:t>
                      </m:r>
                      <m:r>
                        <a:rPr lang="da-DK" b="0" i="1" smtClean="0">
                          <a:latin typeface="Cambria Math" panose="02040503050406030204" pitchFamily="18" charset="0"/>
                        </a:rPr>
                        <m:t>𝑡𝑛𝑖𝑛𝑔𝑠h𝑎𝑠𝑡𝑖𝑔h𝑒𝑑</m:t>
                      </m:r>
                      <m:r>
                        <a:rPr lang="da-DK" b="0" i="1" smtClean="0">
                          <a:latin typeface="Cambria Math" panose="02040503050406030204" pitchFamily="18" charset="0"/>
                        </a:rPr>
                        <m:t>=</m:t>
                      </m:r>
                      <m:f>
                        <m:fPr>
                          <m:ctrlPr>
                            <a:rPr lang="da-DK" b="0" i="1" smtClean="0">
                              <a:latin typeface="Cambria Math" panose="02040503050406030204" pitchFamily="18" charset="0"/>
                            </a:rPr>
                          </m:ctrlPr>
                        </m:fPr>
                        <m:num>
                          <m:r>
                            <a:rPr lang="da-DK" b="0" i="1" smtClean="0">
                              <a:latin typeface="Cambria Math" panose="02040503050406030204" pitchFamily="18" charset="0"/>
                            </a:rPr>
                            <m:t>𝑁𝑒𝑡𝑡𝑜𝑜𝑚𝑠</m:t>
                          </m:r>
                          <m:r>
                            <a:rPr lang="da-DK" b="0" i="1" smtClean="0">
                              <a:latin typeface="Cambria Math" panose="02040503050406030204" pitchFamily="18" charset="0"/>
                            </a:rPr>
                            <m:t>æ</m:t>
                          </m:r>
                          <m:r>
                            <a:rPr lang="da-DK" b="0" i="1" smtClean="0">
                              <a:latin typeface="Cambria Math" panose="02040503050406030204" pitchFamily="18" charset="0"/>
                            </a:rPr>
                            <m:t>𝑡𝑛𝑖𝑛𝑔</m:t>
                          </m:r>
                        </m:num>
                        <m:den>
                          <m:r>
                            <a:rPr lang="da-DK" b="0" i="1" smtClean="0">
                              <a:latin typeface="Cambria Math" panose="02040503050406030204" pitchFamily="18" charset="0"/>
                            </a:rPr>
                            <m:t>𝑆𝑎𝑚𝑙𝑒𝑑𝑒</m:t>
                          </m:r>
                          <m:r>
                            <a:rPr lang="da-DK" b="0" i="1" smtClean="0">
                              <a:latin typeface="Cambria Math" panose="02040503050406030204" pitchFamily="18" charset="0"/>
                            </a:rPr>
                            <m:t> </m:t>
                          </m:r>
                          <m:r>
                            <a:rPr lang="da-DK" b="0" i="1" smtClean="0">
                              <a:latin typeface="Cambria Math" panose="02040503050406030204" pitchFamily="18" charset="0"/>
                            </a:rPr>
                            <m:t>𝑎𝑘𝑡𝑖𝑣𝑒𝑟</m:t>
                          </m:r>
                          <m:r>
                            <a:rPr lang="da-DK" b="0" i="1" smtClean="0">
                              <a:latin typeface="Cambria Math" panose="02040503050406030204" pitchFamily="18" charset="0"/>
                            </a:rPr>
                            <m:t> (</m:t>
                          </m:r>
                          <m:r>
                            <a:rPr lang="da-DK" b="0" i="1" smtClean="0">
                              <a:latin typeface="Cambria Math" panose="02040503050406030204" pitchFamily="18" charset="0"/>
                            </a:rPr>
                            <m:t>𝑏𝑎𝑙𝑎𝑛𝑐𝑒𝑠𝑢𝑚𝑚𝑒𝑛</m:t>
                          </m:r>
                          <m:r>
                            <a:rPr lang="da-DK" b="0" i="1" smtClean="0">
                              <a:latin typeface="Cambria Math" panose="02040503050406030204" pitchFamily="18" charset="0"/>
                            </a:rPr>
                            <m:t>)</m:t>
                          </m:r>
                        </m:den>
                      </m:f>
                    </m:oMath>
                  </m:oMathPara>
                </a14:m>
                <a:endParaRPr lang="da-DK" dirty="0"/>
              </a:p>
            </p:txBody>
          </p:sp>
        </mc:Choice>
        <mc:Fallback xmlns="">
          <p:sp>
            <p:nvSpPr>
              <p:cNvPr id="10" name="Tekstfelt 9">
                <a:extLst>
                  <a:ext uri="{FF2B5EF4-FFF2-40B4-BE49-F238E27FC236}">
                    <a16:creationId xmlns:a16="http://schemas.microsoft.com/office/drawing/2014/main" id="{71B1B678-D06B-B04A-CB5F-31D7D6B14585}"/>
                  </a:ext>
                </a:extLst>
              </p:cNvPr>
              <p:cNvSpPr txBox="1">
                <a:spLocks noRot="1" noChangeAspect="1" noMove="1" noResize="1" noEditPoints="1" noAdjustHandles="1" noChangeArrowheads="1" noChangeShapeType="1" noTextEdit="1"/>
              </p:cNvSpPr>
              <p:nvPr/>
            </p:nvSpPr>
            <p:spPr>
              <a:xfrm>
                <a:off x="378650" y="1864784"/>
                <a:ext cx="8262284" cy="567720"/>
              </a:xfrm>
              <a:prstGeom prst="rect">
                <a:avLst/>
              </a:prstGeom>
              <a:blipFill>
                <a:blip r:embed="rId2"/>
                <a:stretch>
                  <a:fillRect t="-4348" b="-19565"/>
                </a:stretch>
              </a:blipFill>
            </p:spPr>
            <p:txBody>
              <a:bodyPr/>
              <a:lstStyle/>
              <a:p>
                <a:r>
                  <a:rPr lang="da-DK">
                    <a:noFill/>
                  </a:rPr>
                  <a:t> </a:t>
                </a:r>
              </a:p>
            </p:txBody>
          </p:sp>
        </mc:Fallback>
      </mc:AlternateContent>
    </p:spTree>
    <p:extLst>
      <p:ext uri="{BB962C8B-B14F-4D97-AF65-F5344CB8AC3E}">
        <p14:creationId xmlns:p14="http://schemas.microsoft.com/office/powerpoint/2010/main" val="1868730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928B55-56CB-071F-0DFB-0BB0051216C5}"/>
              </a:ext>
            </a:extLst>
          </p:cNvPr>
          <p:cNvSpPr>
            <a:spLocks noGrp="1"/>
          </p:cNvSpPr>
          <p:nvPr>
            <p:ph type="title"/>
          </p:nvPr>
        </p:nvSpPr>
        <p:spPr>
          <a:xfrm>
            <a:off x="671946" y="365125"/>
            <a:ext cx="10681854" cy="1325563"/>
          </a:xfrm>
        </p:spPr>
        <p:txBody>
          <a:bodyPr/>
          <a:lstStyle/>
          <a:p>
            <a:r>
              <a:rPr lang="da-DK" dirty="0"/>
              <a:t>Likviditetsgrad</a:t>
            </a:r>
            <a:br>
              <a:rPr lang="da-DK" dirty="0"/>
            </a:br>
            <a:r>
              <a:rPr lang="da-DK" sz="2000" dirty="0"/>
              <a:t>Kan virksomheden betale sine regninger?</a:t>
            </a:r>
            <a:endParaRPr lang="da-DK" dirty="0"/>
          </a:p>
        </p:txBody>
      </p:sp>
      <p:sp>
        <p:nvSpPr>
          <p:cNvPr id="4" name="Pladsholder til indhold 3">
            <a:extLst>
              <a:ext uri="{FF2B5EF4-FFF2-40B4-BE49-F238E27FC236}">
                <a16:creationId xmlns:a16="http://schemas.microsoft.com/office/drawing/2014/main" id="{6330C7EF-90A4-A136-3C22-313C9A6B97E4}"/>
              </a:ext>
            </a:extLst>
          </p:cNvPr>
          <p:cNvSpPr>
            <a:spLocks noGrp="1"/>
          </p:cNvSpPr>
          <p:nvPr>
            <p:ph sz="half" idx="1"/>
          </p:nvPr>
        </p:nvSpPr>
        <p:spPr>
          <a:xfrm>
            <a:off x="671945" y="2039601"/>
            <a:ext cx="4433454" cy="3512113"/>
          </a:xfrm>
        </p:spPr>
        <p:txBody>
          <a:bodyPr>
            <a:normAutofit/>
          </a:bodyPr>
          <a:lstStyle/>
          <a:p>
            <a:pPr marL="0" indent="0" algn="l">
              <a:buNone/>
            </a:pPr>
            <a:r>
              <a:rPr lang="da-DK" sz="1600" b="0" i="0" u="none" strike="noStrike" dirty="0">
                <a:solidFill>
                  <a:srgbClr val="1A1A1A"/>
                </a:solidFill>
                <a:effectLst/>
                <a:latin typeface="Calibri" panose="020F0502020204030204" pitchFamily="34" charset="0"/>
                <a:cs typeface="Calibri" panose="020F0502020204030204" pitchFamily="34" charset="0"/>
              </a:rPr>
              <a:t>Kan du betale dine regninger på kort sigt? Din likviditetsgrad er det nøgletal, som du bruger til at finde svar på dette spørgsmål.</a:t>
            </a:r>
          </a:p>
          <a:p>
            <a:pPr marL="0" indent="0" algn="l">
              <a:buNone/>
            </a:pPr>
            <a:r>
              <a:rPr lang="da-DK" sz="1600" b="0" i="0" u="none" strike="noStrike" dirty="0">
                <a:solidFill>
                  <a:srgbClr val="1A1A1A"/>
                </a:solidFill>
                <a:effectLst/>
                <a:latin typeface="Calibri" panose="020F0502020204030204" pitchFamily="34" charset="0"/>
                <a:cs typeface="Calibri" panose="020F0502020204030204" pitchFamily="34" charset="0"/>
              </a:rPr>
              <a:t>Likviditetsgraden</a:t>
            </a:r>
            <a:r>
              <a:rPr lang="da-DK" sz="1600" b="1" i="0" u="none" strike="noStrike" dirty="0">
                <a:solidFill>
                  <a:srgbClr val="1A1A1A"/>
                </a:solidFill>
                <a:effectLst/>
                <a:latin typeface="Calibri" panose="020F0502020204030204" pitchFamily="34" charset="0"/>
                <a:cs typeface="Calibri" panose="020F0502020204030204" pitchFamily="34" charset="0"/>
              </a:rPr>
              <a:t> </a:t>
            </a:r>
            <a:r>
              <a:rPr lang="da-DK" sz="1600" b="0" i="0" u="none" strike="noStrike" dirty="0">
                <a:solidFill>
                  <a:srgbClr val="1A1A1A"/>
                </a:solidFill>
                <a:effectLst/>
                <a:latin typeface="Calibri" panose="020F0502020204030204" pitchFamily="34" charset="0"/>
                <a:cs typeface="Calibri" panose="020F0502020204030204" pitchFamily="34" charset="0"/>
              </a:rPr>
              <a:t>viser, hvor meget din virksomheds omsætningsaktiver udgør i procent af jeres kortfristede gældsforpligtelse. Kortfristede gældsforpligtelser er dem, som forfalder i det kommende år.</a:t>
            </a:r>
          </a:p>
          <a:p>
            <a:pPr marL="0" indent="0" algn="l">
              <a:buNone/>
            </a:pPr>
            <a:r>
              <a:rPr lang="da-DK" sz="1600" b="0" i="0" u="none" strike="noStrike" dirty="0">
                <a:solidFill>
                  <a:srgbClr val="1A1A1A"/>
                </a:solidFill>
                <a:effectLst/>
                <a:latin typeface="Calibri" panose="020F0502020204030204" pitchFamily="34" charset="0"/>
                <a:cs typeface="Calibri" panose="020F0502020204030204" pitchFamily="34" charset="0"/>
              </a:rPr>
              <a:t>Likviditetsgraden skal gerne ligge et godt stykke over 100% (1)- og som tommelfingerregel minimum 150% (1,5). En dårlig likviditetsgrad kan indikere, at virksomheden kan have svært ved at overleve.</a:t>
            </a:r>
            <a:endParaRPr lang="da-DK" sz="1600" dirty="0">
              <a:solidFill>
                <a:srgbClr val="1A1A1A"/>
              </a:solidFill>
              <a:latin typeface="Calibri" panose="020F0502020204030204" pitchFamily="34" charset="0"/>
              <a:cs typeface="Calibri" panose="020F0502020204030204" pitchFamily="34" charset="0"/>
            </a:endParaRPr>
          </a:p>
          <a:p>
            <a:pPr marL="0" indent="0" algn="l">
              <a:buNone/>
            </a:pPr>
            <a:endParaRPr lang="da-DK" dirty="0">
              <a:solidFill>
                <a:srgbClr val="1A1A1A"/>
              </a:solidFill>
              <a:latin typeface="IBM Plex Sans" panose="020B0503050203000203" pitchFamily="34" charset="0"/>
            </a:endParaRPr>
          </a:p>
          <a:p>
            <a:pPr marL="0" indent="0" algn="l">
              <a:buNone/>
            </a:pPr>
            <a:endParaRPr lang="da-DK" b="0" i="0" u="none" strike="noStrike" dirty="0">
              <a:solidFill>
                <a:srgbClr val="1A1A1A"/>
              </a:solidFill>
              <a:effectLst/>
              <a:latin typeface="IBM Plex Sans" panose="020B0503050203000203" pitchFamily="34" charset="0"/>
            </a:endParaRPr>
          </a:p>
          <a:p>
            <a:pPr marL="0" indent="0" algn="l">
              <a:buNone/>
            </a:pPr>
            <a:endParaRPr lang="da-DK" dirty="0">
              <a:solidFill>
                <a:srgbClr val="1A1A1A"/>
              </a:solidFill>
              <a:latin typeface="IBM Plex Sans" panose="020B0503050203000203" pitchFamily="34" charset="0"/>
            </a:endParaRPr>
          </a:p>
          <a:p>
            <a:pPr marL="0" indent="0" algn="l">
              <a:buNone/>
            </a:pPr>
            <a:endParaRPr lang="da-DK" b="0" i="0" u="none" strike="noStrike" dirty="0">
              <a:solidFill>
                <a:srgbClr val="1A1A1A"/>
              </a:solidFill>
              <a:effectLst/>
              <a:latin typeface="IBM Plex Sans" panose="020B0503050203000203" pitchFamily="34" charset="0"/>
            </a:endParaRPr>
          </a:p>
          <a:p>
            <a:pPr marL="0" indent="0">
              <a:buNone/>
            </a:pPr>
            <a:endParaRPr lang="da-DK" dirty="0"/>
          </a:p>
        </p:txBody>
      </p:sp>
      <p:pic>
        <p:nvPicPr>
          <p:cNvPr id="23" name="Pladsholder til indhold 22" descr="Et billede, der indeholder tekst, Font/skrifttype, skærmbillede, linje/række&#10;&#10;Automatisk genereret beskrivelse">
            <a:extLst>
              <a:ext uri="{FF2B5EF4-FFF2-40B4-BE49-F238E27FC236}">
                <a16:creationId xmlns:a16="http://schemas.microsoft.com/office/drawing/2014/main" id="{4CBD0385-E810-F096-10C4-4074DD180D4A}"/>
              </a:ext>
            </a:extLst>
          </p:cNvPr>
          <p:cNvPicPr>
            <a:picLocks noGrp="1" noChangeAspect="1"/>
          </p:cNvPicPr>
          <p:nvPr>
            <p:ph sz="half" idx="2"/>
          </p:nvPr>
        </p:nvPicPr>
        <p:blipFill>
          <a:blip r:embed="rId2"/>
          <a:stretch>
            <a:fillRect/>
          </a:stretch>
        </p:blipFill>
        <p:spPr>
          <a:xfrm>
            <a:off x="6338455" y="4601826"/>
            <a:ext cx="5181600" cy="1575137"/>
          </a:xfrm>
          <a:ln>
            <a:solidFill>
              <a:schemeClr val="tx1"/>
            </a:solidFill>
          </a:ln>
        </p:spPr>
      </p:pic>
      <mc:AlternateContent xmlns:mc="http://schemas.openxmlformats.org/markup-compatibility/2006" xmlns:a14="http://schemas.microsoft.com/office/drawing/2010/main">
        <mc:Choice Requires="a14">
          <p:sp>
            <p:nvSpPr>
              <p:cNvPr id="24" name="Tekstfelt 23">
                <a:extLst>
                  <a:ext uri="{FF2B5EF4-FFF2-40B4-BE49-F238E27FC236}">
                    <a16:creationId xmlns:a16="http://schemas.microsoft.com/office/drawing/2014/main" id="{077C3C0A-DF0C-9136-01A1-FA912BF7ECDC}"/>
                  </a:ext>
                </a:extLst>
              </p:cNvPr>
              <p:cNvSpPr txBox="1"/>
              <p:nvPr/>
            </p:nvSpPr>
            <p:spPr>
              <a:xfrm>
                <a:off x="6012873" y="1577887"/>
                <a:ext cx="5291898" cy="5745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a-DK" b="0" i="1" smtClean="0">
                          <a:latin typeface="Cambria Math" panose="02040503050406030204" pitchFamily="18" charset="0"/>
                        </a:rPr>
                        <m:t>𝐿𝑖𝑘𝑣𝑖𝑑𝑖𝑡𝑒𝑡𝑠𝑔𝑟𝑎𝑑</m:t>
                      </m:r>
                      <m:r>
                        <a:rPr lang="da-DK" b="0" i="1" smtClean="0">
                          <a:latin typeface="Cambria Math" panose="02040503050406030204" pitchFamily="18" charset="0"/>
                        </a:rPr>
                        <m:t> (</m:t>
                      </m:r>
                      <m:r>
                        <a:rPr lang="da-DK" b="0" i="1" smtClean="0">
                          <a:latin typeface="Cambria Math" panose="02040503050406030204" pitchFamily="18" charset="0"/>
                        </a:rPr>
                        <m:t>𝑝𝑐𝑡</m:t>
                      </m:r>
                      <m:r>
                        <a:rPr lang="da-DK" b="0" i="1" smtClean="0">
                          <a:latin typeface="Cambria Math" panose="02040503050406030204" pitchFamily="18" charset="0"/>
                        </a:rPr>
                        <m:t>.)=</m:t>
                      </m:r>
                      <m:f>
                        <m:fPr>
                          <m:ctrlPr>
                            <a:rPr lang="da-DK" b="0" i="1" smtClean="0">
                              <a:latin typeface="Cambria Math" panose="02040503050406030204" pitchFamily="18" charset="0"/>
                            </a:rPr>
                          </m:ctrlPr>
                        </m:fPr>
                        <m:num>
                          <m:r>
                            <a:rPr lang="da-DK" b="0" i="1" smtClean="0">
                              <a:latin typeface="Cambria Math" panose="02040503050406030204" pitchFamily="18" charset="0"/>
                            </a:rPr>
                            <m:t>𝑂𝑚𝑠</m:t>
                          </m:r>
                          <m:r>
                            <a:rPr lang="da-DK" b="0" i="1" smtClean="0">
                              <a:latin typeface="Cambria Math" panose="02040503050406030204" pitchFamily="18" charset="0"/>
                            </a:rPr>
                            <m:t>æ</m:t>
                          </m:r>
                          <m:r>
                            <a:rPr lang="da-DK" b="0" i="1" smtClean="0">
                              <a:latin typeface="Cambria Math" panose="02040503050406030204" pitchFamily="18" charset="0"/>
                            </a:rPr>
                            <m:t>𝑡𝑛𝑖𝑛𝑔𝑠𝑎𝑘𝑡𝑖𝑣𝑒𝑟</m:t>
                          </m:r>
                          <m:r>
                            <a:rPr lang="da-DK" b="0" i="1" smtClean="0">
                              <a:latin typeface="Cambria Math" panose="02040503050406030204" pitchFamily="18" charset="0"/>
                            </a:rPr>
                            <m:t>∗100</m:t>
                          </m:r>
                        </m:num>
                        <m:den>
                          <m:r>
                            <a:rPr lang="da-DK" b="0" i="1" smtClean="0">
                              <a:latin typeface="Cambria Math" panose="02040503050406030204" pitchFamily="18" charset="0"/>
                            </a:rPr>
                            <m:t>𝐾𝑜𝑟𝑡𝑓𝑟𝑖𝑠𝑡𝑒𝑡</m:t>
                          </m:r>
                          <m:r>
                            <a:rPr lang="da-DK" b="0" i="1" smtClean="0">
                              <a:latin typeface="Cambria Math" panose="02040503050406030204" pitchFamily="18" charset="0"/>
                            </a:rPr>
                            <m:t> </m:t>
                          </m:r>
                          <m:r>
                            <a:rPr lang="da-DK" b="0" i="1" smtClean="0">
                              <a:latin typeface="Cambria Math" panose="02040503050406030204" pitchFamily="18" charset="0"/>
                            </a:rPr>
                            <m:t>𝑔</m:t>
                          </m:r>
                          <m:r>
                            <a:rPr lang="da-DK" b="0" i="1" smtClean="0">
                              <a:latin typeface="Cambria Math" panose="02040503050406030204" pitchFamily="18" charset="0"/>
                            </a:rPr>
                            <m:t>æ</m:t>
                          </m:r>
                          <m:r>
                            <a:rPr lang="da-DK" b="0" i="1" smtClean="0">
                              <a:latin typeface="Cambria Math" panose="02040503050406030204" pitchFamily="18" charset="0"/>
                            </a:rPr>
                            <m:t>𝑙𝑑</m:t>
                          </m:r>
                        </m:den>
                      </m:f>
                    </m:oMath>
                  </m:oMathPara>
                </a14:m>
                <a:endParaRPr lang="da-DK" dirty="0"/>
              </a:p>
            </p:txBody>
          </p:sp>
        </mc:Choice>
        <mc:Fallback xmlns="">
          <p:sp>
            <p:nvSpPr>
              <p:cNvPr id="24" name="Tekstfelt 23">
                <a:extLst>
                  <a:ext uri="{FF2B5EF4-FFF2-40B4-BE49-F238E27FC236}">
                    <a16:creationId xmlns:a16="http://schemas.microsoft.com/office/drawing/2014/main" id="{077C3C0A-DF0C-9136-01A1-FA912BF7ECDC}"/>
                  </a:ext>
                </a:extLst>
              </p:cNvPr>
              <p:cNvSpPr txBox="1">
                <a:spLocks noRot="1" noChangeAspect="1" noMove="1" noResize="1" noEditPoints="1" noAdjustHandles="1" noChangeArrowheads="1" noChangeShapeType="1" noTextEdit="1"/>
              </p:cNvSpPr>
              <p:nvPr/>
            </p:nvSpPr>
            <p:spPr>
              <a:xfrm>
                <a:off x="6012873" y="1577887"/>
                <a:ext cx="5291898" cy="574516"/>
              </a:xfrm>
              <a:prstGeom prst="rect">
                <a:avLst/>
              </a:prstGeom>
              <a:blipFill>
                <a:blip r:embed="rId3"/>
                <a:stretch>
                  <a:fillRect l="-1679" t="-6522" r="-1439" b="-19565"/>
                </a:stretch>
              </a:blipFill>
            </p:spPr>
            <p:txBody>
              <a:bodyPr/>
              <a:lstStyle/>
              <a:p>
                <a:r>
                  <a:rPr lang="da-DK">
                    <a:noFill/>
                  </a:rPr>
                  <a:t> </a:t>
                </a:r>
              </a:p>
            </p:txBody>
          </p:sp>
        </mc:Fallback>
      </mc:AlternateContent>
      <mc:AlternateContent xmlns:mc="http://schemas.openxmlformats.org/markup-compatibility/2006" xmlns:a14="http://schemas.microsoft.com/office/drawing/2010/main">
        <mc:Choice Requires="a14">
          <p:sp>
            <p:nvSpPr>
              <p:cNvPr id="25" name="Tekstfelt 24">
                <a:extLst>
                  <a:ext uri="{FF2B5EF4-FFF2-40B4-BE49-F238E27FC236}">
                    <a16:creationId xmlns:a16="http://schemas.microsoft.com/office/drawing/2014/main" id="{7121F302-C547-D3F2-BADE-A8FAA7BDBBB0}"/>
                  </a:ext>
                </a:extLst>
              </p:cNvPr>
              <p:cNvSpPr txBox="1"/>
              <p:nvPr/>
            </p:nvSpPr>
            <p:spPr>
              <a:xfrm>
                <a:off x="6012873" y="3043277"/>
                <a:ext cx="4082400" cy="5745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a-DK" b="0" i="1" smtClean="0">
                          <a:latin typeface="Cambria Math" panose="02040503050406030204" pitchFamily="18" charset="0"/>
                        </a:rPr>
                        <m:t>𝐿𝑖𝑘𝑣𝑖𝑑𝑖𝑡𝑒𝑡𝑠𝑔𝑟𝑎𝑑</m:t>
                      </m:r>
                      <m:r>
                        <a:rPr lang="da-DK" b="0" i="1" smtClean="0">
                          <a:latin typeface="Cambria Math" panose="02040503050406030204" pitchFamily="18" charset="0"/>
                        </a:rPr>
                        <m:t>=</m:t>
                      </m:r>
                      <m:f>
                        <m:fPr>
                          <m:ctrlPr>
                            <a:rPr lang="da-DK" b="0" i="1" smtClean="0">
                              <a:latin typeface="Cambria Math" panose="02040503050406030204" pitchFamily="18" charset="0"/>
                            </a:rPr>
                          </m:ctrlPr>
                        </m:fPr>
                        <m:num>
                          <m:r>
                            <a:rPr lang="da-DK" b="0" i="1" smtClean="0">
                              <a:latin typeface="Cambria Math" panose="02040503050406030204" pitchFamily="18" charset="0"/>
                            </a:rPr>
                            <m:t>𝑂𝑚𝑠</m:t>
                          </m:r>
                          <m:r>
                            <a:rPr lang="da-DK" b="0" i="1" smtClean="0">
                              <a:latin typeface="Cambria Math" panose="02040503050406030204" pitchFamily="18" charset="0"/>
                            </a:rPr>
                            <m:t>æ</m:t>
                          </m:r>
                          <m:r>
                            <a:rPr lang="da-DK" b="0" i="1" smtClean="0">
                              <a:latin typeface="Cambria Math" panose="02040503050406030204" pitchFamily="18" charset="0"/>
                            </a:rPr>
                            <m:t>𝑡𝑛𝑖𝑛𝑔𝑠𝑎𝑘𝑡𝑖𝑣𝑒𝑟</m:t>
                          </m:r>
                        </m:num>
                        <m:den>
                          <m:r>
                            <a:rPr lang="da-DK" b="0" i="1" smtClean="0">
                              <a:latin typeface="Cambria Math" panose="02040503050406030204" pitchFamily="18" charset="0"/>
                            </a:rPr>
                            <m:t>𝐾𝑜𝑟𝑡𝑓𝑟𝑖𝑠𝑡𝑒𝑡</m:t>
                          </m:r>
                          <m:r>
                            <a:rPr lang="da-DK" b="0" i="1" smtClean="0">
                              <a:latin typeface="Cambria Math" panose="02040503050406030204" pitchFamily="18" charset="0"/>
                            </a:rPr>
                            <m:t> </m:t>
                          </m:r>
                          <m:r>
                            <a:rPr lang="da-DK" b="0" i="1" smtClean="0">
                              <a:latin typeface="Cambria Math" panose="02040503050406030204" pitchFamily="18" charset="0"/>
                            </a:rPr>
                            <m:t>𝑔</m:t>
                          </m:r>
                          <m:r>
                            <a:rPr lang="da-DK" b="0" i="1" smtClean="0">
                              <a:latin typeface="Cambria Math" panose="02040503050406030204" pitchFamily="18" charset="0"/>
                            </a:rPr>
                            <m:t>æ</m:t>
                          </m:r>
                          <m:r>
                            <a:rPr lang="da-DK" b="0" i="1" smtClean="0">
                              <a:latin typeface="Cambria Math" panose="02040503050406030204" pitchFamily="18" charset="0"/>
                            </a:rPr>
                            <m:t>𝑙𝑑</m:t>
                          </m:r>
                        </m:den>
                      </m:f>
                    </m:oMath>
                  </m:oMathPara>
                </a14:m>
                <a:endParaRPr lang="da-DK" dirty="0"/>
              </a:p>
            </p:txBody>
          </p:sp>
        </mc:Choice>
        <mc:Fallback xmlns="">
          <p:sp>
            <p:nvSpPr>
              <p:cNvPr id="25" name="Tekstfelt 24">
                <a:extLst>
                  <a:ext uri="{FF2B5EF4-FFF2-40B4-BE49-F238E27FC236}">
                    <a16:creationId xmlns:a16="http://schemas.microsoft.com/office/drawing/2014/main" id="{7121F302-C547-D3F2-BADE-A8FAA7BDBBB0}"/>
                  </a:ext>
                </a:extLst>
              </p:cNvPr>
              <p:cNvSpPr txBox="1">
                <a:spLocks noRot="1" noChangeAspect="1" noMove="1" noResize="1" noEditPoints="1" noAdjustHandles="1" noChangeArrowheads="1" noChangeShapeType="1" noTextEdit="1"/>
              </p:cNvSpPr>
              <p:nvPr/>
            </p:nvSpPr>
            <p:spPr>
              <a:xfrm>
                <a:off x="6012873" y="3043277"/>
                <a:ext cx="4082400" cy="574516"/>
              </a:xfrm>
              <a:prstGeom prst="rect">
                <a:avLst/>
              </a:prstGeom>
              <a:blipFill>
                <a:blip r:embed="rId4"/>
                <a:stretch>
                  <a:fillRect l="-1553" t="-4348" r="-1553" b="-19565"/>
                </a:stretch>
              </a:blipFill>
            </p:spPr>
            <p:txBody>
              <a:bodyPr/>
              <a:lstStyle/>
              <a:p>
                <a:r>
                  <a:rPr lang="da-DK">
                    <a:noFill/>
                  </a:rPr>
                  <a:t> </a:t>
                </a:r>
              </a:p>
            </p:txBody>
          </p:sp>
        </mc:Fallback>
      </mc:AlternateContent>
    </p:spTree>
    <p:extLst>
      <p:ext uri="{BB962C8B-B14F-4D97-AF65-F5344CB8AC3E}">
        <p14:creationId xmlns:p14="http://schemas.microsoft.com/office/powerpoint/2010/main" val="3852714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1C8851-8DB2-AA4C-1052-223565FE1D94}"/>
              </a:ext>
            </a:extLst>
          </p:cNvPr>
          <p:cNvSpPr>
            <a:spLocks noGrp="1"/>
          </p:cNvSpPr>
          <p:nvPr>
            <p:ph type="title"/>
          </p:nvPr>
        </p:nvSpPr>
        <p:spPr/>
        <p:txBody>
          <a:bodyPr/>
          <a:lstStyle/>
          <a:p>
            <a:r>
              <a:rPr lang="da-DK" dirty="0"/>
              <a:t>Soliditetsgrad</a:t>
            </a:r>
            <a:br>
              <a:rPr lang="da-DK" dirty="0"/>
            </a:br>
            <a:r>
              <a:rPr lang="da-DK" sz="2000" dirty="0"/>
              <a:t>Har virksomheden en tilstrækkelig formue?</a:t>
            </a:r>
            <a:endParaRPr lang="da-DK" dirty="0"/>
          </a:p>
        </p:txBody>
      </p:sp>
      <p:sp>
        <p:nvSpPr>
          <p:cNvPr id="3" name="Pladsholder til indhold 2">
            <a:extLst>
              <a:ext uri="{FF2B5EF4-FFF2-40B4-BE49-F238E27FC236}">
                <a16:creationId xmlns:a16="http://schemas.microsoft.com/office/drawing/2014/main" id="{CD79AB84-B536-CD38-C9BA-48B41F43C7E8}"/>
              </a:ext>
            </a:extLst>
          </p:cNvPr>
          <p:cNvSpPr>
            <a:spLocks noGrp="1"/>
          </p:cNvSpPr>
          <p:nvPr>
            <p:ph sz="half" idx="1"/>
          </p:nvPr>
        </p:nvSpPr>
        <p:spPr/>
        <p:txBody>
          <a:bodyPr>
            <a:normAutofit fontScale="47500" lnSpcReduction="20000"/>
          </a:bodyPr>
          <a:lstStyle/>
          <a:p>
            <a:pPr marL="0" indent="0" algn="l">
              <a:lnSpc>
                <a:spcPct val="120000"/>
              </a:lnSpc>
              <a:buNone/>
            </a:pPr>
            <a:r>
              <a:rPr lang="da-DK" sz="2500" b="0" i="0" u="none" strike="noStrike" dirty="0">
                <a:solidFill>
                  <a:srgbClr val="1A1A1A"/>
                </a:solidFill>
                <a:effectLst/>
                <a:latin typeface="Calibri" panose="020F0502020204030204" pitchFamily="34" charset="0"/>
                <a:cs typeface="Calibri" panose="020F0502020204030204" pitchFamily="34" charset="0"/>
              </a:rPr>
              <a:t>Din soliditetsgrad er et nøgletal, som banken altid kigger på. Derfor er det et vigtigt tal, hvis du eksempelvis planlægger et møde med banken om øgede kreditter. I en veldrevet virksomhed bør tallet minimum være omkring 30-40 %.</a:t>
            </a:r>
          </a:p>
          <a:p>
            <a:pPr marL="0" indent="0" algn="l">
              <a:lnSpc>
                <a:spcPct val="120000"/>
              </a:lnSpc>
              <a:buNone/>
            </a:pPr>
            <a:r>
              <a:rPr lang="da-DK" sz="2500" b="0" i="0" u="none" strike="noStrike" dirty="0">
                <a:solidFill>
                  <a:srgbClr val="1A1A1A"/>
                </a:solidFill>
                <a:effectLst/>
                <a:latin typeface="Calibri" panose="020F0502020204030204" pitchFamily="34" charset="0"/>
                <a:cs typeface="Calibri" panose="020F0502020204030204" pitchFamily="34" charset="0"/>
              </a:rPr>
              <a:t>Du kan have stor gavn af at kigge på din virksomheds soliditetsgrad i et historisk perspektiv og sammenligne med tidligere resultater. Har du forbedret soliditetsgraden er det som udgangspunkt tilfredsstillende.</a:t>
            </a:r>
          </a:p>
          <a:p>
            <a:pPr marL="0" indent="0" algn="l">
              <a:lnSpc>
                <a:spcPct val="120000"/>
              </a:lnSpc>
              <a:buNone/>
            </a:pPr>
            <a:r>
              <a:rPr lang="da-DK" sz="2500" b="0" i="0" u="none" strike="noStrike" dirty="0">
                <a:solidFill>
                  <a:srgbClr val="1A1A1A"/>
                </a:solidFill>
                <a:effectLst/>
                <a:latin typeface="Calibri" panose="020F0502020204030204" pitchFamily="34" charset="0"/>
                <a:cs typeface="Calibri" panose="020F0502020204030204" pitchFamily="34" charset="0"/>
              </a:rPr>
              <a:t>Dog skal du være opmærksom på, at en forbedring eller forværring af soliditetsgraden, også kan være en effekt af manglende udvikling og investeringer i virksomheden.</a:t>
            </a:r>
          </a:p>
          <a:p>
            <a:pPr marL="0" indent="0" algn="l">
              <a:lnSpc>
                <a:spcPct val="120000"/>
              </a:lnSpc>
              <a:buNone/>
            </a:pPr>
            <a:r>
              <a:rPr lang="da-DK" sz="2500" b="0" i="0" u="none" strike="noStrike" dirty="0">
                <a:solidFill>
                  <a:srgbClr val="1A1A1A"/>
                </a:solidFill>
                <a:effectLst/>
                <a:latin typeface="Calibri" panose="020F0502020204030204" pitchFamily="34" charset="0"/>
                <a:cs typeface="Calibri" panose="020F0502020204030204" pitchFamily="34" charset="0"/>
              </a:rPr>
              <a:t>Når du vil forbedre soliditetsgraden, kan du med fordel tage disse initiativer:</a:t>
            </a:r>
          </a:p>
          <a:p>
            <a:pPr algn="l">
              <a:lnSpc>
                <a:spcPct val="120000"/>
              </a:lnSpc>
              <a:spcBef>
                <a:spcPts val="600"/>
              </a:spcBef>
              <a:buFont typeface="Arial" panose="020B0604020202020204" pitchFamily="34" charset="0"/>
              <a:buChar char="•"/>
            </a:pPr>
            <a:r>
              <a:rPr lang="da-DK" sz="2500" b="0" i="0" u="none" strike="noStrike" dirty="0">
                <a:solidFill>
                  <a:srgbClr val="1A1A1A"/>
                </a:solidFill>
                <a:effectLst/>
                <a:latin typeface="Calibri" panose="020F0502020204030204" pitchFamily="34" charset="0"/>
                <a:cs typeface="Calibri" panose="020F0502020204030204" pitchFamily="34" charset="0"/>
              </a:rPr>
              <a:t>Nedbring værdien af dit varelager</a:t>
            </a:r>
          </a:p>
          <a:p>
            <a:pPr algn="l">
              <a:lnSpc>
                <a:spcPct val="120000"/>
              </a:lnSpc>
              <a:spcBef>
                <a:spcPts val="600"/>
              </a:spcBef>
              <a:buFont typeface="Arial" panose="020B0604020202020204" pitchFamily="34" charset="0"/>
              <a:buChar char="•"/>
            </a:pPr>
            <a:r>
              <a:rPr lang="da-DK" sz="2500" b="0" i="0" u="none" strike="noStrike" dirty="0">
                <a:solidFill>
                  <a:srgbClr val="1A1A1A"/>
                </a:solidFill>
                <a:effectLst/>
                <a:latin typeface="Calibri" panose="020F0502020204030204" pitchFamily="34" charset="0"/>
                <a:cs typeface="Calibri" panose="020F0502020204030204" pitchFamily="34" charset="0"/>
              </a:rPr>
              <a:t>Sørg for at overføre hele årets resultat til egenkapitalen og ikke udbetale udbytte</a:t>
            </a:r>
          </a:p>
          <a:p>
            <a:pPr algn="l">
              <a:lnSpc>
                <a:spcPct val="120000"/>
              </a:lnSpc>
              <a:spcBef>
                <a:spcPts val="600"/>
              </a:spcBef>
              <a:buFont typeface="Arial" panose="020B0604020202020204" pitchFamily="34" charset="0"/>
              <a:buChar char="•"/>
            </a:pPr>
            <a:r>
              <a:rPr lang="da-DK" sz="2500" b="0" i="0" u="none" strike="noStrike" dirty="0">
                <a:solidFill>
                  <a:srgbClr val="1A1A1A"/>
                </a:solidFill>
                <a:effectLst/>
                <a:latin typeface="Calibri" panose="020F0502020204030204" pitchFamily="34" charset="0"/>
                <a:cs typeface="Calibri" panose="020F0502020204030204" pitchFamily="34" charset="0"/>
              </a:rPr>
              <a:t>Aktivt arbejde med hvilke hvad der generer overskuddet i virksomheden, hvilke services og produkter er rentable?</a:t>
            </a:r>
          </a:p>
          <a:p>
            <a:pPr marL="0" indent="0">
              <a:buNone/>
            </a:pPr>
            <a:endParaRPr lang="da-DK" dirty="0"/>
          </a:p>
        </p:txBody>
      </p:sp>
      <p:pic>
        <p:nvPicPr>
          <p:cNvPr id="5" name="Pladsholder til indhold 6" descr="Et billede, der indeholder tekst, Font/skrifttype, skærmbillede, linje/række&#10;&#10;Automatisk genereret beskrivelse">
            <a:extLst>
              <a:ext uri="{FF2B5EF4-FFF2-40B4-BE49-F238E27FC236}">
                <a16:creationId xmlns:a16="http://schemas.microsoft.com/office/drawing/2014/main" id="{8D9E0A70-659E-C7AA-6CBE-E842D178D6AF}"/>
              </a:ext>
            </a:extLst>
          </p:cNvPr>
          <p:cNvPicPr>
            <a:picLocks noGrp="1" noChangeAspect="1"/>
          </p:cNvPicPr>
          <p:nvPr>
            <p:ph sz="half" idx="2"/>
          </p:nvPr>
        </p:nvPicPr>
        <p:blipFill>
          <a:blip r:embed="rId2"/>
          <a:stretch>
            <a:fillRect/>
          </a:stretch>
        </p:blipFill>
        <p:spPr>
          <a:xfrm>
            <a:off x="6624452" y="4001294"/>
            <a:ext cx="5181600" cy="1612244"/>
          </a:xfrm>
          <a:ln>
            <a:solidFill>
              <a:schemeClr val="tx1"/>
            </a:solidFill>
          </a:ln>
        </p:spPr>
      </p:pic>
      <mc:AlternateContent xmlns:mc="http://schemas.openxmlformats.org/markup-compatibility/2006" xmlns:a14="http://schemas.microsoft.com/office/drawing/2010/main">
        <mc:Choice Requires="a14">
          <p:sp>
            <p:nvSpPr>
              <p:cNvPr id="6" name="Tekstfelt 5">
                <a:extLst>
                  <a:ext uri="{FF2B5EF4-FFF2-40B4-BE49-F238E27FC236}">
                    <a16:creationId xmlns:a16="http://schemas.microsoft.com/office/drawing/2014/main" id="{38562DF8-1BD4-8F5A-34CB-CC2D0F1F3562}"/>
                  </a:ext>
                </a:extLst>
              </p:cNvPr>
              <p:cNvSpPr txBox="1"/>
              <p:nvPr/>
            </p:nvSpPr>
            <p:spPr>
              <a:xfrm>
                <a:off x="6461004" y="2281612"/>
                <a:ext cx="5508496" cy="5750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a-DK" b="0" i="1" smtClean="0">
                          <a:latin typeface="Cambria Math" panose="02040503050406030204" pitchFamily="18" charset="0"/>
                        </a:rPr>
                        <m:t>𝑆𝑜𝑙𝑖𝑑𝑖𝑡𝑒𝑡𝑠𝑔𝑟𝑎𝑑</m:t>
                      </m:r>
                      <m:r>
                        <a:rPr lang="da-DK" b="0" i="1" smtClean="0">
                          <a:latin typeface="Cambria Math" panose="02040503050406030204" pitchFamily="18" charset="0"/>
                        </a:rPr>
                        <m:t>=</m:t>
                      </m:r>
                      <m:f>
                        <m:fPr>
                          <m:ctrlPr>
                            <a:rPr lang="da-DK" b="0" i="1" smtClean="0">
                              <a:latin typeface="Cambria Math" panose="02040503050406030204" pitchFamily="18" charset="0"/>
                            </a:rPr>
                          </m:ctrlPr>
                        </m:fPr>
                        <m:num>
                          <m:r>
                            <a:rPr lang="da-DK" b="0" i="1" smtClean="0">
                              <a:latin typeface="Cambria Math" panose="02040503050406030204" pitchFamily="18" charset="0"/>
                            </a:rPr>
                            <m:t>𝐸𝑔𝑒𝑛𝑘𝑎𝑝𝑖𝑡𝑎𝑙</m:t>
                          </m:r>
                          <m:r>
                            <a:rPr lang="da-DK" b="0" i="1" smtClean="0">
                              <a:latin typeface="Cambria Math" panose="02040503050406030204" pitchFamily="18" charset="0"/>
                            </a:rPr>
                            <m:t>∗100</m:t>
                          </m:r>
                        </m:num>
                        <m:den>
                          <m:r>
                            <a:rPr lang="da-DK" b="0" i="1" smtClean="0">
                              <a:latin typeface="Cambria Math" panose="02040503050406030204" pitchFamily="18" charset="0"/>
                            </a:rPr>
                            <m:t>𝑆𝑎𝑚𝑙𝑒𝑑𝑒</m:t>
                          </m:r>
                          <m:r>
                            <a:rPr lang="da-DK" b="0" i="1" smtClean="0">
                              <a:latin typeface="Cambria Math" panose="02040503050406030204" pitchFamily="18" charset="0"/>
                            </a:rPr>
                            <m:t> </m:t>
                          </m:r>
                          <m:r>
                            <a:rPr lang="da-DK" b="0" i="1" smtClean="0">
                              <a:latin typeface="Cambria Math" panose="02040503050406030204" pitchFamily="18" charset="0"/>
                            </a:rPr>
                            <m:t>𝑎𝑘𝑡𝑖𝑣𝑒𝑟</m:t>
                          </m:r>
                          <m:r>
                            <a:rPr lang="da-DK" b="0" i="1" smtClean="0">
                              <a:latin typeface="Cambria Math" panose="02040503050406030204" pitchFamily="18" charset="0"/>
                            </a:rPr>
                            <m:t> (</m:t>
                          </m:r>
                          <m:r>
                            <a:rPr lang="da-DK" b="0" i="1" smtClean="0">
                              <a:latin typeface="Cambria Math" panose="02040503050406030204" pitchFamily="18" charset="0"/>
                            </a:rPr>
                            <m:t>𝑏𝑎𝑙𝑎𝑛𝑐𝑒𝑠𝑢𝑚𝑚𝑒𝑛</m:t>
                          </m:r>
                          <m:r>
                            <a:rPr lang="da-DK" b="0" i="1" smtClean="0">
                              <a:latin typeface="Cambria Math" panose="02040503050406030204" pitchFamily="18" charset="0"/>
                            </a:rPr>
                            <m:t>)</m:t>
                          </m:r>
                        </m:den>
                      </m:f>
                    </m:oMath>
                  </m:oMathPara>
                </a14:m>
                <a:endParaRPr lang="da-DK" dirty="0"/>
              </a:p>
            </p:txBody>
          </p:sp>
        </mc:Choice>
        <mc:Fallback xmlns="">
          <p:sp>
            <p:nvSpPr>
              <p:cNvPr id="6" name="Tekstfelt 5">
                <a:extLst>
                  <a:ext uri="{FF2B5EF4-FFF2-40B4-BE49-F238E27FC236}">
                    <a16:creationId xmlns:a16="http://schemas.microsoft.com/office/drawing/2014/main" id="{38562DF8-1BD4-8F5A-34CB-CC2D0F1F3562}"/>
                  </a:ext>
                </a:extLst>
              </p:cNvPr>
              <p:cNvSpPr txBox="1">
                <a:spLocks noRot="1" noChangeAspect="1" noMove="1" noResize="1" noEditPoints="1" noAdjustHandles="1" noChangeArrowheads="1" noChangeShapeType="1" noTextEdit="1"/>
              </p:cNvSpPr>
              <p:nvPr/>
            </p:nvSpPr>
            <p:spPr>
              <a:xfrm>
                <a:off x="6461004" y="2281612"/>
                <a:ext cx="5508496" cy="575094"/>
              </a:xfrm>
              <a:prstGeom prst="rect">
                <a:avLst/>
              </a:prstGeom>
              <a:blipFill>
                <a:blip r:embed="rId3"/>
                <a:stretch>
                  <a:fillRect l="-920" t="-4255" r="-1149" b="-17021"/>
                </a:stretch>
              </a:blipFill>
            </p:spPr>
            <p:txBody>
              <a:bodyPr/>
              <a:lstStyle/>
              <a:p>
                <a:r>
                  <a:rPr lang="da-DK">
                    <a:noFill/>
                  </a:rPr>
                  <a:t> </a:t>
                </a:r>
              </a:p>
            </p:txBody>
          </p:sp>
        </mc:Fallback>
      </mc:AlternateContent>
    </p:spTree>
    <p:extLst>
      <p:ext uri="{BB962C8B-B14F-4D97-AF65-F5344CB8AC3E}">
        <p14:creationId xmlns:p14="http://schemas.microsoft.com/office/powerpoint/2010/main" val="1869857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5F10D412-3766-152B-7506-D477630131CE}"/>
              </a:ext>
            </a:extLst>
          </p:cNvPr>
          <p:cNvSpPr>
            <a:spLocks noGrp="1"/>
          </p:cNvSpPr>
          <p:nvPr>
            <p:ph type="title"/>
          </p:nvPr>
        </p:nvSpPr>
        <p:spPr>
          <a:xfrm>
            <a:off x="838200" y="1216025"/>
            <a:ext cx="10515600" cy="1325563"/>
          </a:xfrm>
        </p:spPr>
        <p:txBody>
          <a:bodyPr/>
          <a:lstStyle/>
          <a:p>
            <a:pPr algn="ctr"/>
            <a:r>
              <a:rPr lang="da-DK" b="1" dirty="0"/>
              <a:t>Husk at bruge din sunde fornuft!</a:t>
            </a:r>
          </a:p>
        </p:txBody>
      </p:sp>
      <p:sp>
        <p:nvSpPr>
          <p:cNvPr id="6" name="Pladsholder til indhold 5">
            <a:extLst>
              <a:ext uri="{FF2B5EF4-FFF2-40B4-BE49-F238E27FC236}">
                <a16:creationId xmlns:a16="http://schemas.microsoft.com/office/drawing/2014/main" id="{2DBFC3BD-8063-2404-F242-4FC02020DF69}"/>
              </a:ext>
            </a:extLst>
          </p:cNvPr>
          <p:cNvSpPr>
            <a:spLocks noGrp="1"/>
          </p:cNvSpPr>
          <p:nvPr>
            <p:ph idx="1"/>
          </p:nvPr>
        </p:nvSpPr>
        <p:spPr>
          <a:xfrm>
            <a:off x="5257800" y="3098799"/>
            <a:ext cx="6096000" cy="3078163"/>
          </a:xfrm>
        </p:spPr>
        <p:txBody>
          <a:bodyPr>
            <a:normAutofit/>
          </a:bodyPr>
          <a:lstStyle/>
          <a:p>
            <a:pPr marL="0" indent="0">
              <a:buNone/>
            </a:pPr>
            <a:r>
              <a:rPr lang="da-DK" sz="9600" dirty="0"/>
              <a:t>😄</a:t>
            </a:r>
          </a:p>
        </p:txBody>
      </p:sp>
    </p:spTree>
    <p:extLst>
      <p:ext uri="{BB962C8B-B14F-4D97-AF65-F5344CB8AC3E}">
        <p14:creationId xmlns:p14="http://schemas.microsoft.com/office/powerpoint/2010/main" val="44202166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BF1357C-222B-5F4A-A131-96B480678EB3}">
  <we:reference id="wa200005566" version="3.0.0.2" store="da-DK" storeType="OMEX"/>
  <we:alternateReferences>
    <we:reference id="wa200005566" version="3.0.0.2" store="wa200005566"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1471</TotalTime>
  <Words>1171</Words>
  <Application>Microsoft Macintosh PowerPoint</Application>
  <PresentationFormat>Widescreen</PresentationFormat>
  <Paragraphs>75</Paragraphs>
  <Slides>11</Slides>
  <Notes>0</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11</vt:i4>
      </vt:variant>
    </vt:vector>
  </HeadingPairs>
  <TitlesOfParts>
    <vt:vector size="18" baseType="lpstr">
      <vt:lpstr>Aptos</vt:lpstr>
      <vt:lpstr>Aptos Display</vt:lpstr>
      <vt:lpstr>Arial</vt:lpstr>
      <vt:lpstr>Calibri</vt:lpstr>
      <vt:lpstr>Cambria Math</vt:lpstr>
      <vt:lpstr>IBM Plex Sans</vt:lpstr>
      <vt:lpstr>Office-tema</vt:lpstr>
      <vt:lpstr>Virksomhedens nøgletal</vt:lpstr>
      <vt:lpstr>Hvorfor bruge nøgletal?</vt:lpstr>
      <vt:lpstr>Grupper af nøgletal</vt:lpstr>
      <vt:lpstr>Afkastningsgrad Fokus: Hvor stort et afkast giver de samlede investeringer?</vt:lpstr>
      <vt:lpstr>Overskudsgraden (EBIT-margin) Fokus: Kan virksomheden tjene penge?</vt:lpstr>
      <vt:lpstr>Egenkapitalens forrentning Fokus: Hvor stort et afkast giver ejerens investering?</vt:lpstr>
      <vt:lpstr>Dækningsgrad Hvor meget er der tilbage til at dække de faste omkostninger?</vt:lpstr>
      <vt:lpstr>Aktivernes omsætningshastighed Hvor effektivt udnytter virksomheden den investerede kapital?</vt:lpstr>
      <vt:lpstr>Likviditetsgrad Kan virksomheden betale sine regninger?</vt:lpstr>
      <vt:lpstr>Soliditetsgrad Har virksomheden en tilstrækkelig formue?</vt:lpstr>
      <vt:lpstr>Husk at bruge din sunde fornuft!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Niels Hjuler Kristensen</dc:creator>
  <cp:lastModifiedBy>Niels Hjuler Kristensen</cp:lastModifiedBy>
  <cp:revision>4</cp:revision>
  <dcterms:created xsi:type="dcterms:W3CDTF">2024-11-20T07:34:34Z</dcterms:created>
  <dcterms:modified xsi:type="dcterms:W3CDTF">2024-11-29T06:55:58Z</dcterms:modified>
</cp:coreProperties>
</file>