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1" r:id="rId2"/>
    <p:sldId id="257" r:id="rId3"/>
    <p:sldId id="258" r:id="rId4"/>
    <p:sldId id="260" r:id="rId5"/>
    <p:sldId id="262" r:id="rId6"/>
    <p:sldId id="263" r:id="rId7"/>
    <p:sldId id="264" r:id="rId8"/>
    <p:sldId id="265" r:id="rId9"/>
    <p:sldId id="268" r:id="rId10"/>
    <p:sldId id="266" r:id="rId11"/>
    <p:sldId id="267" r:id="rId12"/>
    <p:sldId id="259"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0AB8DA-716A-BD42-B6B8-4CCF2F5871C3}" v="27" dt="2025-01-07T09:48:31.1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5796"/>
  </p:normalViewPr>
  <p:slideViewPr>
    <p:cSldViewPr snapToGrid="0">
      <p:cViewPr>
        <p:scale>
          <a:sx n="109" d="100"/>
          <a:sy n="109" d="100"/>
        </p:scale>
        <p:origin x="784"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8657FA-AACD-3641-9F3E-BD057E88286F}" type="datetimeFigureOut">
              <a:rPr lang="da-DK" smtClean="0"/>
              <a:t>07.01.2025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51FB9-57A5-CB44-BA21-2DE18B6F00F9}" type="slidenum">
              <a:rPr lang="da-DK" smtClean="0"/>
              <a:t>‹nr.›</a:t>
            </a:fld>
            <a:endParaRPr lang="da-DK"/>
          </a:p>
        </p:txBody>
      </p:sp>
    </p:spTree>
    <p:extLst>
      <p:ext uri="{BB962C8B-B14F-4D97-AF65-F5344CB8AC3E}">
        <p14:creationId xmlns:p14="http://schemas.microsoft.com/office/powerpoint/2010/main" val="978697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aktuelnaturvidenskab.dk</a:t>
            </a:r>
            <a:r>
              <a:rPr lang="da-DK" dirty="0"/>
              <a:t>/</a:t>
            </a:r>
            <a:r>
              <a:rPr lang="da-DK" dirty="0" err="1"/>
              <a:t>fileadmin</a:t>
            </a:r>
            <a:r>
              <a:rPr lang="da-DK" dirty="0"/>
              <a:t>/</a:t>
            </a:r>
            <a:r>
              <a:rPr lang="da-DK" dirty="0" err="1"/>
              <a:t>Aktuel_Naturvidenskab</a:t>
            </a:r>
            <a:r>
              <a:rPr lang="da-DK" dirty="0"/>
              <a:t>/nr-2/AN2-2024-resistensmekanismer.pdf</a:t>
            </a:r>
          </a:p>
          <a:p>
            <a:r>
              <a:rPr lang="da-DK" dirty="0" err="1"/>
              <a:t>https</a:t>
            </a:r>
            <a:r>
              <a:rPr lang="da-DK" dirty="0"/>
              <a:t>://</a:t>
            </a:r>
            <a:r>
              <a:rPr lang="da-DK" dirty="0" err="1"/>
              <a:t>www.statnews.com</a:t>
            </a:r>
            <a:r>
              <a:rPr lang="da-DK" dirty="0"/>
              <a:t>/2016/07/11/</a:t>
            </a:r>
            <a:r>
              <a:rPr lang="da-DK" dirty="0" err="1"/>
              <a:t>earliest</a:t>
            </a:r>
            <a:r>
              <a:rPr lang="da-DK" dirty="0"/>
              <a:t>-superbug-</a:t>
            </a:r>
            <a:r>
              <a:rPr lang="da-DK" dirty="0" err="1"/>
              <a:t>found</a:t>
            </a:r>
            <a:r>
              <a:rPr lang="da-DK" dirty="0"/>
              <a:t>-</a:t>
            </a:r>
            <a:r>
              <a:rPr lang="da-DK" dirty="0" err="1"/>
              <a:t>us</a:t>
            </a:r>
            <a:r>
              <a:rPr lang="da-DK" dirty="0"/>
              <a:t>/ </a:t>
            </a:r>
          </a:p>
          <a:p>
            <a:endParaRPr lang="da-DK" dirty="0"/>
          </a:p>
          <a:p>
            <a:r>
              <a:rPr lang="da-DK" dirty="0" err="1"/>
              <a:t>https</a:t>
            </a:r>
            <a:r>
              <a:rPr lang="da-DK" dirty="0"/>
              <a:t>://</a:t>
            </a:r>
            <a:r>
              <a:rPr lang="da-DK" dirty="0" err="1"/>
              <a:t>news.ucsb.edu</a:t>
            </a:r>
            <a:r>
              <a:rPr lang="da-DK" dirty="0"/>
              <a:t>/2023/020846/</a:t>
            </a:r>
            <a:r>
              <a:rPr lang="da-DK" dirty="0" err="1"/>
              <a:t>resistance</a:t>
            </a:r>
            <a:r>
              <a:rPr lang="da-DK" dirty="0"/>
              <a:t>-futile : </a:t>
            </a:r>
            <a:r>
              <a:rPr lang="da-DK" dirty="0" err="1"/>
              <a:t>Sgtudy</a:t>
            </a:r>
            <a:r>
              <a:rPr lang="da-DK" dirty="0"/>
              <a:t> </a:t>
            </a:r>
            <a:r>
              <a:rPr lang="da-DK" b="0" i="0" dirty="0">
                <a:solidFill>
                  <a:srgbClr val="3D4952"/>
                </a:solidFill>
                <a:effectLst/>
                <a:latin typeface="Merriweather" panose="020F0502020204030204" pitchFamily="34" charset="0"/>
              </a:rPr>
              <a:t>A ”</a:t>
            </a:r>
            <a:r>
              <a:rPr lang="da-DK" b="0" i="0" dirty="0" err="1">
                <a:solidFill>
                  <a:srgbClr val="3D4952"/>
                </a:solidFill>
                <a:effectLst/>
                <a:latin typeface="Merriweather" panose="020F0502020204030204" pitchFamily="34" charset="0"/>
              </a:rPr>
              <a:t>Broad-spectrum</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Synthetic</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Antibiotic</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That</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Does</a:t>
            </a:r>
            <a:r>
              <a:rPr lang="da-DK" b="0" i="0" dirty="0">
                <a:solidFill>
                  <a:srgbClr val="3D4952"/>
                </a:solidFill>
                <a:effectLst/>
                <a:latin typeface="Merriweather" panose="020F0502020204030204" pitchFamily="34" charset="0"/>
              </a:rPr>
              <a:t> Not </a:t>
            </a:r>
            <a:r>
              <a:rPr lang="da-DK" b="0" i="0" dirty="0" err="1">
                <a:solidFill>
                  <a:srgbClr val="3D4952"/>
                </a:solidFill>
                <a:effectLst/>
                <a:latin typeface="Merriweather" panose="020F0502020204030204" pitchFamily="34" charset="0"/>
              </a:rPr>
              <a:t>Evoke</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Bacterial</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Resistance</a:t>
            </a:r>
            <a:r>
              <a:rPr lang="da-DK" b="0" i="0" dirty="0">
                <a:solidFill>
                  <a:srgbClr val="3D4952"/>
                </a:solidFill>
                <a:effectLst/>
                <a:latin typeface="Merriweather" panose="020F0502020204030204" pitchFamily="34" charset="0"/>
              </a:rPr>
              <a:t>” - </a:t>
            </a:r>
            <a:r>
              <a:rPr lang="da-DK" b="0" i="0" dirty="0" err="1">
                <a:solidFill>
                  <a:srgbClr val="3D4952"/>
                </a:solidFill>
                <a:effectLst/>
                <a:latin typeface="Merriweather" panose="020F0502020204030204" pitchFamily="34" charset="0"/>
              </a:rPr>
              <a:t>https</a:t>
            </a:r>
            <a:r>
              <a:rPr lang="da-DK" b="0" i="0" dirty="0">
                <a:solidFill>
                  <a:srgbClr val="3D4952"/>
                </a:solidFill>
                <a:effectLst/>
                <a:latin typeface="Merriweather" panose="020F0502020204030204" pitchFamily="34" charset="0"/>
              </a:rPr>
              <a:t>://</a:t>
            </a:r>
            <a:r>
              <a:rPr lang="da-DK" b="0" i="0" dirty="0" err="1">
                <a:solidFill>
                  <a:srgbClr val="3D4952"/>
                </a:solidFill>
                <a:effectLst/>
                <a:latin typeface="Merriweather" panose="020F0502020204030204" pitchFamily="34" charset="0"/>
              </a:rPr>
              <a:t>www.thelancet.com</a:t>
            </a:r>
            <a:r>
              <a:rPr lang="da-DK" b="0" i="0" dirty="0">
                <a:solidFill>
                  <a:srgbClr val="3D4952"/>
                </a:solidFill>
                <a:effectLst/>
                <a:latin typeface="Merriweather" panose="020F0502020204030204" pitchFamily="34" charset="0"/>
              </a:rPr>
              <a:t>/action/</a:t>
            </a:r>
            <a:r>
              <a:rPr lang="da-DK" b="0" i="0" dirty="0" err="1">
                <a:solidFill>
                  <a:srgbClr val="3D4952"/>
                </a:solidFill>
                <a:effectLst/>
                <a:latin typeface="Merriweather" panose="020F0502020204030204" pitchFamily="34" charset="0"/>
              </a:rPr>
              <a:t>showPdf?pii</a:t>
            </a:r>
            <a:r>
              <a:rPr lang="da-DK" b="0" i="0" dirty="0">
                <a:solidFill>
                  <a:srgbClr val="3D4952"/>
                </a:solidFill>
                <a:effectLst/>
                <a:latin typeface="Merriweather" panose="020F0502020204030204" pitchFamily="34" charset="0"/>
              </a:rPr>
              <a:t>=S2352-3964%2823%2900026-9 </a:t>
            </a:r>
          </a:p>
          <a:p>
            <a:endParaRPr lang="da-DK" dirty="0"/>
          </a:p>
        </p:txBody>
      </p:sp>
      <p:sp>
        <p:nvSpPr>
          <p:cNvPr id="4" name="Pladsholder til slidenummer 3"/>
          <p:cNvSpPr>
            <a:spLocks noGrp="1"/>
          </p:cNvSpPr>
          <p:nvPr>
            <p:ph type="sldNum" sz="quarter" idx="5"/>
          </p:nvPr>
        </p:nvSpPr>
        <p:spPr/>
        <p:txBody>
          <a:bodyPr/>
          <a:lstStyle/>
          <a:p>
            <a:fld id="{95051FB9-57A5-CB44-BA21-2DE18B6F00F9}" type="slidenum">
              <a:rPr lang="da-DK" smtClean="0"/>
              <a:t>1</a:t>
            </a:fld>
            <a:endParaRPr lang="da-DK"/>
          </a:p>
        </p:txBody>
      </p:sp>
    </p:spTree>
    <p:extLst>
      <p:ext uri="{BB962C8B-B14F-4D97-AF65-F5344CB8AC3E}">
        <p14:creationId xmlns:p14="http://schemas.microsoft.com/office/powerpoint/2010/main" val="3260295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Pointe til venstre side af figuren: Når man har mutationen så skal der for </a:t>
            </a:r>
            <a:r>
              <a:rPr lang="da-DK" dirty="0" err="1"/>
              <a:t>sulbactam</a:t>
            </a:r>
            <a:r>
              <a:rPr lang="da-DK" dirty="0"/>
              <a:t> anvendes mere </a:t>
            </a:r>
            <a:r>
              <a:rPr lang="da-DK" dirty="0" err="1"/>
              <a:t>nd</a:t>
            </a:r>
            <a:r>
              <a:rPr lang="da-DK" dirty="0"/>
              <a:t> 10000 så meget hæmmer end med vildtype enzymet, før at der ses en 50% hæmning af enzymaktiviteten, de andre skal der anvendes omkring 800-1200 gange så meget i mutanten for at opnå samme effekt.</a:t>
            </a:r>
          </a:p>
        </p:txBody>
      </p:sp>
      <p:sp>
        <p:nvSpPr>
          <p:cNvPr id="4" name="Pladsholder til slidenummer 3"/>
          <p:cNvSpPr>
            <a:spLocks noGrp="1"/>
          </p:cNvSpPr>
          <p:nvPr>
            <p:ph type="sldNum" sz="quarter" idx="5"/>
          </p:nvPr>
        </p:nvSpPr>
        <p:spPr/>
        <p:txBody>
          <a:bodyPr/>
          <a:lstStyle/>
          <a:p>
            <a:fld id="{95051FB9-57A5-CB44-BA21-2DE18B6F00F9}" type="slidenum">
              <a:rPr lang="da-DK" smtClean="0"/>
              <a:t>3</a:t>
            </a:fld>
            <a:endParaRPr lang="da-DK"/>
          </a:p>
        </p:txBody>
      </p:sp>
    </p:spTree>
    <p:extLst>
      <p:ext uri="{BB962C8B-B14F-4D97-AF65-F5344CB8AC3E}">
        <p14:creationId xmlns:p14="http://schemas.microsoft.com/office/powerpoint/2010/main" val="716598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www.biotechacademy.dk</a:t>
            </a:r>
            <a:r>
              <a:rPr lang="da-DK" dirty="0"/>
              <a:t>/antibiotika-og-resistens/</a:t>
            </a:r>
          </a:p>
        </p:txBody>
      </p:sp>
      <p:sp>
        <p:nvSpPr>
          <p:cNvPr id="4" name="Pladsholder til slidenummer 3"/>
          <p:cNvSpPr>
            <a:spLocks noGrp="1"/>
          </p:cNvSpPr>
          <p:nvPr>
            <p:ph type="sldNum" sz="quarter" idx="5"/>
          </p:nvPr>
        </p:nvSpPr>
        <p:spPr/>
        <p:txBody>
          <a:bodyPr/>
          <a:lstStyle/>
          <a:p>
            <a:fld id="{95051FB9-57A5-CB44-BA21-2DE18B6F00F9}" type="slidenum">
              <a:rPr lang="da-DK" smtClean="0"/>
              <a:t>4</a:t>
            </a:fld>
            <a:endParaRPr lang="da-DK"/>
          </a:p>
        </p:txBody>
      </p:sp>
    </p:spTree>
    <p:extLst>
      <p:ext uri="{BB962C8B-B14F-4D97-AF65-F5344CB8AC3E}">
        <p14:creationId xmlns:p14="http://schemas.microsoft.com/office/powerpoint/2010/main" val="2257161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spcAft>
                <a:spcPts val="750"/>
              </a:spcAft>
            </a:pPr>
            <a:r>
              <a:rPr lang="da-DK" b="1" i="0" dirty="0" err="1">
                <a:solidFill>
                  <a:srgbClr val="85868C"/>
                </a:solidFill>
                <a:effectLst/>
                <a:latin typeface="Roboto" panose="02000000000000000000" pitchFamily="2" charset="0"/>
              </a:rPr>
              <a:t>https</a:t>
            </a:r>
            <a:r>
              <a:rPr lang="da-DK" b="1" i="0" dirty="0">
                <a:solidFill>
                  <a:srgbClr val="85868C"/>
                </a:solidFill>
                <a:effectLst/>
                <a:latin typeface="Roboto" panose="02000000000000000000" pitchFamily="2" charset="0"/>
              </a:rPr>
              <a:t>://</a:t>
            </a:r>
            <a:r>
              <a:rPr lang="da-DK" b="1" i="0" dirty="0" err="1">
                <a:solidFill>
                  <a:srgbClr val="85868C"/>
                </a:solidFill>
                <a:effectLst/>
                <a:latin typeface="Roboto" panose="02000000000000000000" pitchFamily="2" charset="0"/>
              </a:rPr>
              <a:t>www.biotechacademy.dk</a:t>
            </a:r>
            <a:r>
              <a:rPr lang="da-DK" b="1" i="0" dirty="0">
                <a:solidFill>
                  <a:srgbClr val="85868C"/>
                </a:solidFill>
                <a:effectLst/>
                <a:latin typeface="Roboto" panose="02000000000000000000" pitchFamily="2" charset="0"/>
              </a:rPr>
              <a:t>/antibiotika-og-resistens/</a:t>
            </a:r>
          </a:p>
          <a:p>
            <a:pPr algn="l">
              <a:spcAft>
                <a:spcPts val="750"/>
              </a:spcAft>
            </a:pPr>
            <a:endParaRPr lang="da-DK" b="1" i="0" dirty="0">
              <a:solidFill>
                <a:srgbClr val="85868C"/>
              </a:solidFill>
              <a:effectLst/>
              <a:latin typeface="Roboto" panose="02000000000000000000" pitchFamily="2" charset="0"/>
            </a:endParaRPr>
          </a:p>
          <a:p>
            <a:pPr algn="l">
              <a:spcAft>
                <a:spcPts val="750"/>
              </a:spcAft>
            </a:pPr>
            <a:r>
              <a:rPr lang="da-DK" b="1" i="0" dirty="0">
                <a:solidFill>
                  <a:srgbClr val="85868C"/>
                </a:solidFill>
                <a:effectLst/>
                <a:latin typeface="Roboto" panose="02000000000000000000" pitchFamily="2" charset="0"/>
              </a:rPr>
              <a:t>1) Bakterien mangler et transportprotein, der kan transportere antibiotika ind i cellen.</a:t>
            </a:r>
          </a:p>
          <a:p>
            <a:pPr algn="l">
              <a:spcAft>
                <a:spcPts val="750"/>
              </a:spcAft>
            </a:pPr>
            <a:endParaRPr lang="da-DK" b="1" i="0" dirty="0">
              <a:solidFill>
                <a:srgbClr val="85868C"/>
              </a:solidFill>
              <a:effectLst/>
              <a:latin typeface="Roboto" panose="02000000000000000000" pitchFamily="2" charset="0"/>
            </a:endParaRPr>
          </a:p>
          <a:p>
            <a:pPr algn="l">
              <a:spcAft>
                <a:spcPts val="750"/>
              </a:spcAft>
            </a:pPr>
            <a:r>
              <a:rPr lang="da-DK" b="1" i="0" dirty="0">
                <a:solidFill>
                  <a:srgbClr val="85868C"/>
                </a:solidFill>
                <a:effectLst/>
                <a:latin typeface="Roboto" panose="02000000000000000000" pitchFamily="2" charset="0"/>
              </a:rPr>
              <a:t>2) Bakterien har et transportprotein, der transporterer antibiotika ud af cellen.</a:t>
            </a:r>
            <a:endParaRPr lang="da-DK" b="0" i="0" dirty="0">
              <a:solidFill>
                <a:srgbClr val="85868C"/>
              </a:solidFill>
              <a:effectLst/>
              <a:latin typeface="Roboto" panose="02000000000000000000" pitchFamily="2" charset="0"/>
            </a:endParaRPr>
          </a:p>
          <a:p>
            <a:pPr algn="l">
              <a:spcAft>
                <a:spcPts val="750"/>
              </a:spcAft>
            </a:pPr>
            <a:r>
              <a:rPr lang="da-DK" b="0" i="0" dirty="0">
                <a:solidFill>
                  <a:srgbClr val="85868C"/>
                </a:solidFill>
                <a:effectLst/>
                <a:latin typeface="Roboto" panose="02000000000000000000" pitchFamily="2" charset="0"/>
              </a:rPr>
              <a:t>Ligesom bakterier har transportproteiner, der transporterer stoffer ind i cellen, har de også transportproteiner, der transporterer stoffer ud af cellen. Hvis bakterien har et transportprotein, der pumper et antibiotikum ud af cellen umiddelbart efter det er trængt ind, vil antibiotikummet ikke have nogle virkning på bakterien, da opholdstiden i cellen er for kort. Bakterien vil dermed være resistent overfor dette antibiotikum.</a:t>
            </a:r>
          </a:p>
          <a:p>
            <a:endParaRPr lang="da-DK" dirty="0"/>
          </a:p>
          <a:p>
            <a:pPr algn="l">
              <a:spcAft>
                <a:spcPts val="750"/>
              </a:spcAft>
            </a:pPr>
            <a:r>
              <a:rPr lang="da-DK" b="1" i="0" dirty="0">
                <a:solidFill>
                  <a:srgbClr val="85868C"/>
                </a:solidFill>
                <a:effectLst/>
                <a:latin typeface="Roboto" panose="02000000000000000000" pitchFamily="2" charset="0"/>
              </a:rPr>
              <a:t>3) Bakterien har enzymer, der kan nedbryde eller inaktivere antibiotika.</a:t>
            </a:r>
            <a:endParaRPr lang="da-DK" b="0" i="0" dirty="0">
              <a:solidFill>
                <a:srgbClr val="85868C"/>
              </a:solidFill>
              <a:effectLst/>
              <a:latin typeface="Roboto" panose="02000000000000000000" pitchFamily="2" charset="0"/>
            </a:endParaRPr>
          </a:p>
          <a:p>
            <a:pPr algn="l">
              <a:spcAft>
                <a:spcPts val="750"/>
              </a:spcAft>
            </a:pPr>
            <a:r>
              <a:rPr lang="da-DK" b="0" i="0" dirty="0">
                <a:solidFill>
                  <a:srgbClr val="85868C"/>
                </a:solidFill>
                <a:effectLst/>
                <a:latin typeface="Roboto" panose="02000000000000000000" pitchFamily="2" charset="0"/>
              </a:rPr>
              <a:t>En bakterie kan danne en bestemt type af proteiner, som kaldes </a:t>
            </a:r>
            <a:r>
              <a:rPr lang="da-DK" b="1" i="0" dirty="0">
                <a:solidFill>
                  <a:srgbClr val="85868C"/>
                </a:solidFill>
                <a:effectLst/>
                <a:latin typeface="Roboto" panose="02000000000000000000" pitchFamily="2" charset="0"/>
              </a:rPr>
              <a:t>enzymer.</a:t>
            </a:r>
            <a:r>
              <a:rPr lang="da-DK" b="0" i="0" dirty="0">
                <a:solidFill>
                  <a:srgbClr val="85868C"/>
                </a:solidFill>
                <a:effectLst/>
                <a:latin typeface="Roboto" panose="02000000000000000000" pitchFamily="2" charset="0"/>
              </a:rPr>
              <a:t> Enzymer er proteiner, der øger hastigheden af biologiske reaktioner, f.eks. opbygning eller nedbrydning af stoffer. Hvis en bakterie producerer sådanne enzymer, kan de enten ødelægge antibiotikummet (klippe det i stykker) eller gøre det uvirksomt ved at ændre dele af det. Antibiotikummet forbliver altså i bakterien, men bliver gjort harmløst, da det ødelægges af enzymer.</a:t>
            </a:r>
          </a:p>
          <a:p>
            <a:endParaRPr lang="da-DK" dirty="0"/>
          </a:p>
          <a:p>
            <a:pPr algn="l">
              <a:spcAft>
                <a:spcPts val="750"/>
              </a:spcAft>
            </a:pPr>
            <a:r>
              <a:rPr lang="da-DK" b="1" i="0" dirty="0">
                <a:solidFill>
                  <a:srgbClr val="85868C"/>
                </a:solidFill>
                <a:effectLst/>
                <a:latin typeface="Roboto" panose="02000000000000000000" pitchFamily="2" charset="0"/>
              </a:rPr>
              <a:t>4) Bakterien kan ændre form af livsnødvendige processer og strukturer i cellen, som forhindrer at antibiotika kan binde fast</a:t>
            </a:r>
            <a:r>
              <a:rPr lang="da-DK" b="0" i="0" dirty="0">
                <a:solidFill>
                  <a:srgbClr val="85868C"/>
                </a:solidFill>
                <a:effectLst/>
                <a:latin typeface="Roboto" panose="02000000000000000000" pitchFamily="2" charset="0"/>
              </a:rPr>
              <a:t> </a:t>
            </a:r>
            <a:r>
              <a:rPr lang="da-DK" b="1" i="0" dirty="0">
                <a:solidFill>
                  <a:srgbClr val="85868C"/>
                </a:solidFill>
                <a:effectLst/>
                <a:latin typeface="Roboto" panose="02000000000000000000" pitchFamily="2" charset="0"/>
              </a:rPr>
              <a:t>(ikke vist på figur 6).</a:t>
            </a:r>
            <a:endParaRPr lang="da-DK" b="0" i="0" dirty="0">
              <a:solidFill>
                <a:srgbClr val="85868C"/>
              </a:solidFill>
              <a:effectLst/>
              <a:latin typeface="Roboto" panose="02000000000000000000" pitchFamily="2" charset="0"/>
            </a:endParaRPr>
          </a:p>
          <a:p>
            <a:pPr algn="l">
              <a:spcAft>
                <a:spcPts val="750"/>
              </a:spcAft>
            </a:pPr>
            <a:r>
              <a:rPr lang="da-DK" b="0" i="0" dirty="0">
                <a:solidFill>
                  <a:srgbClr val="85868C"/>
                </a:solidFill>
                <a:effectLst/>
                <a:latin typeface="Roboto" panose="02000000000000000000" pitchFamily="2" charset="0"/>
              </a:rPr>
              <a:t>Antibiotika rammer normalt livsvigtige processer eller strukturer i cellen. Ved naturligt forekommende mutationer (se nedenfor) kan disse processer og strukturer ændre deres form, så antibiotikummet ikke længere kan binde hertil. Herved bliver bakterien resistent over for antibiotikummet.</a:t>
            </a:r>
          </a:p>
          <a:p>
            <a:endParaRPr lang="da-DK" dirty="0"/>
          </a:p>
        </p:txBody>
      </p:sp>
      <p:sp>
        <p:nvSpPr>
          <p:cNvPr id="4" name="Pladsholder til slidenummer 3"/>
          <p:cNvSpPr>
            <a:spLocks noGrp="1"/>
          </p:cNvSpPr>
          <p:nvPr>
            <p:ph type="sldNum" sz="quarter" idx="5"/>
          </p:nvPr>
        </p:nvSpPr>
        <p:spPr/>
        <p:txBody>
          <a:bodyPr/>
          <a:lstStyle/>
          <a:p>
            <a:fld id="{95051FB9-57A5-CB44-BA21-2DE18B6F00F9}" type="slidenum">
              <a:rPr lang="da-DK" smtClean="0"/>
              <a:t>5</a:t>
            </a:fld>
            <a:endParaRPr lang="da-DK"/>
          </a:p>
        </p:txBody>
      </p:sp>
    </p:spTree>
    <p:extLst>
      <p:ext uri="{BB962C8B-B14F-4D97-AF65-F5344CB8AC3E}">
        <p14:creationId xmlns:p14="http://schemas.microsoft.com/office/powerpoint/2010/main" val="751247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www.biotechacademy.dk</a:t>
            </a:r>
            <a:r>
              <a:rPr lang="da-DK" dirty="0"/>
              <a:t>/antibiotika-og-resistens/</a:t>
            </a:r>
          </a:p>
        </p:txBody>
      </p:sp>
      <p:sp>
        <p:nvSpPr>
          <p:cNvPr id="4" name="Pladsholder til slidenummer 3"/>
          <p:cNvSpPr>
            <a:spLocks noGrp="1"/>
          </p:cNvSpPr>
          <p:nvPr>
            <p:ph type="sldNum" sz="quarter" idx="5"/>
          </p:nvPr>
        </p:nvSpPr>
        <p:spPr/>
        <p:txBody>
          <a:bodyPr/>
          <a:lstStyle/>
          <a:p>
            <a:fld id="{95051FB9-57A5-CB44-BA21-2DE18B6F00F9}" type="slidenum">
              <a:rPr lang="da-DK" smtClean="0"/>
              <a:t>6</a:t>
            </a:fld>
            <a:endParaRPr lang="da-DK"/>
          </a:p>
        </p:txBody>
      </p:sp>
    </p:spTree>
    <p:extLst>
      <p:ext uri="{BB962C8B-B14F-4D97-AF65-F5344CB8AC3E}">
        <p14:creationId xmlns:p14="http://schemas.microsoft.com/office/powerpoint/2010/main" val="2794711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Gennemgang i makkerpar</a:t>
            </a:r>
          </a:p>
        </p:txBody>
      </p:sp>
      <p:sp>
        <p:nvSpPr>
          <p:cNvPr id="4" name="Pladsholder til slidenummer 3"/>
          <p:cNvSpPr>
            <a:spLocks noGrp="1"/>
          </p:cNvSpPr>
          <p:nvPr>
            <p:ph type="sldNum" sz="quarter" idx="5"/>
          </p:nvPr>
        </p:nvSpPr>
        <p:spPr/>
        <p:txBody>
          <a:bodyPr/>
          <a:lstStyle/>
          <a:p>
            <a:fld id="{95051FB9-57A5-CB44-BA21-2DE18B6F00F9}" type="slidenum">
              <a:rPr lang="da-DK" smtClean="0"/>
              <a:t>7</a:t>
            </a:fld>
            <a:endParaRPr lang="da-DK"/>
          </a:p>
        </p:txBody>
      </p:sp>
    </p:spTree>
    <p:extLst>
      <p:ext uri="{BB962C8B-B14F-4D97-AF65-F5344CB8AC3E}">
        <p14:creationId xmlns:p14="http://schemas.microsoft.com/office/powerpoint/2010/main" val="2741900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ser vi her?</a:t>
            </a:r>
          </a:p>
        </p:txBody>
      </p:sp>
      <p:sp>
        <p:nvSpPr>
          <p:cNvPr id="4" name="Pladsholder til slidenummer 3"/>
          <p:cNvSpPr>
            <a:spLocks noGrp="1"/>
          </p:cNvSpPr>
          <p:nvPr>
            <p:ph type="sldNum" sz="quarter" idx="5"/>
          </p:nvPr>
        </p:nvSpPr>
        <p:spPr/>
        <p:txBody>
          <a:bodyPr/>
          <a:lstStyle/>
          <a:p>
            <a:fld id="{95051FB9-57A5-CB44-BA21-2DE18B6F00F9}" type="slidenum">
              <a:rPr lang="da-DK" smtClean="0"/>
              <a:t>8</a:t>
            </a:fld>
            <a:endParaRPr lang="da-DK"/>
          </a:p>
        </p:txBody>
      </p:sp>
    </p:spTree>
    <p:extLst>
      <p:ext uri="{BB962C8B-B14F-4D97-AF65-F5344CB8AC3E}">
        <p14:creationId xmlns:p14="http://schemas.microsoft.com/office/powerpoint/2010/main" val="4061709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vider dette?</a:t>
            </a:r>
          </a:p>
        </p:txBody>
      </p:sp>
      <p:sp>
        <p:nvSpPr>
          <p:cNvPr id="4" name="Pladsholder til slidenummer 3"/>
          <p:cNvSpPr>
            <a:spLocks noGrp="1"/>
          </p:cNvSpPr>
          <p:nvPr>
            <p:ph type="sldNum" sz="quarter" idx="5"/>
          </p:nvPr>
        </p:nvSpPr>
        <p:spPr/>
        <p:txBody>
          <a:bodyPr/>
          <a:lstStyle/>
          <a:p>
            <a:fld id="{95051FB9-57A5-CB44-BA21-2DE18B6F00F9}" type="slidenum">
              <a:rPr lang="da-DK" smtClean="0"/>
              <a:t>9</a:t>
            </a:fld>
            <a:endParaRPr lang="da-DK"/>
          </a:p>
        </p:txBody>
      </p:sp>
    </p:spTree>
    <p:extLst>
      <p:ext uri="{BB962C8B-B14F-4D97-AF65-F5344CB8AC3E}">
        <p14:creationId xmlns:p14="http://schemas.microsoft.com/office/powerpoint/2010/main" val="2090531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Beskriv de forskellige</a:t>
            </a:r>
          </a:p>
        </p:txBody>
      </p:sp>
      <p:sp>
        <p:nvSpPr>
          <p:cNvPr id="4" name="Pladsholder til slidenummer 3"/>
          <p:cNvSpPr>
            <a:spLocks noGrp="1"/>
          </p:cNvSpPr>
          <p:nvPr>
            <p:ph type="sldNum" sz="quarter" idx="5"/>
          </p:nvPr>
        </p:nvSpPr>
        <p:spPr/>
        <p:txBody>
          <a:bodyPr/>
          <a:lstStyle/>
          <a:p>
            <a:fld id="{95051FB9-57A5-CB44-BA21-2DE18B6F00F9}" type="slidenum">
              <a:rPr lang="da-DK" smtClean="0"/>
              <a:t>10</a:t>
            </a:fld>
            <a:endParaRPr lang="da-DK"/>
          </a:p>
        </p:txBody>
      </p:sp>
    </p:spTree>
    <p:extLst>
      <p:ext uri="{BB962C8B-B14F-4D97-AF65-F5344CB8AC3E}">
        <p14:creationId xmlns:p14="http://schemas.microsoft.com/office/powerpoint/2010/main" val="3509268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hvad? </a:t>
            </a:r>
          </a:p>
        </p:txBody>
      </p:sp>
      <p:sp>
        <p:nvSpPr>
          <p:cNvPr id="4" name="Pladsholder til slidenummer 3"/>
          <p:cNvSpPr>
            <a:spLocks noGrp="1"/>
          </p:cNvSpPr>
          <p:nvPr>
            <p:ph type="sldNum" sz="quarter" idx="5"/>
          </p:nvPr>
        </p:nvSpPr>
        <p:spPr/>
        <p:txBody>
          <a:bodyPr/>
          <a:lstStyle/>
          <a:p>
            <a:fld id="{95051FB9-57A5-CB44-BA21-2DE18B6F00F9}" type="slidenum">
              <a:rPr lang="da-DK" smtClean="0"/>
              <a:t>11</a:t>
            </a:fld>
            <a:endParaRPr lang="da-DK"/>
          </a:p>
        </p:txBody>
      </p:sp>
    </p:spTree>
    <p:extLst>
      <p:ext uri="{BB962C8B-B14F-4D97-AF65-F5344CB8AC3E}">
        <p14:creationId xmlns:p14="http://schemas.microsoft.com/office/powerpoint/2010/main" val="150477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Consistent</a:t>
            </a:r>
            <a:r>
              <a:rPr lang="da-DK" dirty="0"/>
              <a:t> with </a:t>
            </a:r>
            <a:r>
              <a:rPr lang="da-DK" dirty="0" err="1"/>
              <a:t>these</a:t>
            </a:r>
            <a:r>
              <a:rPr lang="da-DK" dirty="0"/>
              <a:t> studies, COE2- 2hexyl </a:t>
            </a:r>
            <a:r>
              <a:rPr lang="da-DK" dirty="0" err="1"/>
              <a:t>was</a:t>
            </a:r>
            <a:r>
              <a:rPr lang="da-DK" dirty="0"/>
              <a:t> </a:t>
            </a:r>
            <a:r>
              <a:rPr lang="da-DK" dirty="0" err="1"/>
              <a:t>well</a:t>
            </a:r>
            <a:r>
              <a:rPr lang="da-DK" dirty="0"/>
              <a:t> </a:t>
            </a:r>
            <a:r>
              <a:rPr lang="da-DK" dirty="0" err="1"/>
              <a:t>tolerated</a:t>
            </a:r>
            <a:r>
              <a:rPr lang="da-DK" dirty="0"/>
              <a:t> in </a:t>
            </a:r>
            <a:r>
              <a:rPr lang="da-DK" dirty="0" err="1"/>
              <a:t>mice</a:t>
            </a:r>
            <a:r>
              <a:rPr lang="da-DK" dirty="0"/>
              <a:t>, </a:t>
            </a:r>
            <a:r>
              <a:rPr lang="da-DK" dirty="0" err="1"/>
              <a:t>suggesting</a:t>
            </a:r>
            <a:r>
              <a:rPr lang="da-DK" dirty="0"/>
              <a:t> </a:t>
            </a:r>
            <a:r>
              <a:rPr lang="da-DK" dirty="0" err="1"/>
              <a:t>that</a:t>
            </a:r>
            <a:r>
              <a:rPr lang="da-DK" dirty="0"/>
              <a:t> </a:t>
            </a:r>
            <a:r>
              <a:rPr lang="da-DK" dirty="0" err="1"/>
              <a:t>COEs</a:t>
            </a:r>
            <a:r>
              <a:rPr lang="da-DK" dirty="0"/>
              <a:t> </a:t>
            </a:r>
            <a:r>
              <a:rPr lang="da-DK" dirty="0" err="1"/>
              <a:t>are</a:t>
            </a:r>
            <a:r>
              <a:rPr lang="da-DK" dirty="0"/>
              <a:t> not </a:t>
            </a:r>
            <a:r>
              <a:rPr lang="da-DK" dirty="0" err="1"/>
              <a:t>intrinsically</a:t>
            </a:r>
            <a:r>
              <a:rPr lang="da-DK" dirty="0"/>
              <a:t> </a:t>
            </a:r>
            <a:r>
              <a:rPr lang="da-DK" dirty="0" err="1"/>
              <a:t>toxic</a:t>
            </a:r>
            <a:r>
              <a:rPr lang="da-DK" dirty="0"/>
              <a:t> in </a:t>
            </a:r>
            <a:r>
              <a:rPr lang="da-DK" dirty="0" err="1"/>
              <a:t>vivo</a:t>
            </a:r>
            <a:r>
              <a:rPr lang="da-DK" dirty="0"/>
              <a:t>, </a:t>
            </a:r>
            <a:r>
              <a:rPr lang="da-DK" dirty="0" err="1"/>
              <a:t>which</a:t>
            </a:r>
            <a:r>
              <a:rPr lang="da-DK" dirty="0"/>
              <a:t> is </a:t>
            </a:r>
            <a:r>
              <a:rPr lang="da-DK" dirty="0" err="1"/>
              <a:t>often</a:t>
            </a:r>
            <a:r>
              <a:rPr lang="da-DK" dirty="0"/>
              <a:t> a </a:t>
            </a:r>
            <a:r>
              <a:rPr lang="da-DK" dirty="0" err="1"/>
              <a:t>primary</a:t>
            </a:r>
            <a:r>
              <a:rPr lang="da-DK" dirty="0"/>
              <a:t> </a:t>
            </a:r>
            <a:r>
              <a:rPr lang="da-DK" dirty="0" err="1"/>
              <a:t>concern</a:t>
            </a:r>
            <a:r>
              <a:rPr lang="da-DK" dirty="0"/>
              <a:t> with </a:t>
            </a:r>
            <a:r>
              <a:rPr lang="da-DK" dirty="0" err="1"/>
              <a:t>membrane-targeting</a:t>
            </a:r>
            <a:r>
              <a:rPr lang="da-DK" dirty="0"/>
              <a:t> </a:t>
            </a:r>
            <a:r>
              <a:rPr lang="da-DK" dirty="0" err="1"/>
              <a:t>antibiotics</a:t>
            </a:r>
            <a:endParaRPr lang="da-DK" dirty="0"/>
          </a:p>
          <a:p>
            <a:endParaRPr lang="da-DK" dirty="0"/>
          </a:p>
          <a:p>
            <a:r>
              <a:rPr lang="da-DK" dirty="0"/>
              <a:t>Fig. 1: </a:t>
            </a:r>
            <a:r>
              <a:rPr lang="da-DK" dirty="0" err="1"/>
              <a:t>Conjugated</a:t>
            </a:r>
            <a:r>
              <a:rPr lang="da-DK" dirty="0"/>
              <a:t> </a:t>
            </a:r>
            <a:r>
              <a:rPr lang="da-DK" dirty="0" err="1"/>
              <a:t>oligoelectrolytes</a:t>
            </a:r>
            <a:r>
              <a:rPr lang="da-DK" dirty="0"/>
              <a:t> (</a:t>
            </a:r>
            <a:r>
              <a:rPr lang="da-DK" dirty="0" err="1"/>
              <a:t>COEs</a:t>
            </a:r>
            <a:r>
              <a:rPr lang="da-DK" dirty="0"/>
              <a:t>) and </a:t>
            </a:r>
            <a:r>
              <a:rPr lang="da-DK" dirty="0" err="1"/>
              <a:t>comparative</a:t>
            </a:r>
            <a:r>
              <a:rPr lang="da-DK" dirty="0"/>
              <a:t> </a:t>
            </a:r>
            <a:r>
              <a:rPr lang="da-DK" dirty="0" err="1"/>
              <a:t>bactericidal</a:t>
            </a:r>
            <a:r>
              <a:rPr lang="da-DK" dirty="0"/>
              <a:t> </a:t>
            </a:r>
            <a:r>
              <a:rPr lang="da-DK" dirty="0" err="1"/>
              <a:t>activity</a:t>
            </a:r>
            <a:r>
              <a:rPr lang="da-DK" dirty="0"/>
              <a:t> and </a:t>
            </a:r>
            <a:r>
              <a:rPr lang="da-DK" dirty="0" err="1"/>
              <a:t>mammalian</a:t>
            </a:r>
            <a:r>
              <a:rPr lang="da-DK" dirty="0"/>
              <a:t> </a:t>
            </a:r>
            <a:r>
              <a:rPr lang="da-DK" dirty="0" err="1"/>
              <a:t>cell</a:t>
            </a:r>
            <a:r>
              <a:rPr lang="da-DK" dirty="0"/>
              <a:t> </a:t>
            </a:r>
            <a:r>
              <a:rPr lang="da-DK" dirty="0" err="1"/>
              <a:t>cytotoxicity</a:t>
            </a:r>
            <a:r>
              <a:rPr lang="da-DK" dirty="0"/>
              <a:t>. a, </a:t>
            </a:r>
            <a:r>
              <a:rPr lang="da-DK" dirty="0" err="1"/>
              <a:t>COEs</a:t>
            </a:r>
            <a:r>
              <a:rPr lang="da-DK" dirty="0"/>
              <a:t> </a:t>
            </a:r>
            <a:r>
              <a:rPr lang="da-DK" dirty="0" err="1"/>
              <a:t>share</a:t>
            </a:r>
            <a:r>
              <a:rPr lang="da-DK" dirty="0"/>
              <a:t> a </a:t>
            </a:r>
            <a:r>
              <a:rPr lang="da-DK" dirty="0" err="1"/>
              <a:t>modular</a:t>
            </a:r>
            <a:r>
              <a:rPr lang="da-DK" dirty="0"/>
              <a:t> </a:t>
            </a:r>
            <a:r>
              <a:rPr lang="da-DK" dirty="0" err="1"/>
              <a:t>structure</a:t>
            </a:r>
            <a:r>
              <a:rPr lang="da-DK" dirty="0"/>
              <a:t> </a:t>
            </a:r>
            <a:r>
              <a:rPr lang="da-DK" dirty="0" err="1"/>
              <a:t>that</a:t>
            </a:r>
            <a:r>
              <a:rPr lang="da-DK" dirty="0"/>
              <a:t> </a:t>
            </a:r>
            <a:r>
              <a:rPr lang="da-DK" dirty="0" err="1"/>
              <a:t>spontaneously</a:t>
            </a:r>
            <a:r>
              <a:rPr lang="da-DK" dirty="0"/>
              <a:t> </a:t>
            </a:r>
            <a:r>
              <a:rPr lang="da-DK" dirty="0" err="1"/>
              <a:t>integrates</a:t>
            </a:r>
            <a:r>
              <a:rPr lang="da-DK" dirty="0"/>
              <a:t> </a:t>
            </a:r>
            <a:r>
              <a:rPr lang="da-DK" dirty="0" err="1"/>
              <a:t>into</a:t>
            </a:r>
            <a:r>
              <a:rPr lang="da-DK" dirty="0"/>
              <a:t> the </a:t>
            </a:r>
            <a:r>
              <a:rPr lang="da-DK" dirty="0" err="1"/>
              <a:t>bacterial</a:t>
            </a:r>
            <a:r>
              <a:rPr lang="da-DK" dirty="0"/>
              <a:t> </a:t>
            </a:r>
            <a:r>
              <a:rPr lang="da-DK" dirty="0" err="1"/>
              <a:t>membrane</a:t>
            </a:r>
            <a:r>
              <a:rPr lang="da-DK" dirty="0"/>
              <a:t>. b and c, COE </a:t>
            </a:r>
            <a:r>
              <a:rPr lang="da-DK" dirty="0" err="1"/>
              <a:t>structural</a:t>
            </a:r>
            <a:r>
              <a:rPr lang="da-DK" dirty="0"/>
              <a:t> </a:t>
            </a:r>
            <a:r>
              <a:rPr lang="da-DK" dirty="0" err="1"/>
              <a:t>modules</a:t>
            </a:r>
            <a:r>
              <a:rPr lang="da-DK" dirty="0"/>
              <a:t> </a:t>
            </a:r>
            <a:r>
              <a:rPr lang="da-DK" dirty="0" err="1"/>
              <a:t>are</a:t>
            </a:r>
            <a:r>
              <a:rPr lang="da-DK" dirty="0"/>
              <a:t> </a:t>
            </a:r>
            <a:r>
              <a:rPr lang="da-DK" dirty="0" err="1"/>
              <a:t>depicted</a:t>
            </a:r>
            <a:r>
              <a:rPr lang="da-DK" dirty="0"/>
              <a:t> by </a:t>
            </a:r>
            <a:r>
              <a:rPr lang="da-DK" dirty="0" err="1"/>
              <a:t>coloured</a:t>
            </a:r>
            <a:r>
              <a:rPr lang="da-DK" dirty="0"/>
              <a:t> </a:t>
            </a:r>
            <a:r>
              <a:rPr lang="da-DK" dirty="0" err="1"/>
              <a:t>boxes</a:t>
            </a:r>
            <a:r>
              <a:rPr lang="da-DK" dirty="0"/>
              <a:t>. The </a:t>
            </a:r>
            <a:r>
              <a:rPr lang="da-DK" dirty="0" err="1"/>
              <a:t>intercalation</a:t>
            </a:r>
            <a:r>
              <a:rPr lang="da-DK" dirty="0"/>
              <a:t> </a:t>
            </a:r>
            <a:r>
              <a:rPr lang="da-DK" dirty="0" err="1"/>
              <a:t>into</a:t>
            </a:r>
            <a:r>
              <a:rPr lang="da-DK" dirty="0"/>
              <a:t> </a:t>
            </a:r>
            <a:r>
              <a:rPr lang="da-DK" dirty="0" err="1"/>
              <a:t>phospholipid</a:t>
            </a:r>
            <a:r>
              <a:rPr lang="da-DK" dirty="0"/>
              <a:t> </a:t>
            </a:r>
            <a:r>
              <a:rPr lang="da-DK" dirty="0" err="1"/>
              <a:t>bilayers</a:t>
            </a:r>
            <a:r>
              <a:rPr lang="da-DK" dirty="0"/>
              <a:t> is driven by the </a:t>
            </a:r>
            <a:r>
              <a:rPr lang="da-DK" dirty="0" err="1"/>
              <a:t>hydrophobic</a:t>
            </a:r>
            <a:r>
              <a:rPr lang="da-DK" dirty="0"/>
              <a:t> centre and the terminal </a:t>
            </a:r>
            <a:r>
              <a:rPr lang="da-DK" dirty="0" err="1"/>
              <a:t>ionic</a:t>
            </a:r>
            <a:r>
              <a:rPr lang="da-DK" dirty="0"/>
              <a:t> </a:t>
            </a:r>
            <a:r>
              <a:rPr lang="da-DK" dirty="0" err="1"/>
              <a:t>functionalities</a:t>
            </a:r>
            <a:r>
              <a:rPr lang="da-DK" dirty="0"/>
              <a:t>, </a:t>
            </a:r>
            <a:r>
              <a:rPr lang="da-DK" dirty="0" err="1"/>
              <a:t>consisting</a:t>
            </a:r>
            <a:r>
              <a:rPr lang="da-DK" dirty="0"/>
              <a:t> of the </a:t>
            </a:r>
            <a:r>
              <a:rPr lang="da-DK" dirty="0" err="1"/>
              <a:t>conjugated</a:t>
            </a:r>
            <a:r>
              <a:rPr lang="da-DK" dirty="0"/>
              <a:t> </a:t>
            </a:r>
            <a:r>
              <a:rPr lang="da-DK" dirty="0" err="1"/>
              <a:t>aromatic</a:t>
            </a:r>
            <a:r>
              <a:rPr lang="da-DK" dirty="0"/>
              <a:t> core (gold </a:t>
            </a:r>
            <a:r>
              <a:rPr lang="da-DK" dirty="0" err="1"/>
              <a:t>module</a:t>
            </a:r>
            <a:r>
              <a:rPr lang="da-DK" dirty="0"/>
              <a:t>) and </a:t>
            </a:r>
            <a:r>
              <a:rPr lang="da-DK" dirty="0" err="1"/>
              <a:t>hydrocarbon</a:t>
            </a:r>
            <a:r>
              <a:rPr lang="da-DK" dirty="0"/>
              <a:t> pendants (</a:t>
            </a:r>
            <a:r>
              <a:rPr lang="da-DK" dirty="0" err="1"/>
              <a:t>blue</a:t>
            </a:r>
            <a:r>
              <a:rPr lang="da-DK" dirty="0"/>
              <a:t> </a:t>
            </a:r>
            <a:r>
              <a:rPr lang="da-DK" dirty="0" err="1"/>
              <a:t>module</a:t>
            </a:r>
            <a:r>
              <a:rPr lang="da-DK" dirty="0"/>
              <a:t>), </a:t>
            </a:r>
            <a:r>
              <a:rPr lang="da-DK" dirty="0" err="1"/>
              <a:t>which</a:t>
            </a:r>
            <a:r>
              <a:rPr lang="da-DK" dirty="0"/>
              <a:t> </a:t>
            </a:r>
            <a:r>
              <a:rPr lang="da-DK" dirty="0" err="1"/>
              <a:t>resemble</a:t>
            </a:r>
            <a:r>
              <a:rPr lang="da-DK" dirty="0"/>
              <a:t> the </a:t>
            </a:r>
            <a:r>
              <a:rPr lang="da-DK" dirty="0" err="1"/>
              <a:t>fatty</a:t>
            </a:r>
            <a:r>
              <a:rPr lang="da-DK" dirty="0"/>
              <a:t> acid centre of the </a:t>
            </a:r>
            <a:r>
              <a:rPr lang="da-DK" dirty="0" err="1"/>
              <a:t>bilayer</a:t>
            </a:r>
            <a:r>
              <a:rPr lang="da-DK" dirty="0"/>
              <a:t>. </a:t>
            </a:r>
            <a:r>
              <a:rPr lang="da-DK" dirty="0" err="1"/>
              <a:t>Additionally</a:t>
            </a:r>
            <a:r>
              <a:rPr lang="da-DK" dirty="0"/>
              <a:t>, the </a:t>
            </a:r>
            <a:r>
              <a:rPr lang="da-DK" dirty="0" err="1"/>
              <a:t>cationic</a:t>
            </a:r>
            <a:r>
              <a:rPr lang="da-DK" dirty="0"/>
              <a:t> end </a:t>
            </a:r>
            <a:r>
              <a:rPr lang="da-DK" dirty="0" err="1"/>
              <a:t>groups</a:t>
            </a:r>
            <a:r>
              <a:rPr lang="da-DK" dirty="0"/>
              <a:t> (red </a:t>
            </a:r>
            <a:r>
              <a:rPr lang="da-DK" dirty="0" err="1"/>
              <a:t>module</a:t>
            </a:r>
            <a:r>
              <a:rPr lang="da-DK" dirty="0"/>
              <a:t>) and terminal </a:t>
            </a:r>
            <a:r>
              <a:rPr lang="da-DK" dirty="0" err="1"/>
              <a:t>acyl</a:t>
            </a:r>
            <a:r>
              <a:rPr lang="da-DK" dirty="0"/>
              <a:t> </a:t>
            </a:r>
            <a:r>
              <a:rPr lang="da-DK" dirty="0" err="1"/>
              <a:t>chains</a:t>
            </a:r>
            <a:r>
              <a:rPr lang="da-DK" dirty="0"/>
              <a:t> (pink </a:t>
            </a:r>
            <a:r>
              <a:rPr lang="da-DK" dirty="0" err="1"/>
              <a:t>module</a:t>
            </a:r>
            <a:r>
              <a:rPr lang="da-DK" dirty="0"/>
              <a:t>) </a:t>
            </a:r>
            <a:r>
              <a:rPr lang="da-DK" dirty="0" err="1"/>
              <a:t>interact</a:t>
            </a:r>
            <a:r>
              <a:rPr lang="da-DK" dirty="0"/>
              <a:t> via </a:t>
            </a:r>
            <a:r>
              <a:rPr lang="da-DK" dirty="0" err="1"/>
              <a:t>coulombic</a:t>
            </a:r>
            <a:r>
              <a:rPr lang="da-DK" dirty="0"/>
              <a:t> and </a:t>
            </a:r>
            <a:r>
              <a:rPr lang="da-DK" dirty="0" err="1"/>
              <a:t>hydrophobic</a:t>
            </a:r>
            <a:r>
              <a:rPr lang="da-DK" dirty="0"/>
              <a:t> </a:t>
            </a:r>
            <a:r>
              <a:rPr lang="da-DK" dirty="0" err="1"/>
              <a:t>interactions</a:t>
            </a:r>
            <a:r>
              <a:rPr lang="da-DK" dirty="0"/>
              <a:t> with the </a:t>
            </a:r>
            <a:r>
              <a:rPr lang="da-DK" dirty="0" err="1"/>
              <a:t>membrane</a:t>
            </a:r>
            <a:r>
              <a:rPr lang="da-DK" dirty="0"/>
              <a:t> </a:t>
            </a:r>
            <a:r>
              <a:rPr lang="da-DK" dirty="0" err="1"/>
              <a:t>surface</a:t>
            </a:r>
            <a:r>
              <a:rPr lang="da-DK" dirty="0"/>
              <a:t> </a:t>
            </a:r>
            <a:r>
              <a:rPr lang="da-DK" dirty="0" err="1"/>
              <a:t>functionalities</a:t>
            </a:r>
            <a:r>
              <a:rPr lang="da-DK" dirty="0"/>
              <a:t>; </a:t>
            </a:r>
            <a:r>
              <a:rPr lang="da-DK" dirty="0" err="1"/>
              <a:t>specific</a:t>
            </a:r>
            <a:r>
              <a:rPr lang="da-DK" dirty="0"/>
              <a:t> </a:t>
            </a:r>
            <a:r>
              <a:rPr lang="da-DK" dirty="0" err="1"/>
              <a:t>example</a:t>
            </a:r>
            <a:r>
              <a:rPr lang="da-DK" dirty="0"/>
              <a:t>: COE2-2hexyl. </a:t>
            </a:r>
            <a:r>
              <a:rPr lang="da-DK" dirty="0" err="1"/>
              <a:t>Bactericidal</a:t>
            </a:r>
            <a:r>
              <a:rPr lang="da-DK" dirty="0"/>
              <a:t> </a:t>
            </a:r>
            <a:r>
              <a:rPr lang="da-DK" dirty="0" err="1"/>
              <a:t>activity</a:t>
            </a:r>
            <a:r>
              <a:rPr lang="da-DK" dirty="0"/>
              <a:t>. </a:t>
            </a:r>
            <a:r>
              <a:rPr lang="da-DK" dirty="0" err="1"/>
              <a:t>Exponential-phase</a:t>
            </a:r>
            <a:r>
              <a:rPr lang="da-DK" dirty="0"/>
              <a:t> </a:t>
            </a:r>
            <a:r>
              <a:rPr lang="da-DK" dirty="0" err="1"/>
              <a:t>cultures</a:t>
            </a:r>
            <a:r>
              <a:rPr lang="da-DK" dirty="0"/>
              <a:t> (∼108 </a:t>
            </a:r>
            <a:r>
              <a:rPr lang="da-DK" dirty="0" err="1"/>
              <a:t>cells</a:t>
            </a:r>
            <a:r>
              <a:rPr lang="da-DK" dirty="0"/>
              <a:t>) of </a:t>
            </a:r>
            <a:r>
              <a:rPr lang="da-DK" dirty="0" err="1"/>
              <a:t>either</a:t>
            </a:r>
            <a:r>
              <a:rPr lang="da-DK" dirty="0"/>
              <a:t> d, S. </a:t>
            </a:r>
            <a:r>
              <a:rPr lang="da-DK" dirty="0" err="1"/>
              <a:t>Typhimurium</a:t>
            </a:r>
            <a:r>
              <a:rPr lang="da-DK" dirty="0"/>
              <a:t> 14028 or e, CA-MRSA USA300 </a:t>
            </a:r>
            <a:r>
              <a:rPr lang="da-DK" dirty="0" err="1"/>
              <a:t>were</a:t>
            </a:r>
            <a:r>
              <a:rPr lang="da-DK" dirty="0"/>
              <a:t> </a:t>
            </a:r>
            <a:r>
              <a:rPr lang="da-DK" dirty="0" err="1"/>
              <a:t>incubated</a:t>
            </a:r>
            <a:r>
              <a:rPr lang="da-DK" dirty="0"/>
              <a:t> with 10 × MIC of </a:t>
            </a:r>
            <a:r>
              <a:rPr lang="da-DK" dirty="0" err="1"/>
              <a:t>either</a:t>
            </a:r>
            <a:r>
              <a:rPr lang="da-DK" dirty="0"/>
              <a:t> COE2-2hexyl (20 </a:t>
            </a:r>
            <a:r>
              <a:rPr lang="el-GR" dirty="0"/>
              <a:t>μ</a:t>
            </a:r>
            <a:r>
              <a:rPr lang="da-DK" dirty="0"/>
              <a:t>g/</a:t>
            </a:r>
            <a:r>
              <a:rPr lang="da-DK" dirty="0" err="1"/>
              <a:t>mL</a:t>
            </a:r>
            <a:r>
              <a:rPr lang="da-DK" dirty="0"/>
              <a:t>; 10 </a:t>
            </a:r>
            <a:r>
              <a:rPr lang="el-GR" dirty="0"/>
              <a:t>μ</a:t>
            </a:r>
            <a:r>
              <a:rPr lang="da-DK" dirty="0"/>
              <a:t>g/</a:t>
            </a:r>
            <a:r>
              <a:rPr lang="da-DK" dirty="0" err="1"/>
              <a:t>mL</a:t>
            </a:r>
            <a:r>
              <a:rPr lang="da-DK" dirty="0"/>
              <a:t>, </a:t>
            </a:r>
            <a:r>
              <a:rPr lang="da-DK" dirty="0" err="1"/>
              <a:t>respectively</a:t>
            </a:r>
            <a:r>
              <a:rPr lang="da-DK" dirty="0"/>
              <a:t>) or </a:t>
            </a:r>
            <a:r>
              <a:rPr lang="da-DK" dirty="0" err="1"/>
              <a:t>ciprofloxacin</a:t>
            </a:r>
            <a:r>
              <a:rPr lang="da-DK" dirty="0"/>
              <a:t> (0.156 </a:t>
            </a:r>
            <a:r>
              <a:rPr lang="el-GR" dirty="0"/>
              <a:t>μ</a:t>
            </a:r>
            <a:r>
              <a:rPr lang="da-DK" dirty="0"/>
              <a:t>g/</a:t>
            </a:r>
            <a:r>
              <a:rPr lang="da-DK" dirty="0" err="1"/>
              <a:t>mL</a:t>
            </a:r>
            <a:r>
              <a:rPr lang="da-DK" dirty="0"/>
              <a:t>; 5 </a:t>
            </a:r>
            <a:r>
              <a:rPr lang="el-GR" dirty="0"/>
              <a:t>μ</a:t>
            </a:r>
            <a:r>
              <a:rPr lang="da-DK" dirty="0"/>
              <a:t>g/</a:t>
            </a:r>
            <a:r>
              <a:rPr lang="da-DK" dirty="0" err="1"/>
              <a:t>mL</a:t>
            </a:r>
            <a:r>
              <a:rPr lang="da-DK" dirty="0"/>
              <a:t>, </a:t>
            </a:r>
            <a:r>
              <a:rPr lang="da-DK" dirty="0" err="1"/>
              <a:t>respectively</a:t>
            </a:r>
            <a:r>
              <a:rPr lang="da-DK" dirty="0"/>
              <a:t>) for 4 h, and </a:t>
            </a:r>
            <a:r>
              <a:rPr lang="da-DK" dirty="0" err="1"/>
              <a:t>viability</a:t>
            </a:r>
            <a:r>
              <a:rPr lang="da-DK" dirty="0"/>
              <a:t> </a:t>
            </a:r>
            <a:r>
              <a:rPr lang="da-DK" dirty="0" err="1"/>
              <a:t>was</a:t>
            </a:r>
            <a:r>
              <a:rPr lang="da-DK" dirty="0"/>
              <a:t> </a:t>
            </a:r>
            <a:r>
              <a:rPr lang="da-DK" dirty="0" err="1"/>
              <a:t>enumerated</a:t>
            </a:r>
            <a:r>
              <a:rPr lang="da-DK" dirty="0"/>
              <a:t> by </a:t>
            </a:r>
            <a:r>
              <a:rPr lang="da-DK" dirty="0" err="1"/>
              <a:t>direct</a:t>
            </a:r>
            <a:r>
              <a:rPr lang="da-DK" dirty="0"/>
              <a:t> </a:t>
            </a:r>
            <a:r>
              <a:rPr lang="da-DK" dirty="0" err="1"/>
              <a:t>colony</a:t>
            </a:r>
            <a:r>
              <a:rPr lang="da-DK" dirty="0"/>
              <a:t> </a:t>
            </a:r>
            <a:r>
              <a:rPr lang="da-DK" dirty="0" err="1"/>
              <a:t>count</a:t>
            </a:r>
            <a:r>
              <a:rPr lang="da-DK" dirty="0"/>
              <a:t> (n ≥ 3, SEM). </a:t>
            </a:r>
            <a:r>
              <a:rPr lang="da-DK" dirty="0" err="1"/>
              <a:t>Mammalian</a:t>
            </a:r>
            <a:r>
              <a:rPr lang="da-DK" dirty="0"/>
              <a:t> </a:t>
            </a:r>
            <a:r>
              <a:rPr lang="da-DK" dirty="0" err="1"/>
              <a:t>cell</a:t>
            </a:r>
            <a:r>
              <a:rPr lang="da-DK" dirty="0"/>
              <a:t> </a:t>
            </a:r>
            <a:r>
              <a:rPr lang="da-DK" dirty="0" err="1"/>
              <a:t>cytotoxicity</a:t>
            </a:r>
            <a:r>
              <a:rPr lang="da-DK" dirty="0"/>
              <a:t>. </a:t>
            </a:r>
            <a:r>
              <a:rPr lang="da-DK" dirty="0" err="1"/>
              <a:t>COEs</a:t>
            </a:r>
            <a:r>
              <a:rPr lang="da-DK" dirty="0"/>
              <a:t> at the </a:t>
            </a:r>
            <a:r>
              <a:rPr lang="da-DK" dirty="0" err="1"/>
              <a:t>designated</a:t>
            </a:r>
            <a:r>
              <a:rPr lang="da-DK" dirty="0"/>
              <a:t> </a:t>
            </a:r>
            <a:r>
              <a:rPr lang="da-DK" dirty="0" err="1"/>
              <a:t>concentration</a:t>
            </a:r>
            <a:r>
              <a:rPr lang="da-DK" dirty="0"/>
              <a:t> (1–20 </a:t>
            </a:r>
            <a:r>
              <a:rPr lang="el-GR" dirty="0"/>
              <a:t>μ</a:t>
            </a:r>
            <a:r>
              <a:rPr lang="da-DK" dirty="0"/>
              <a:t>g/</a:t>
            </a:r>
            <a:r>
              <a:rPr lang="da-DK" dirty="0" err="1"/>
              <a:t>mL</a:t>
            </a:r>
            <a:r>
              <a:rPr lang="da-DK" dirty="0"/>
              <a:t>) </a:t>
            </a:r>
            <a:r>
              <a:rPr lang="da-DK" dirty="0" err="1"/>
              <a:t>were</a:t>
            </a:r>
            <a:r>
              <a:rPr lang="da-DK" dirty="0"/>
              <a:t> </a:t>
            </a:r>
            <a:r>
              <a:rPr lang="da-DK" dirty="0" err="1"/>
              <a:t>incubated</a:t>
            </a:r>
            <a:r>
              <a:rPr lang="da-DK" dirty="0"/>
              <a:t> for 18 h with f, </a:t>
            </a:r>
            <a:r>
              <a:rPr lang="da-DK" dirty="0" err="1"/>
              <a:t>murine</a:t>
            </a:r>
            <a:r>
              <a:rPr lang="da-DK" dirty="0"/>
              <a:t> </a:t>
            </a:r>
            <a:r>
              <a:rPr lang="da-DK" dirty="0" err="1"/>
              <a:t>macrophage</a:t>
            </a:r>
            <a:r>
              <a:rPr lang="da-DK" dirty="0"/>
              <a:t> (RAW 264.7) and g, human </a:t>
            </a:r>
            <a:r>
              <a:rPr lang="da-DK" dirty="0" err="1"/>
              <a:t>epithelial</a:t>
            </a:r>
            <a:r>
              <a:rPr lang="da-DK" dirty="0"/>
              <a:t> </a:t>
            </a:r>
            <a:r>
              <a:rPr lang="da-DK" dirty="0" err="1"/>
              <a:t>cell</a:t>
            </a:r>
            <a:r>
              <a:rPr lang="da-DK" dirty="0"/>
              <a:t> lines (HEp-2). </a:t>
            </a:r>
            <a:r>
              <a:rPr lang="da-DK" dirty="0" err="1"/>
              <a:t>Mammalian</a:t>
            </a:r>
            <a:r>
              <a:rPr lang="da-DK" dirty="0"/>
              <a:t> </a:t>
            </a:r>
            <a:r>
              <a:rPr lang="da-DK" dirty="0" err="1"/>
              <a:t>cell</a:t>
            </a:r>
            <a:r>
              <a:rPr lang="da-DK" dirty="0"/>
              <a:t> </a:t>
            </a:r>
            <a:r>
              <a:rPr lang="da-DK" dirty="0" err="1"/>
              <a:t>cytotoxicity</a:t>
            </a:r>
            <a:r>
              <a:rPr lang="da-DK" dirty="0"/>
              <a:t> </a:t>
            </a:r>
            <a:r>
              <a:rPr lang="da-DK" dirty="0" err="1"/>
              <a:t>was</a:t>
            </a:r>
            <a:r>
              <a:rPr lang="da-DK" dirty="0"/>
              <a:t> </a:t>
            </a:r>
            <a:r>
              <a:rPr lang="da-DK" dirty="0" err="1"/>
              <a:t>determined</a:t>
            </a:r>
            <a:r>
              <a:rPr lang="da-DK" dirty="0"/>
              <a:t> by the </a:t>
            </a:r>
            <a:r>
              <a:rPr lang="da-DK" dirty="0" err="1"/>
              <a:t>trypan</a:t>
            </a:r>
            <a:r>
              <a:rPr lang="da-DK" dirty="0"/>
              <a:t> </a:t>
            </a:r>
            <a:r>
              <a:rPr lang="da-DK" dirty="0" err="1"/>
              <a:t>blue</a:t>
            </a:r>
            <a:r>
              <a:rPr lang="da-DK" dirty="0"/>
              <a:t> vital </a:t>
            </a:r>
            <a:r>
              <a:rPr lang="da-DK" dirty="0" err="1"/>
              <a:t>stain</a:t>
            </a:r>
            <a:r>
              <a:rPr lang="da-DK" dirty="0"/>
              <a:t> </a:t>
            </a:r>
            <a:r>
              <a:rPr lang="da-DK" dirty="0" err="1"/>
              <a:t>exclusion</a:t>
            </a:r>
            <a:r>
              <a:rPr lang="da-DK" dirty="0"/>
              <a:t> method,15 and the </a:t>
            </a:r>
            <a:r>
              <a:rPr lang="da-DK" dirty="0" err="1"/>
              <a:t>unstained</a:t>
            </a:r>
            <a:r>
              <a:rPr lang="da-DK" dirty="0"/>
              <a:t> </a:t>
            </a:r>
            <a:r>
              <a:rPr lang="da-DK" dirty="0" err="1"/>
              <a:t>viable</a:t>
            </a:r>
            <a:r>
              <a:rPr lang="da-DK" dirty="0"/>
              <a:t> </a:t>
            </a:r>
            <a:r>
              <a:rPr lang="da-DK" dirty="0" err="1"/>
              <a:t>cells</a:t>
            </a:r>
            <a:r>
              <a:rPr lang="da-DK" dirty="0"/>
              <a:t> </a:t>
            </a:r>
            <a:r>
              <a:rPr lang="da-DK" dirty="0" err="1"/>
              <a:t>were</a:t>
            </a:r>
            <a:r>
              <a:rPr lang="da-DK" dirty="0"/>
              <a:t> </a:t>
            </a:r>
            <a:r>
              <a:rPr lang="da-DK" dirty="0" err="1"/>
              <a:t>counted</a:t>
            </a:r>
            <a:r>
              <a:rPr lang="da-DK" dirty="0"/>
              <a:t> </a:t>
            </a:r>
            <a:r>
              <a:rPr lang="da-DK" dirty="0" err="1"/>
              <a:t>using</a:t>
            </a:r>
            <a:r>
              <a:rPr lang="da-DK" dirty="0"/>
              <a:t> a </a:t>
            </a:r>
            <a:r>
              <a:rPr lang="da-DK" dirty="0" err="1"/>
              <a:t>hemocytometer</a:t>
            </a:r>
            <a:r>
              <a:rPr lang="da-DK" dirty="0"/>
              <a:t> (n = 6, SD).</a:t>
            </a:r>
          </a:p>
        </p:txBody>
      </p:sp>
      <p:sp>
        <p:nvSpPr>
          <p:cNvPr id="4" name="Pladsholder til slidenummer 3"/>
          <p:cNvSpPr>
            <a:spLocks noGrp="1"/>
          </p:cNvSpPr>
          <p:nvPr>
            <p:ph type="sldNum" sz="quarter" idx="5"/>
          </p:nvPr>
        </p:nvSpPr>
        <p:spPr/>
        <p:txBody>
          <a:bodyPr/>
          <a:lstStyle/>
          <a:p>
            <a:fld id="{95051FB9-57A5-CB44-BA21-2DE18B6F00F9}" type="slidenum">
              <a:rPr lang="da-DK" smtClean="0"/>
              <a:t>12</a:t>
            </a:fld>
            <a:endParaRPr lang="da-DK"/>
          </a:p>
        </p:txBody>
      </p:sp>
    </p:spTree>
    <p:extLst>
      <p:ext uri="{BB962C8B-B14F-4D97-AF65-F5344CB8AC3E}">
        <p14:creationId xmlns:p14="http://schemas.microsoft.com/office/powerpoint/2010/main" val="181017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C57B82-EDE1-4BC9-BC96-B092CD5AE97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16D2C56-BA66-A83C-87C0-1655385C29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BE3F05C7-93E7-DC0B-49B4-FF2303535753}"/>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5" name="Pladsholder til sidefod 4">
            <a:extLst>
              <a:ext uri="{FF2B5EF4-FFF2-40B4-BE49-F238E27FC236}">
                <a16:creationId xmlns:a16="http://schemas.microsoft.com/office/drawing/2014/main" id="{7FEDC528-7BE5-88B3-FF0A-28A01B7D343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8C1D92D-5172-7157-BB3B-83AE908C81AB}"/>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916607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92C01D-FCFC-D82C-D629-F670ED3F56D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55079A6-048F-7EA3-5BF5-7431FFE1611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2228C1D-22AA-DF7F-ED74-33B7E1EBA29C}"/>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5" name="Pladsholder til sidefod 4">
            <a:extLst>
              <a:ext uri="{FF2B5EF4-FFF2-40B4-BE49-F238E27FC236}">
                <a16:creationId xmlns:a16="http://schemas.microsoft.com/office/drawing/2014/main" id="{AC3661B8-BE17-2530-E4C8-9BE5DE411D9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F52493F-D14D-C9F3-04E6-761C193E5052}"/>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4086714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622418-32D4-F968-34BB-F91FFF58BB9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6703756-1F3D-386C-7269-FB783F4F50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87FED7E-5DC1-FC99-0D62-C7A9509968B3}"/>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5" name="Pladsholder til sidefod 4">
            <a:extLst>
              <a:ext uri="{FF2B5EF4-FFF2-40B4-BE49-F238E27FC236}">
                <a16:creationId xmlns:a16="http://schemas.microsoft.com/office/drawing/2014/main" id="{E53A924B-7156-8B65-C360-9D1D6775221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02054BC-3192-662B-23C1-566C5E1BF5ED}"/>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3757096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3F50E8-F346-04CB-7DEC-533532BE4B5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672B560-A49F-5C8B-E2F7-CCC14B2B9BD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6B162A5-3CF8-DB0F-545B-CCE69B0FD2D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07E86B7-0876-3360-5F5F-E10FCF4CD719}"/>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6" name="Pladsholder til sidefod 5">
            <a:extLst>
              <a:ext uri="{FF2B5EF4-FFF2-40B4-BE49-F238E27FC236}">
                <a16:creationId xmlns:a16="http://schemas.microsoft.com/office/drawing/2014/main" id="{656B163A-2C67-3E69-6C0E-D7145C2D013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0C3424C-2DE3-3481-41B1-2BEC58000ABC}"/>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2247618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9089AD-19BA-DB85-72EA-9FBA2F9DAB1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F040D7B-FC55-1EFF-9AAF-6E45FE7757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D301522-C410-AF8E-D092-D4AA25FA20B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5239116-5136-541F-DA58-E7EF232B31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E0598F9-EF35-9B6C-1F19-E4AF59BCE4B0}"/>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B6D4267-6F1C-E997-F50D-DCDA6671AF5D}"/>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8" name="Pladsholder til sidefod 7">
            <a:extLst>
              <a:ext uri="{FF2B5EF4-FFF2-40B4-BE49-F238E27FC236}">
                <a16:creationId xmlns:a16="http://schemas.microsoft.com/office/drawing/2014/main" id="{D4E04A70-FF92-11B1-021A-D1B58EFB5E6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1D195F1-736B-715D-A62F-2E98889490CD}"/>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2396049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F69D0-3388-FA83-A727-580189F0A4E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5C1DA40-374F-A6B6-3FE4-FF303E716136}"/>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4" name="Pladsholder til sidefod 3">
            <a:extLst>
              <a:ext uri="{FF2B5EF4-FFF2-40B4-BE49-F238E27FC236}">
                <a16:creationId xmlns:a16="http://schemas.microsoft.com/office/drawing/2014/main" id="{8319BEC7-DF34-6907-2B18-2B62442A4A2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0B86020-C81D-50E1-1792-C1F7B0ED6E7F}"/>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629345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0149CCC-3FD4-C248-0BA1-2DD39D8B1340}"/>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3" name="Pladsholder til sidefod 2">
            <a:extLst>
              <a:ext uri="{FF2B5EF4-FFF2-40B4-BE49-F238E27FC236}">
                <a16:creationId xmlns:a16="http://schemas.microsoft.com/office/drawing/2014/main" id="{0F7863EA-64F2-FB32-2CD2-1F65AC21ECE9}"/>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C0E3F0F-634F-A900-8D00-2FA5D267DC7A}"/>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465385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450E0D-EBE2-D46D-B5CF-B244366AC4E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FF6CCA8-929D-CD1D-1F1F-CFC58F8802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AEEAB11-65C8-7FFC-731E-406D4FD2C8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4FBB8B6-9B2D-6F4F-502E-BCE31EC39FFF}"/>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6" name="Pladsholder til sidefod 5">
            <a:extLst>
              <a:ext uri="{FF2B5EF4-FFF2-40B4-BE49-F238E27FC236}">
                <a16:creationId xmlns:a16="http://schemas.microsoft.com/office/drawing/2014/main" id="{058741F3-8356-B881-0A69-F56D0022819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962FA27-B08C-DF5D-4C2E-2B4CEFC366CF}"/>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1614972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C4EB11-E123-D274-603C-1A6B2A31F76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2DAE1C4-7460-944A-D1A9-7ECAE5C266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69CC6DC-B449-173D-B508-F3C3F44CA6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270E4D9-17A2-C44C-88C7-7E9DAF13D3BC}"/>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6" name="Pladsholder til sidefod 5">
            <a:extLst>
              <a:ext uri="{FF2B5EF4-FFF2-40B4-BE49-F238E27FC236}">
                <a16:creationId xmlns:a16="http://schemas.microsoft.com/office/drawing/2014/main" id="{8742F5EC-C4F9-FBFC-EBF4-32F3AD395CC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012B053-C49B-3F51-CA41-A6B48D443A97}"/>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422336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2DF80-CE36-93C8-EA9D-94991B05592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2019EB4-6B5E-C114-2797-344FBCDB181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20D59FA-8C41-A2AB-FEF4-BDFECD005561}"/>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5" name="Pladsholder til sidefod 4">
            <a:extLst>
              <a:ext uri="{FF2B5EF4-FFF2-40B4-BE49-F238E27FC236}">
                <a16:creationId xmlns:a16="http://schemas.microsoft.com/office/drawing/2014/main" id="{A0D3E29A-CC3E-9494-05B4-11149D9D885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9AFBCDD-A0AA-7106-45D6-52860E807DCA}"/>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3742749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22FA769-85CF-B212-6674-E24453F0D35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1CED9E9-8A4C-3DFE-A4C9-48E4E0BF772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2F894F8-E5E7-07CD-F52A-99458C8C092F}"/>
              </a:ext>
            </a:extLst>
          </p:cNvPr>
          <p:cNvSpPr>
            <a:spLocks noGrp="1"/>
          </p:cNvSpPr>
          <p:nvPr>
            <p:ph type="dt" sz="half" idx="10"/>
          </p:nvPr>
        </p:nvSpPr>
        <p:spPr/>
        <p:txBody>
          <a:bodyPr/>
          <a:lstStyle/>
          <a:p>
            <a:fld id="{53C0327B-EF4A-1144-99B8-D3ABF91AD7E3}" type="datetimeFigureOut">
              <a:rPr lang="da-DK" smtClean="0"/>
              <a:t>07.01.2025</a:t>
            </a:fld>
            <a:endParaRPr lang="da-DK"/>
          </a:p>
        </p:txBody>
      </p:sp>
      <p:sp>
        <p:nvSpPr>
          <p:cNvPr id="5" name="Pladsholder til sidefod 4">
            <a:extLst>
              <a:ext uri="{FF2B5EF4-FFF2-40B4-BE49-F238E27FC236}">
                <a16:creationId xmlns:a16="http://schemas.microsoft.com/office/drawing/2014/main" id="{F4A4E692-053B-F51C-59F4-E09FE6904EA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58FD826-63D7-5B89-E629-8908614F74C3}"/>
              </a:ext>
            </a:extLst>
          </p:cNvPr>
          <p:cNvSpPr>
            <a:spLocks noGrp="1"/>
          </p:cNvSpPr>
          <p:nvPr>
            <p:ph type="sldNum" sz="quarter" idx="12"/>
          </p:nvPr>
        </p:nvSpPr>
        <p:spPr/>
        <p:txBody>
          <a:bodyPr/>
          <a:lstStyle/>
          <a:p>
            <a:fld id="{AEA8E8DA-76FD-154F-8EBC-AA73C4CA9CBA}" type="slidenum">
              <a:rPr lang="da-DK" smtClean="0"/>
              <a:t>‹nr.›</a:t>
            </a:fld>
            <a:endParaRPr lang="da-DK"/>
          </a:p>
        </p:txBody>
      </p:sp>
    </p:spTree>
    <p:extLst>
      <p:ext uri="{BB962C8B-B14F-4D97-AF65-F5344CB8AC3E}">
        <p14:creationId xmlns:p14="http://schemas.microsoft.com/office/powerpoint/2010/main" val="3957003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DA4FCB4-8BAD-F6C7-B1CF-D3DF552815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02D6009-C1D3-FD5F-EE97-2D0A196E7A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2FA1A7C-15A2-9106-F54C-7AE820A0F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0327B-EF4A-1144-99B8-D3ABF91AD7E3}" type="datetimeFigureOut">
              <a:rPr lang="da-DK" smtClean="0"/>
              <a:t>07.01.2025</a:t>
            </a:fld>
            <a:endParaRPr lang="da-DK"/>
          </a:p>
        </p:txBody>
      </p:sp>
      <p:sp>
        <p:nvSpPr>
          <p:cNvPr id="5" name="Pladsholder til sidefod 4">
            <a:extLst>
              <a:ext uri="{FF2B5EF4-FFF2-40B4-BE49-F238E27FC236}">
                <a16:creationId xmlns:a16="http://schemas.microsoft.com/office/drawing/2014/main" id="{B1B151AC-9BDE-894D-9B57-94CC55ED01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AFD87425-F496-CEB6-5FDA-91B801B54C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A8E8DA-76FD-154F-8EBC-AA73C4CA9CBA}" type="slidenum">
              <a:rPr lang="da-DK" smtClean="0"/>
              <a:t>‹nr.›</a:t>
            </a:fld>
            <a:endParaRPr lang="da-DK"/>
          </a:p>
        </p:txBody>
      </p:sp>
    </p:spTree>
    <p:extLst>
      <p:ext uri="{BB962C8B-B14F-4D97-AF65-F5344CB8AC3E}">
        <p14:creationId xmlns:p14="http://schemas.microsoft.com/office/powerpoint/2010/main" val="961867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biotechacademy.dk/Ordliste/bakterie/"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5414B-B8D2-E617-0E0D-736AE9672D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8D34E4-962B-BEBC-C2BD-7DC99DCEF97A}"/>
              </a:ext>
            </a:extLst>
          </p:cNvPr>
          <p:cNvSpPr>
            <a:spLocks noGrp="1"/>
          </p:cNvSpPr>
          <p:nvPr>
            <p:ph type="ctrTitle"/>
          </p:nvPr>
        </p:nvSpPr>
        <p:spPr>
          <a:xfrm>
            <a:off x="996462" y="219686"/>
            <a:ext cx="9988062" cy="1913914"/>
          </a:xfrm>
        </p:spPr>
        <p:txBody>
          <a:bodyPr>
            <a:normAutofit fontScale="90000"/>
          </a:bodyPr>
          <a:lstStyle/>
          <a:p>
            <a:r>
              <a:rPr lang="da-DK" dirty="0"/>
              <a:t>Jagten på resistens </a:t>
            </a:r>
            <a:br>
              <a:rPr lang="da-DK" dirty="0"/>
            </a:br>
            <a:r>
              <a:rPr lang="da-DK" dirty="0"/>
              <a:t>  - an arms race </a:t>
            </a:r>
            <a:r>
              <a:rPr lang="da-DK" dirty="0" err="1"/>
              <a:t>against</a:t>
            </a:r>
            <a:r>
              <a:rPr lang="da-DK" dirty="0"/>
              <a:t> </a:t>
            </a:r>
            <a:r>
              <a:rPr lang="da-DK" dirty="0" err="1"/>
              <a:t>each</a:t>
            </a:r>
            <a:r>
              <a:rPr lang="da-DK" dirty="0"/>
              <a:t> </a:t>
            </a:r>
            <a:r>
              <a:rPr lang="da-DK" dirty="0" err="1"/>
              <a:t>other</a:t>
            </a:r>
            <a:endParaRPr lang="da-DK" dirty="0"/>
          </a:p>
        </p:txBody>
      </p:sp>
      <p:pic>
        <p:nvPicPr>
          <p:cNvPr id="5" name="Pladsholder til indhold 4" descr="Et billede, der indeholder person, indendørs, Medicinsk udstyr, Videnskabeligt instrument&#10;&#10;Automatisk genereret beskrivelse">
            <a:extLst>
              <a:ext uri="{FF2B5EF4-FFF2-40B4-BE49-F238E27FC236}">
                <a16:creationId xmlns:a16="http://schemas.microsoft.com/office/drawing/2014/main" id="{BCB9CDD0-FF31-7ED3-6D12-5901858088B4}"/>
              </a:ext>
            </a:extLst>
          </p:cNvPr>
          <p:cNvPicPr>
            <a:picLocks noGrp="1" noChangeAspect="1"/>
          </p:cNvPicPr>
          <p:nvPr>
            <p:ph idx="1"/>
          </p:nvPr>
        </p:nvPicPr>
        <p:blipFill>
          <a:blip r:embed="rId3"/>
          <a:srcRect l="23770" t="6122" b="7593"/>
          <a:stretch/>
        </p:blipFill>
        <p:spPr>
          <a:xfrm>
            <a:off x="585062" y="2320070"/>
            <a:ext cx="3834622" cy="2416053"/>
          </a:xfrm>
        </p:spPr>
      </p:pic>
      <p:pic>
        <p:nvPicPr>
          <p:cNvPr id="1026" name="Picture 2" descr="Superbug Q And A">
            <a:extLst>
              <a:ext uri="{FF2B5EF4-FFF2-40B4-BE49-F238E27FC236}">
                <a16:creationId xmlns:a16="http://schemas.microsoft.com/office/drawing/2014/main" id="{5BE7DF44-4076-7BAF-CC85-60BFCE34F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2840" y="2320071"/>
            <a:ext cx="2403775" cy="2403775"/>
          </a:xfrm>
          <a:prstGeom prst="rect">
            <a:avLst/>
          </a:prstGeom>
          <a:noFill/>
          <a:extLst>
            <a:ext uri="{909E8E84-426E-40DD-AFC4-6F175D3DCCD1}">
              <a14:hiddenFill xmlns:a14="http://schemas.microsoft.com/office/drawing/2010/main">
                <a:solidFill>
                  <a:srgbClr val="FFFFFF"/>
                </a:solidFill>
              </a14:hiddenFill>
            </a:ext>
          </a:extLst>
        </p:spPr>
      </p:pic>
      <p:pic>
        <p:nvPicPr>
          <p:cNvPr id="8" name="Billede 7" descr="Et billede, der indeholder rev, Organisme, Hvirvelløse havdyr, Majorelle-blå&#10;&#10;Automatisk genereret beskrivelse">
            <a:extLst>
              <a:ext uri="{FF2B5EF4-FFF2-40B4-BE49-F238E27FC236}">
                <a16:creationId xmlns:a16="http://schemas.microsoft.com/office/drawing/2014/main" id="{A814FF02-8A52-8167-1E80-A52ACF2767B8}"/>
              </a:ext>
            </a:extLst>
          </p:cNvPr>
          <p:cNvPicPr>
            <a:picLocks noChangeAspect="1"/>
          </p:cNvPicPr>
          <p:nvPr/>
        </p:nvPicPr>
        <p:blipFill>
          <a:blip r:embed="rId5"/>
          <a:stretch>
            <a:fillRect/>
          </a:stretch>
        </p:blipFill>
        <p:spPr>
          <a:xfrm>
            <a:off x="7030007" y="2332349"/>
            <a:ext cx="4692882" cy="2403775"/>
          </a:xfrm>
          <a:prstGeom prst="rect">
            <a:avLst/>
          </a:prstGeom>
        </p:spPr>
      </p:pic>
    </p:spTree>
    <p:extLst>
      <p:ext uri="{BB962C8B-B14F-4D97-AF65-F5344CB8AC3E}">
        <p14:creationId xmlns:p14="http://schemas.microsoft.com/office/powerpoint/2010/main" val="2294184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9AC1C1-ED65-612B-DB07-9C134BB311BD}"/>
              </a:ext>
            </a:extLst>
          </p:cNvPr>
          <p:cNvSpPr>
            <a:spLocks noGrp="1"/>
          </p:cNvSpPr>
          <p:nvPr>
            <p:ph type="title"/>
          </p:nvPr>
        </p:nvSpPr>
        <p:spPr/>
        <p:txBody>
          <a:bodyPr/>
          <a:lstStyle/>
          <a:p>
            <a:r>
              <a:rPr lang="da-DK" dirty="0"/>
              <a:t>Karakterisering af resistens i bakterier</a:t>
            </a:r>
          </a:p>
        </p:txBody>
      </p:sp>
      <p:sp>
        <p:nvSpPr>
          <p:cNvPr id="7" name="Pladsholder til indhold 6">
            <a:extLst>
              <a:ext uri="{FF2B5EF4-FFF2-40B4-BE49-F238E27FC236}">
                <a16:creationId xmlns:a16="http://schemas.microsoft.com/office/drawing/2014/main" id="{FB8382D1-5351-6550-8434-CE837D79CE03}"/>
              </a:ext>
            </a:extLst>
          </p:cNvPr>
          <p:cNvSpPr>
            <a:spLocks noGrp="1"/>
          </p:cNvSpPr>
          <p:nvPr>
            <p:ph idx="1"/>
          </p:nvPr>
        </p:nvSpPr>
        <p:spPr>
          <a:xfrm>
            <a:off x="838200" y="1555994"/>
            <a:ext cx="10515600" cy="3953852"/>
          </a:xfrm>
        </p:spPr>
        <p:txBody>
          <a:bodyPr>
            <a:normAutofit/>
          </a:bodyPr>
          <a:lstStyle/>
          <a:p>
            <a:pPr marL="0" indent="0">
              <a:buNone/>
            </a:pPr>
            <a:r>
              <a:rPr lang="da-DK" sz="2400" b="1" dirty="0" err="1"/>
              <a:t>Fænotypisk</a:t>
            </a:r>
            <a:r>
              <a:rPr lang="da-DK" sz="2400" b="1" dirty="0"/>
              <a:t> karakterisering</a:t>
            </a:r>
          </a:p>
          <a:p>
            <a:pPr marL="0" indent="0">
              <a:buNone/>
            </a:pPr>
            <a:r>
              <a:rPr lang="da-DK" sz="2400" dirty="0"/>
              <a:t>Ved </a:t>
            </a:r>
            <a:r>
              <a:rPr lang="da-DK" sz="2400" dirty="0" err="1"/>
              <a:t>fænotypisk</a:t>
            </a:r>
            <a:r>
              <a:rPr lang="da-DK" sz="2400" dirty="0"/>
              <a:t> karakterisering dyrkes bakterier isoleret fra patienterne ved tilstedeværelse af forskellige typer af antibiotika i forskellige koncentrationer</a:t>
            </a:r>
          </a:p>
          <a:p>
            <a:pPr marL="0" indent="0">
              <a:buNone/>
            </a:pPr>
            <a:endParaRPr lang="da-DK" sz="2400" b="1" dirty="0"/>
          </a:p>
          <a:p>
            <a:pPr marL="0" indent="0">
              <a:buNone/>
            </a:pPr>
            <a:r>
              <a:rPr lang="da-DK" sz="2400" b="1" dirty="0"/>
              <a:t>Genotypisk karakterisering</a:t>
            </a:r>
          </a:p>
          <a:p>
            <a:pPr marL="0" indent="0">
              <a:buNone/>
            </a:pPr>
            <a:r>
              <a:rPr lang="da-DK" sz="2400" dirty="0"/>
              <a:t>Ved genotypisk karakterisering bestemmes DNA-sekvensen for en given bakterie. Herefter sammenlignes DNA-sekvensen med databaser for alle kendte resistens-gener, og man kan på den måde finde ud af, hvilke resistens-gener, der er til stede i bakterien, og dermed hvilke typer antibiotika, den er resistent overfor</a:t>
            </a:r>
          </a:p>
        </p:txBody>
      </p:sp>
    </p:spTree>
    <p:extLst>
      <p:ext uri="{BB962C8B-B14F-4D97-AF65-F5344CB8AC3E}">
        <p14:creationId xmlns:p14="http://schemas.microsoft.com/office/powerpoint/2010/main" val="2585222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B600F0-B066-9963-F2C2-605C3076990D}"/>
              </a:ext>
            </a:extLst>
          </p:cNvPr>
          <p:cNvSpPr>
            <a:spLocks noGrp="1"/>
          </p:cNvSpPr>
          <p:nvPr>
            <p:ph type="title"/>
          </p:nvPr>
        </p:nvSpPr>
        <p:spPr>
          <a:xfrm>
            <a:off x="838200" y="118099"/>
            <a:ext cx="10515600" cy="1325563"/>
          </a:xfrm>
        </p:spPr>
        <p:txBody>
          <a:bodyPr/>
          <a:lstStyle/>
          <a:p>
            <a:r>
              <a:rPr lang="da-DK" dirty="0" err="1"/>
              <a:t>Fænotypisk</a:t>
            </a:r>
            <a:r>
              <a:rPr lang="da-DK" dirty="0"/>
              <a:t> og genotypisk karakterisering</a:t>
            </a:r>
          </a:p>
        </p:txBody>
      </p:sp>
      <p:pic>
        <p:nvPicPr>
          <p:cNvPr id="4" name="Pladsholder til indhold 3">
            <a:extLst>
              <a:ext uri="{FF2B5EF4-FFF2-40B4-BE49-F238E27FC236}">
                <a16:creationId xmlns:a16="http://schemas.microsoft.com/office/drawing/2014/main" id="{224232EE-7831-6CCE-7B97-AFF3EBB9CE47}"/>
              </a:ext>
            </a:extLst>
          </p:cNvPr>
          <p:cNvPicPr>
            <a:picLocks noGrp="1" noChangeAspect="1"/>
          </p:cNvPicPr>
          <p:nvPr>
            <p:ph idx="1"/>
          </p:nvPr>
        </p:nvPicPr>
        <p:blipFill>
          <a:blip r:embed="rId3"/>
          <a:stretch>
            <a:fillRect/>
          </a:stretch>
        </p:blipFill>
        <p:spPr>
          <a:xfrm>
            <a:off x="2183882" y="1443662"/>
            <a:ext cx="7824236" cy="4351338"/>
          </a:xfrm>
          <a:prstGeom prst="rect">
            <a:avLst/>
          </a:prstGeom>
        </p:spPr>
      </p:pic>
      <p:sp>
        <p:nvSpPr>
          <p:cNvPr id="6" name="Tekstfelt 5">
            <a:extLst>
              <a:ext uri="{FF2B5EF4-FFF2-40B4-BE49-F238E27FC236}">
                <a16:creationId xmlns:a16="http://schemas.microsoft.com/office/drawing/2014/main" id="{667CD96D-AB5F-D46C-4CFF-36900AD07D91}"/>
              </a:ext>
            </a:extLst>
          </p:cNvPr>
          <p:cNvSpPr txBox="1"/>
          <p:nvPr/>
        </p:nvSpPr>
        <p:spPr>
          <a:xfrm>
            <a:off x="156257" y="5795000"/>
            <a:ext cx="11823540" cy="830997"/>
          </a:xfrm>
          <a:prstGeom prst="rect">
            <a:avLst/>
          </a:prstGeom>
          <a:noFill/>
        </p:spPr>
        <p:txBody>
          <a:bodyPr wrap="square">
            <a:spAutoFit/>
          </a:bodyPr>
          <a:lstStyle/>
          <a:p>
            <a:r>
              <a:rPr lang="da-DK" sz="1600" dirty="0"/>
              <a:t>I undersøgelsen klonede og oprensede forskere det muterede protein, som er blevet navngivet CTX-M-255, og sammenlignede dets aktivitet med det oprindelige enzym CTX-M-27. Disse undersøgelser viste, at der skal bruges op mod 10.000 gange så høj koncentration af </a:t>
            </a:r>
            <a:r>
              <a:rPr lang="el-GR" sz="1600" dirty="0"/>
              <a:t>β-</a:t>
            </a:r>
            <a:r>
              <a:rPr lang="da-DK" sz="1600" dirty="0" err="1"/>
              <a:t>lactamase</a:t>
            </a:r>
            <a:r>
              <a:rPr lang="da-DK" sz="1600" dirty="0"/>
              <a:t>-hæmmer for at hæmme CTX-M-255 som for at hæmme CTX-M-27 (se figur). </a:t>
            </a:r>
          </a:p>
        </p:txBody>
      </p:sp>
    </p:spTree>
    <p:extLst>
      <p:ext uri="{BB962C8B-B14F-4D97-AF65-F5344CB8AC3E}">
        <p14:creationId xmlns:p14="http://schemas.microsoft.com/office/powerpoint/2010/main" val="73416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A8A69A-9D3F-25C9-5BD1-B45DEE533F0D}"/>
              </a:ext>
            </a:extLst>
          </p:cNvPr>
          <p:cNvSpPr>
            <a:spLocks noGrp="1"/>
          </p:cNvSpPr>
          <p:nvPr>
            <p:ph type="title"/>
          </p:nvPr>
        </p:nvSpPr>
        <p:spPr>
          <a:xfrm>
            <a:off x="838200" y="113830"/>
            <a:ext cx="10515600" cy="1325563"/>
          </a:xfrm>
        </p:spPr>
        <p:txBody>
          <a:bodyPr/>
          <a:lstStyle/>
          <a:p>
            <a:r>
              <a:rPr lang="da-DK" dirty="0" err="1"/>
              <a:t>Antiobiotika</a:t>
            </a:r>
            <a:r>
              <a:rPr lang="da-DK" dirty="0"/>
              <a:t> og dets virkninger</a:t>
            </a:r>
          </a:p>
        </p:txBody>
      </p:sp>
      <p:pic>
        <p:nvPicPr>
          <p:cNvPr id="5" name="Pladsholder til indhold 4" descr="Et billede, der indeholder tekst, skærmbillede, design&#10;&#10;Automatisk genereret beskrivelse">
            <a:extLst>
              <a:ext uri="{FF2B5EF4-FFF2-40B4-BE49-F238E27FC236}">
                <a16:creationId xmlns:a16="http://schemas.microsoft.com/office/drawing/2014/main" id="{AE5B88D3-FBB4-B4B4-C86B-A0B2F5A0CE5E}"/>
              </a:ext>
            </a:extLst>
          </p:cNvPr>
          <p:cNvPicPr>
            <a:picLocks noGrp="1" noChangeAspect="1"/>
          </p:cNvPicPr>
          <p:nvPr>
            <p:ph idx="1"/>
          </p:nvPr>
        </p:nvPicPr>
        <p:blipFill>
          <a:blip r:embed="rId3"/>
          <a:srcRect b="31227"/>
          <a:stretch/>
        </p:blipFill>
        <p:spPr>
          <a:xfrm>
            <a:off x="838200" y="1532549"/>
            <a:ext cx="4731278" cy="3566989"/>
          </a:xfrm>
        </p:spPr>
      </p:pic>
      <p:pic>
        <p:nvPicPr>
          <p:cNvPr id="7" name="Billede 6" descr="Et billede, der indeholder tekst, Fastfood, mad&#10;&#10;Automatisk genereret beskrivelse">
            <a:extLst>
              <a:ext uri="{FF2B5EF4-FFF2-40B4-BE49-F238E27FC236}">
                <a16:creationId xmlns:a16="http://schemas.microsoft.com/office/drawing/2014/main" id="{DFE42344-1AB8-E49F-BD34-BADB832793CE}"/>
              </a:ext>
            </a:extLst>
          </p:cNvPr>
          <p:cNvPicPr>
            <a:picLocks noChangeAspect="1"/>
          </p:cNvPicPr>
          <p:nvPr/>
        </p:nvPicPr>
        <p:blipFill>
          <a:blip r:embed="rId4"/>
          <a:srcRect b="19842"/>
          <a:stretch/>
        </p:blipFill>
        <p:spPr>
          <a:xfrm>
            <a:off x="6447757" y="1356794"/>
            <a:ext cx="5029136" cy="4144412"/>
          </a:xfrm>
          <a:prstGeom prst="rect">
            <a:avLst/>
          </a:prstGeom>
        </p:spPr>
      </p:pic>
      <p:sp>
        <p:nvSpPr>
          <p:cNvPr id="9" name="Tekstfelt 8">
            <a:extLst>
              <a:ext uri="{FF2B5EF4-FFF2-40B4-BE49-F238E27FC236}">
                <a16:creationId xmlns:a16="http://schemas.microsoft.com/office/drawing/2014/main" id="{56975D9B-4620-B19D-94EB-5D4A2848203B}"/>
              </a:ext>
            </a:extLst>
          </p:cNvPr>
          <p:cNvSpPr txBox="1"/>
          <p:nvPr/>
        </p:nvSpPr>
        <p:spPr>
          <a:xfrm>
            <a:off x="6646985" y="5861208"/>
            <a:ext cx="5380893" cy="584775"/>
          </a:xfrm>
          <a:prstGeom prst="rect">
            <a:avLst/>
          </a:prstGeom>
          <a:noFill/>
        </p:spPr>
        <p:txBody>
          <a:bodyPr wrap="square">
            <a:spAutoFit/>
          </a:bodyPr>
          <a:lstStyle/>
          <a:p>
            <a:r>
              <a:rPr lang="da-DK" sz="1600" b="1" i="0" dirty="0">
                <a:effectLst/>
                <a:latin typeface="Roboto" panose="02000000000000000000" pitchFamily="2" charset="0"/>
              </a:rPr>
              <a:t>Figur 5</a:t>
            </a:r>
            <a:r>
              <a:rPr lang="da-DK" sz="1600" b="0" i="0" dirty="0">
                <a:effectLst/>
                <a:latin typeface="Roboto" panose="02000000000000000000" pitchFamily="2" charset="0"/>
              </a:rPr>
              <a:t>. </a:t>
            </a:r>
            <a:r>
              <a:rPr lang="da-DK" sz="1600" b="0" i="1" dirty="0">
                <a:effectLst/>
                <a:latin typeface="Roboto" panose="02000000000000000000" pitchFamily="2" charset="0"/>
              </a:rPr>
              <a:t>Mekanisme for bakteriedræbende og bakteriehæmmende antibiotika</a:t>
            </a:r>
            <a:endParaRPr lang="da-DK" sz="1600" dirty="0"/>
          </a:p>
        </p:txBody>
      </p:sp>
      <p:sp>
        <p:nvSpPr>
          <p:cNvPr id="11" name="Tekstfelt 10">
            <a:extLst>
              <a:ext uri="{FF2B5EF4-FFF2-40B4-BE49-F238E27FC236}">
                <a16:creationId xmlns:a16="http://schemas.microsoft.com/office/drawing/2014/main" id="{0C6A5799-F94A-E176-E0AD-084FD06D723C}"/>
              </a:ext>
            </a:extLst>
          </p:cNvPr>
          <p:cNvSpPr txBox="1"/>
          <p:nvPr/>
        </p:nvSpPr>
        <p:spPr>
          <a:xfrm>
            <a:off x="838200" y="5285849"/>
            <a:ext cx="4859215" cy="1323439"/>
          </a:xfrm>
          <a:prstGeom prst="rect">
            <a:avLst/>
          </a:prstGeom>
          <a:noFill/>
        </p:spPr>
        <p:txBody>
          <a:bodyPr wrap="square">
            <a:spAutoFit/>
          </a:bodyPr>
          <a:lstStyle/>
          <a:p>
            <a:r>
              <a:rPr lang="da-DK" sz="1600" b="1" i="0" dirty="0">
                <a:effectLst/>
                <a:latin typeface="Roboto" panose="02000000000000000000" pitchFamily="2" charset="0"/>
              </a:rPr>
              <a:t>Figur 4</a:t>
            </a:r>
            <a:r>
              <a:rPr lang="da-DK" sz="1600" b="0" i="0" dirty="0">
                <a:effectLst/>
                <a:latin typeface="Roboto" panose="02000000000000000000" pitchFamily="2" charset="0"/>
              </a:rPr>
              <a:t>.</a:t>
            </a:r>
            <a:r>
              <a:rPr lang="da-DK" sz="1600" b="0" i="1" dirty="0">
                <a:effectLst/>
                <a:latin typeface="Roboto" panose="02000000000000000000" pitchFamily="2" charset="0"/>
              </a:rPr>
              <a:t> Figuren viser, hvordan en antibiotikaproducerende </a:t>
            </a:r>
            <a:r>
              <a:rPr lang="da-DK" sz="1600" b="0" i="1" u="none" strike="noStrike" dirty="0">
                <a:effectLst/>
                <a:latin typeface="Roboto" panose="02000000000000000000" pitchFamily="2" charset="0"/>
                <a:hlinkClick r:id="rId5">
                  <a:extLst>
                    <a:ext uri="{A12FA001-AC4F-418D-AE19-62706E023703}">
                      <ahyp:hlinkClr xmlns:ahyp="http://schemas.microsoft.com/office/drawing/2018/hyperlinkcolor" val="tx"/>
                    </a:ext>
                  </a:extLst>
                </a:hlinkClick>
              </a:rPr>
              <a:t>bakterie</a:t>
            </a:r>
            <a:r>
              <a:rPr lang="da-DK" sz="1600" b="0" i="1" dirty="0">
                <a:effectLst/>
                <a:latin typeface="Roboto" panose="02000000000000000000" pitchFamily="2" charset="0"/>
              </a:rPr>
              <a:t> (rød) har en fordel i kampen mod andre bakterier (blå). Ved at udskille antibiotika kan den røde bakterie slå alle de blå bakterier ihjel og dele sig til mange nye røde bakterier</a:t>
            </a:r>
            <a:endParaRPr lang="da-DK" sz="1600" dirty="0"/>
          </a:p>
        </p:txBody>
      </p:sp>
    </p:spTree>
    <p:extLst>
      <p:ext uri="{BB962C8B-B14F-4D97-AF65-F5344CB8AC3E}">
        <p14:creationId xmlns:p14="http://schemas.microsoft.com/office/powerpoint/2010/main" val="3116516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2D92A4-9909-6DD1-05C6-9EBC4602F49F}"/>
              </a:ext>
            </a:extLst>
          </p:cNvPr>
          <p:cNvSpPr>
            <a:spLocks noGrp="1"/>
          </p:cNvSpPr>
          <p:nvPr>
            <p:ph type="title"/>
          </p:nvPr>
        </p:nvSpPr>
        <p:spPr/>
        <p:txBody>
          <a:bodyPr/>
          <a:lstStyle/>
          <a:p>
            <a:r>
              <a:rPr lang="da-DK" dirty="0"/>
              <a:t>Resistens mekanismer</a:t>
            </a:r>
          </a:p>
        </p:txBody>
      </p:sp>
      <p:pic>
        <p:nvPicPr>
          <p:cNvPr id="5" name="Pladsholder til indhold 4" descr="Et billede, der indeholder diagram, clipart&#10;&#10;Automatisk genereret beskrivelse">
            <a:extLst>
              <a:ext uri="{FF2B5EF4-FFF2-40B4-BE49-F238E27FC236}">
                <a16:creationId xmlns:a16="http://schemas.microsoft.com/office/drawing/2014/main" id="{2C3FD514-93D4-02AD-512C-F478940A8B77}"/>
              </a:ext>
            </a:extLst>
          </p:cNvPr>
          <p:cNvPicPr>
            <a:picLocks noGrp="1" noChangeAspect="1"/>
          </p:cNvPicPr>
          <p:nvPr>
            <p:ph idx="1"/>
          </p:nvPr>
        </p:nvPicPr>
        <p:blipFill>
          <a:blip r:embed="rId3"/>
          <a:stretch>
            <a:fillRect/>
          </a:stretch>
        </p:blipFill>
        <p:spPr>
          <a:xfrm>
            <a:off x="5453681" y="1616819"/>
            <a:ext cx="5900119" cy="4351338"/>
          </a:xfrm>
        </p:spPr>
      </p:pic>
      <p:sp>
        <p:nvSpPr>
          <p:cNvPr id="7" name="Tekstfelt 6">
            <a:extLst>
              <a:ext uri="{FF2B5EF4-FFF2-40B4-BE49-F238E27FC236}">
                <a16:creationId xmlns:a16="http://schemas.microsoft.com/office/drawing/2014/main" id="{47569DC5-EC3A-15C2-5A65-C9BAD19B7368}"/>
              </a:ext>
            </a:extLst>
          </p:cNvPr>
          <p:cNvSpPr txBox="1"/>
          <p:nvPr/>
        </p:nvSpPr>
        <p:spPr>
          <a:xfrm>
            <a:off x="955431" y="1982763"/>
            <a:ext cx="4015154" cy="2031325"/>
          </a:xfrm>
          <a:prstGeom prst="rect">
            <a:avLst/>
          </a:prstGeom>
          <a:noFill/>
        </p:spPr>
        <p:txBody>
          <a:bodyPr wrap="square">
            <a:spAutoFit/>
          </a:bodyPr>
          <a:lstStyle/>
          <a:p>
            <a:r>
              <a:rPr lang="da-DK" b="1" i="0" dirty="0">
                <a:effectLst/>
                <a:latin typeface="Roboto" panose="020F0502020204030204" pitchFamily="34" charset="0"/>
              </a:rPr>
              <a:t>Figur 6</a:t>
            </a:r>
            <a:r>
              <a:rPr lang="da-DK" b="1" i="1" dirty="0">
                <a:effectLst/>
                <a:latin typeface="Roboto" panose="02000000000000000000" pitchFamily="2" charset="0"/>
              </a:rPr>
              <a:t>. Forskellige mekanismer som gør bakterier resistente. </a:t>
            </a:r>
          </a:p>
          <a:p>
            <a:endParaRPr lang="da-DK" b="1" i="1" dirty="0">
              <a:effectLst/>
              <a:latin typeface="Roboto" panose="02000000000000000000" pitchFamily="2" charset="0"/>
            </a:endParaRPr>
          </a:p>
          <a:p>
            <a:r>
              <a:rPr lang="da-DK" b="0" i="1" dirty="0">
                <a:effectLst/>
                <a:latin typeface="Roboto" panose="02000000000000000000" pitchFamily="2" charset="0"/>
              </a:rPr>
              <a:t>Genet, der koder for antibiotikaresistens (markeret med grøn, rød eller orange), sidder typisk på et plasmid i bakteriecellen. </a:t>
            </a:r>
            <a:endParaRPr lang="da-DK" dirty="0"/>
          </a:p>
        </p:txBody>
      </p:sp>
    </p:spTree>
    <p:extLst>
      <p:ext uri="{BB962C8B-B14F-4D97-AF65-F5344CB8AC3E}">
        <p14:creationId xmlns:p14="http://schemas.microsoft.com/office/powerpoint/2010/main" val="2272009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2B6BF6-9EF6-132A-77D8-378C7DB353B2}"/>
              </a:ext>
            </a:extLst>
          </p:cNvPr>
          <p:cNvSpPr>
            <a:spLocks noGrp="1"/>
          </p:cNvSpPr>
          <p:nvPr>
            <p:ph type="title"/>
          </p:nvPr>
        </p:nvSpPr>
        <p:spPr/>
        <p:txBody>
          <a:bodyPr/>
          <a:lstStyle/>
          <a:p>
            <a:r>
              <a:rPr lang="da-DK" dirty="0"/>
              <a:t>Vigtige pointer</a:t>
            </a:r>
          </a:p>
        </p:txBody>
      </p:sp>
      <p:sp>
        <p:nvSpPr>
          <p:cNvPr id="3" name="Pladsholder til indhold 2">
            <a:extLst>
              <a:ext uri="{FF2B5EF4-FFF2-40B4-BE49-F238E27FC236}">
                <a16:creationId xmlns:a16="http://schemas.microsoft.com/office/drawing/2014/main" id="{2370D379-8FAF-2B7E-EBB2-BCB4309D847E}"/>
              </a:ext>
            </a:extLst>
          </p:cNvPr>
          <p:cNvSpPr>
            <a:spLocks noGrp="1"/>
          </p:cNvSpPr>
          <p:nvPr>
            <p:ph idx="1"/>
          </p:nvPr>
        </p:nvSpPr>
        <p:spPr>
          <a:xfrm>
            <a:off x="756138" y="1438763"/>
            <a:ext cx="10515600" cy="4926868"/>
          </a:xfrm>
        </p:spPr>
        <p:txBody>
          <a:bodyPr>
            <a:noAutofit/>
          </a:bodyPr>
          <a:lstStyle/>
          <a:p>
            <a:pPr marL="0" indent="0" algn="l">
              <a:buNone/>
            </a:pPr>
            <a:r>
              <a:rPr lang="da-DK" sz="1800" b="0" i="0" dirty="0">
                <a:effectLst/>
                <a:latin typeface="Roboto" panose="02000000000000000000" pitchFamily="2" charset="0"/>
              </a:rPr>
              <a:t>Antibiotika er et effektivt behandlingsmiddel mod bakterieinfektioner, idet det virker bakteriehæmmende eller bakteriedræbende.</a:t>
            </a:r>
          </a:p>
          <a:p>
            <a:pPr marL="0" indent="0" algn="l">
              <a:buNone/>
            </a:pPr>
            <a:r>
              <a:rPr lang="da-DK" sz="1800" b="0" i="0" dirty="0">
                <a:effectLst/>
                <a:latin typeface="Roboto" panose="02000000000000000000" pitchFamily="2" charset="0"/>
              </a:rPr>
              <a:t>Nogle bakterier er naturligt resistente over for nogle antibiotika. Ikke-resistente bakterier kan udvikle resistens enten ved mutationer eller genoverførsel.</a:t>
            </a:r>
          </a:p>
          <a:p>
            <a:pPr marL="0" indent="0" algn="l">
              <a:buNone/>
            </a:pPr>
            <a:r>
              <a:rPr lang="da-DK" sz="1800" b="0" i="0" dirty="0">
                <a:effectLst/>
                <a:latin typeface="Roboto" panose="02000000000000000000" pitchFamily="2" charset="0"/>
              </a:rPr>
              <a:t>Mutationer sker tilfældigt og ikke som et resultat af antibiotikabehandling. En antibiotikakur kan dog bevirke, at der opstår en hel population af resistente bakterier. Man siger, at antibiotika fremmer resistensudvikling.</a:t>
            </a:r>
          </a:p>
          <a:p>
            <a:pPr marL="0" indent="0" algn="l">
              <a:buNone/>
            </a:pPr>
            <a:r>
              <a:rPr lang="da-DK" sz="1800" b="0" i="0" dirty="0">
                <a:effectLst/>
                <a:latin typeface="Roboto" panose="02000000000000000000" pitchFamily="2" charset="0"/>
              </a:rPr>
              <a:t>Bakterier kan udveksle gener mellem hinanden (f.eks. gener der koder for antibiotikaresistens), og på den måde kan en bakterie overføre sin resistensegenskab til en anden bakterie.</a:t>
            </a:r>
          </a:p>
          <a:p>
            <a:pPr marL="0" indent="0" algn="l">
              <a:buNone/>
            </a:pPr>
            <a:r>
              <a:rPr lang="da-DK" sz="1800" b="0" i="0" dirty="0">
                <a:effectLst/>
                <a:latin typeface="Roboto" panose="02000000000000000000" pitchFamily="2" charset="0"/>
              </a:rPr>
              <a:t>Multiresistente bakterier er særligt problematiske, da de er resistente over for mere end fem forskellige antibiotika. Dette kan betyde, at en infektion med multiresistente bakterier ikke kan behandles med eksisterende antibiotika.</a:t>
            </a:r>
          </a:p>
          <a:p>
            <a:pPr marL="0" indent="0" algn="l">
              <a:buNone/>
            </a:pPr>
            <a:r>
              <a:rPr lang="da-DK" sz="1800" b="0" i="0" dirty="0">
                <a:effectLst/>
                <a:latin typeface="Roboto" panose="02000000000000000000" pitchFamily="2" charset="0"/>
              </a:rPr>
              <a:t>Udvikling af resistens hos sygdomsfremkaldende bakterier har overhalet produktionen af nye antibiotika, hvorfor det er nødvendigt at nedsætte forbruget af antibiotika samt at finde alternative behandlingsmetoder. Dette skal til for at undgå, at multiresistente bakterier bliver skyld i livstruende sygdomme.</a:t>
            </a:r>
          </a:p>
          <a:p>
            <a:pPr marL="0" indent="0">
              <a:buNone/>
            </a:pPr>
            <a:endParaRPr lang="da-DK" sz="2000" dirty="0"/>
          </a:p>
        </p:txBody>
      </p:sp>
    </p:spTree>
    <p:extLst>
      <p:ext uri="{BB962C8B-B14F-4D97-AF65-F5344CB8AC3E}">
        <p14:creationId xmlns:p14="http://schemas.microsoft.com/office/powerpoint/2010/main" val="3331372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13BDA2-5EFD-2121-A24F-64258172BA15}"/>
              </a:ext>
            </a:extLst>
          </p:cNvPr>
          <p:cNvSpPr>
            <a:spLocks noGrp="1"/>
          </p:cNvSpPr>
          <p:nvPr>
            <p:ph type="title"/>
          </p:nvPr>
        </p:nvSpPr>
        <p:spPr/>
        <p:txBody>
          <a:bodyPr/>
          <a:lstStyle/>
          <a:p>
            <a:r>
              <a:rPr lang="da-DK" dirty="0"/>
              <a:t>Evolution blandt bakterier - lektiespørgsmål</a:t>
            </a:r>
          </a:p>
        </p:txBody>
      </p:sp>
      <p:sp>
        <p:nvSpPr>
          <p:cNvPr id="3" name="Pladsholder til indhold 2">
            <a:extLst>
              <a:ext uri="{FF2B5EF4-FFF2-40B4-BE49-F238E27FC236}">
                <a16:creationId xmlns:a16="http://schemas.microsoft.com/office/drawing/2014/main" id="{6358D22C-4E31-A403-2805-842B679FE08C}"/>
              </a:ext>
            </a:extLst>
          </p:cNvPr>
          <p:cNvSpPr>
            <a:spLocks noGrp="1"/>
          </p:cNvSpPr>
          <p:nvPr>
            <p:ph idx="1"/>
          </p:nvPr>
        </p:nvSpPr>
        <p:spPr/>
        <p:txBody>
          <a:bodyPr/>
          <a:lstStyle/>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Redegør for opbygning af DNA</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Redegør for begrebet "Det centrale dogme"</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Gennemgå figuren med den genetiske kode for dig selv</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Hvad er en punktmutation og hvilke typer punktmutationer findes der?</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Hvad er en frameshiftmutation - herunder </a:t>
            </a:r>
            <a:r>
              <a:rPr lang="da-DK" sz="1800" dirty="0" err="1">
                <a:effectLst/>
                <a:latin typeface="Calibri" panose="020F0502020204030204" pitchFamily="34" charset="0"/>
                <a:ea typeface="Times New Roman" panose="02020603050405020304" pitchFamily="18" charset="0"/>
              </a:rPr>
              <a:t>insertion</a:t>
            </a:r>
            <a:r>
              <a:rPr lang="da-DK" sz="1800" dirty="0">
                <a:effectLst/>
                <a:latin typeface="Calibri" panose="020F0502020204030204" pitchFamily="34" charset="0"/>
                <a:ea typeface="Times New Roman" panose="02020603050405020304" pitchFamily="18" charset="0"/>
              </a:rPr>
              <a:t> og deletion</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Hvordan opstår mutationer?</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Hvilke reparationsmekanismer har cellerne når DNA'et er muteret?</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Hvilke mekanismer for genoverførsel er der?</a:t>
            </a:r>
            <a:endParaRPr lang="da-DK"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Times New Roman" panose="02020603050405020304" pitchFamily="18" charset="0"/>
              </a:rPr>
              <a:t>Hvad spiller en rolle for evolution blandt bakterier?</a:t>
            </a:r>
            <a:endParaRPr lang="da-DK" sz="1800" dirty="0">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1800" dirty="0">
                <a:effectLst/>
                <a:latin typeface="Calibri" panose="020F0502020204030204" pitchFamily="34" charset="0"/>
                <a:ea typeface="Aptos" panose="020B0004020202020204" pitchFamily="34" charset="0"/>
              </a:rPr>
              <a:t>Hvordan opstår resistens og hvilke typer resistensmekanismer har du via artiklen ”</a:t>
            </a:r>
            <a:r>
              <a:rPr lang="da-DK" sz="1800" dirty="0">
                <a:effectLst/>
                <a:latin typeface="Aptos" panose="020B0004020202020204" pitchFamily="34" charset="0"/>
                <a:ea typeface="Aptos" panose="020B0004020202020204" pitchFamily="34" charset="0"/>
                <a:cs typeface="Times New Roman" panose="02020603050405020304" pitchFamily="18" charset="0"/>
              </a:rPr>
              <a:t> </a:t>
            </a:r>
            <a:endParaRPr lang="da-DK" dirty="0"/>
          </a:p>
        </p:txBody>
      </p:sp>
    </p:spTree>
    <p:extLst>
      <p:ext uri="{BB962C8B-B14F-4D97-AF65-F5344CB8AC3E}">
        <p14:creationId xmlns:p14="http://schemas.microsoft.com/office/powerpoint/2010/main" val="4279255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595090-1F72-31B7-A779-64F756D6D036}"/>
              </a:ext>
            </a:extLst>
          </p:cNvPr>
          <p:cNvSpPr>
            <a:spLocks noGrp="1"/>
          </p:cNvSpPr>
          <p:nvPr>
            <p:ph type="title"/>
          </p:nvPr>
        </p:nvSpPr>
        <p:spPr>
          <a:xfrm>
            <a:off x="838200" y="200270"/>
            <a:ext cx="10515600" cy="1325563"/>
          </a:xfrm>
        </p:spPr>
        <p:txBody>
          <a:bodyPr/>
          <a:lstStyle/>
          <a:p>
            <a:r>
              <a:rPr lang="da-DK" dirty="0"/>
              <a:t>Figurgennemgang</a:t>
            </a:r>
          </a:p>
        </p:txBody>
      </p:sp>
      <p:pic>
        <p:nvPicPr>
          <p:cNvPr id="5" name="Pladsholder til indhold 4" descr="Et billede, der indeholder skærmbillede&#10;&#10;Automatisk genereret beskrivelse">
            <a:extLst>
              <a:ext uri="{FF2B5EF4-FFF2-40B4-BE49-F238E27FC236}">
                <a16:creationId xmlns:a16="http://schemas.microsoft.com/office/drawing/2014/main" id="{C3E5FBA4-0862-B544-EA44-8ED66A91D7FE}"/>
              </a:ext>
            </a:extLst>
          </p:cNvPr>
          <p:cNvPicPr>
            <a:picLocks noGrp="1" noChangeAspect="1"/>
          </p:cNvPicPr>
          <p:nvPr>
            <p:ph idx="1"/>
          </p:nvPr>
        </p:nvPicPr>
        <p:blipFill>
          <a:blip r:embed="rId3"/>
          <a:stretch>
            <a:fillRect/>
          </a:stretch>
        </p:blipFill>
        <p:spPr>
          <a:xfrm>
            <a:off x="6893413" y="0"/>
            <a:ext cx="4460387" cy="6213085"/>
          </a:xfrm>
        </p:spPr>
      </p:pic>
    </p:spTree>
    <p:extLst>
      <p:ext uri="{BB962C8B-B14F-4D97-AF65-F5344CB8AC3E}">
        <p14:creationId xmlns:p14="http://schemas.microsoft.com/office/powerpoint/2010/main" val="2847399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77508-39C2-A58F-F218-37CD61E66C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85D902-6620-172E-055A-C9A9D6405E6E}"/>
              </a:ext>
            </a:extLst>
          </p:cNvPr>
          <p:cNvSpPr>
            <a:spLocks noGrp="1"/>
          </p:cNvSpPr>
          <p:nvPr>
            <p:ph type="title"/>
          </p:nvPr>
        </p:nvSpPr>
        <p:spPr>
          <a:xfrm>
            <a:off x="838200" y="200270"/>
            <a:ext cx="10515600" cy="1325563"/>
          </a:xfrm>
        </p:spPr>
        <p:txBody>
          <a:bodyPr/>
          <a:lstStyle/>
          <a:p>
            <a:r>
              <a:rPr lang="da-DK" dirty="0"/>
              <a:t>Figurgennemgang</a:t>
            </a:r>
          </a:p>
        </p:txBody>
      </p:sp>
      <p:pic>
        <p:nvPicPr>
          <p:cNvPr id="9" name="Billede 8" descr="Et billede, der indeholder tekst, skærmbillede, nummer/tal, Font/skrifttype&#10;&#10;Automatisk genereret beskrivelse">
            <a:extLst>
              <a:ext uri="{FF2B5EF4-FFF2-40B4-BE49-F238E27FC236}">
                <a16:creationId xmlns:a16="http://schemas.microsoft.com/office/drawing/2014/main" id="{6D3D9863-4839-47AC-FC9F-B12C137DE66D}"/>
              </a:ext>
            </a:extLst>
          </p:cNvPr>
          <p:cNvPicPr>
            <a:picLocks noChangeAspect="1"/>
          </p:cNvPicPr>
          <p:nvPr/>
        </p:nvPicPr>
        <p:blipFill>
          <a:blip r:embed="rId3"/>
          <a:stretch>
            <a:fillRect/>
          </a:stretch>
        </p:blipFill>
        <p:spPr>
          <a:xfrm>
            <a:off x="5056539" y="348274"/>
            <a:ext cx="6188334" cy="4833326"/>
          </a:xfrm>
          <a:prstGeom prst="rect">
            <a:avLst/>
          </a:prstGeom>
        </p:spPr>
      </p:pic>
      <p:pic>
        <p:nvPicPr>
          <p:cNvPr id="11" name="Billede 10" descr="Et billede, der indeholder tekst, Font/skrifttype, Post-it-note, Grafik&#10;&#10;Automatisk genereret beskrivelse">
            <a:extLst>
              <a:ext uri="{FF2B5EF4-FFF2-40B4-BE49-F238E27FC236}">
                <a16:creationId xmlns:a16="http://schemas.microsoft.com/office/drawing/2014/main" id="{5D56D9B3-4E0E-07F9-713A-1A41CD594401}"/>
              </a:ext>
            </a:extLst>
          </p:cNvPr>
          <p:cNvPicPr>
            <a:picLocks noChangeAspect="1"/>
          </p:cNvPicPr>
          <p:nvPr/>
        </p:nvPicPr>
        <p:blipFill>
          <a:blip r:embed="rId4"/>
          <a:stretch>
            <a:fillRect/>
          </a:stretch>
        </p:blipFill>
        <p:spPr>
          <a:xfrm>
            <a:off x="5056539" y="4930044"/>
            <a:ext cx="5867400" cy="1358900"/>
          </a:xfrm>
          <a:prstGeom prst="rect">
            <a:avLst/>
          </a:prstGeom>
        </p:spPr>
      </p:pic>
    </p:spTree>
    <p:extLst>
      <p:ext uri="{BB962C8B-B14F-4D97-AF65-F5344CB8AC3E}">
        <p14:creationId xmlns:p14="http://schemas.microsoft.com/office/powerpoint/2010/main" val="3837312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E8C47-FF7C-AA4A-13AB-A893B93378E2}"/>
              </a:ext>
            </a:extLst>
          </p:cNvPr>
          <p:cNvSpPr>
            <a:spLocks noGrp="1"/>
          </p:cNvSpPr>
          <p:nvPr>
            <p:ph type="title"/>
          </p:nvPr>
        </p:nvSpPr>
        <p:spPr/>
        <p:txBody>
          <a:bodyPr/>
          <a:lstStyle/>
          <a:p>
            <a:r>
              <a:rPr lang="da-DK" dirty="0"/>
              <a:t>Figurgennemgang</a:t>
            </a:r>
          </a:p>
        </p:txBody>
      </p:sp>
      <p:pic>
        <p:nvPicPr>
          <p:cNvPr id="5" name="Pladsholder til indhold 4" descr="Et billede, der indeholder tekst, skærmbillede, diagram, linje/række&#10;&#10;Automatisk genereret beskrivelse">
            <a:extLst>
              <a:ext uri="{FF2B5EF4-FFF2-40B4-BE49-F238E27FC236}">
                <a16:creationId xmlns:a16="http://schemas.microsoft.com/office/drawing/2014/main" id="{99BDD2EF-DDA6-F3C4-62FE-9CCB72220F9A}"/>
              </a:ext>
            </a:extLst>
          </p:cNvPr>
          <p:cNvPicPr>
            <a:picLocks noGrp="1" noChangeAspect="1"/>
          </p:cNvPicPr>
          <p:nvPr>
            <p:ph idx="1"/>
          </p:nvPr>
        </p:nvPicPr>
        <p:blipFill>
          <a:blip r:embed="rId3"/>
          <a:stretch>
            <a:fillRect/>
          </a:stretch>
        </p:blipFill>
        <p:spPr>
          <a:xfrm>
            <a:off x="838200" y="1690688"/>
            <a:ext cx="5048008" cy="4351338"/>
          </a:xfrm>
        </p:spPr>
      </p:pic>
      <p:pic>
        <p:nvPicPr>
          <p:cNvPr id="7" name="Billede 6" descr="Et billede, der indeholder tekst, Font/skrifttype, skærmbillede, design&#10;&#10;Automatisk genereret beskrivelse">
            <a:extLst>
              <a:ext uri="{FF2B5EF4-FFF2-40B4-BE49-F238E27FC236}">
                <a16:creationId xmlns:a16="http://schemas.microsoft.com/office/drawing/2014/main" id="{F4DAC8F4-B91A-7150-3E5A-28CF4AC98C70}"/>
              </a:ext>
            </a:extLst>
          </p:cNvPr>
          <p:cNvPicPr>
            <a:picLocks noChangeAspect="1"/>
          </p:cNvPicPr>
          <p:nvPr/>
        </p:nvPicPr>
        <p:blipFill>
          <a:blip r:embed="rId4"/>
          <a:stretch>
            <a:fillRect/>
          </a:stretch>
        </p:blipFill>
        <p:spPr>
          <a:xfrm>
            <a:off x="6184900" y="1708273"/>
            <a:ext cx="5168900" cy="1320800"/>
          </a:xfrm>
          <a:prstGeom prst="rect">
            <a:avLst/>
          </a:prstGeom>
        </p:spPr>
      </p:pic>
    </p:spTree>
    <p:extLst>
      <p:ext uri="{BB962C8B-B14F-4D97-AF65-F5344CB8AC3E}">
        <p14:creationId xmlns:p14="http://schemas.microsoft.com/office/powerpoint/2010/main" val="245692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8B1BAB-07D5-97AB-5532-460C372DA494}"/>
              </a:ext>
            </a:extLst>
          </p:cNvPr>
          <p:cNvSpPr>
            <a:spLocks noGrp="1"/>
          </p:cNvSpPr>
          <p:nvPr>
            <p:ph type="title"/>
          </p:nvPr>
        </p:nvSpPr>
        <p:spPr/>
        <p:txBody>
          <a:bodyPr/>
          <a:lstStyle/>
          <a:p>
            <a:r>
              <a:rPr lang="da-DK" dirty="0"/>
              <a:t>Figurgennemgang</a:t>
            </a:r>
          </a:p>
        </p:txBody>
      </p:sp>
      <p:pic>
        <p:nvPicPr>
          <p:cNvPr id="5" name="Pladsholder til indhold 4" descr="Et billede, der indeholder cirkel, design&#10;&#10;Automatisk genereret beskrivelse">
            <a:extLst>
              <a:ext uri="{FF2B5EF4-FFF2-40B4-BE49-F238E27FC236}">
                <a16:creationId xmlns:a16="http://schemas.microsoft.com/office/drawing/2014/main" id="{45DE8592-914A-5C8A-777C-230538561EF6}"/>
              </a:ext>
            </a:extLst>
          </p:cNvPr>
          <p:cNvPicPr>
            <a:picLocks noGrp="1" noChangeAspect="1"/>
          </p:cNvPicPr>
          <p:nvPr>
            <p:ph idx="1"/>
          </p:nvPr>
        </p:nvPicPr>
        <p:blipFill>
          <a:blip r:embed="rId3"/>
          <a:stretch>
            <a:fillRect/>
          </a:stretch>
        </p:blipFill>
        <p:spPr>
          <a:xfrm>
            <a:off x="1846897" y="1520825"/>
            <a:ext cx="2308421" cy="4351338"/>
          </a:xfrm>
        </p:spPr>
      </p:pic>
      <p:pic>
        <p:nvPicPr>
          <p:cNvPr id="7" name="Billede 6" descr="Et billede, der indeholder skærmbillede, tegneserie&#10;&#10;Automatisk genereret beskrivelse">
            <a:extLst>
              <a:ext uri="{FF2B5EF4-FFF2-40B4-BE49-F238E27FC236}">
                <a16:creationId xmlns:a16="http://schemas.microsoft.com/office/drawing/2014/main" id="{1C0220A2-A547-1B4B-48C9-672C84405B34}"/>
              </a:ext>
            </a:extLst>
          </p:cNvPr>
          <p:cNvPicPr>
            <a:picLocks noChangeAspect="1"/>
          </p:cNvPicPr>
          <p:nvPr/>
        </p:nvPicPr>
        <p:blipFill>
          <a:blip r:embed="rId4"/>
          <a:stretch>
            <a:fillRect/>
          </a:stretch>
        </p:blipFill>
        <p:spPr>
          <a:xfrm>
            <a:off x="4938607" y="164122"/>
            <a:ext cx="2626828" cy="5849815"/>
          </a:xfrm>
          <a:prstGeom prst="rect">
            <a:avLst/>
          </a:prstGeom>
        </p:spPr>
      </p:pic>
      <p:pic>
        <p:nvPicPr>
          <p:cNvPr id="9" name="Billede 8" descr="Et billede, der indeholder skærmbillede, design&#10;&#10;Automatisk genereret beskrivelse">
            <a:extLst>
              <a:ext uri="{FF2B5EF4-FFF2-40B4-BE49-F238E27FC236}">
                <a16:creationId xmlns:a16="http://schemas.microsoft.com/office/drawing/2014/main" id="{F95E6DE9-0A15-29B0-6A9E-00A8270957D5}"/>
              </a:ext>
            </a:extLst>
          </p:cNvPr>
          <p:cNvPicPr>
            <a:picLocks noChangeAspect="1"/>
          </p:cNvPicPr>
          <p:nvPr/>
        </p:nvPicPr>
        <p:blipFill>
          <a:blip r:embed="rId5"/>
          <a:stretch>
            <a:fillRect/>
          </a:stretch>
        </p:blipFill>
        <p:spPr>
          <a:xfrm>
            <a:off x="7708927" y="365125"/>
            <a:ext cx="3278059" cy="5734294"/>
          </a:xfrm>
          <a:prstGeom prst="rect">
            <a:avLst/>
          </a:prstGeom>
        </p:spPr>
      </p:pic>
    </p:spTree>
    <p:extLst>
      <p:ext uri="{BB962C8B-B14F-4D97-AF65-F5344CB8AC3E}">
        <p14:creationId xmlns:p14="http://schemas.microsoft.com/office/powerpoint/2010/main" val="3100265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CAD13-52B5-DE6B-7155-D4E020E4ED86}"/>
              </a:ext>
            </a:extLst>
          </p:cNvPr>
          <p:cNvSpPr>
            <a:spLocks noGrp="1"/>
          </p:cNvSpPr>
          <p:nvPr>
            <p:ph type="title"/>
          </p:nvPr>
        </p:nvSpPr>
        <p:spPr>
          <a:xfrm>
            <a:off x="540064" y="259618"/>
            <a:ext cx="10990385" cy="1325563"/>
          </a:xfrm>
        </p:spPr>
        <p:txBody>
          <a:bodyPr>
            <a:normAutofit fontScale="90000"/>
          </a:bodyPr>
          <a:lstStyle/>
          <a:p>
            <a:r>
              <a:rPr lang="da-DK" b="0" i="0" dirty="0" err="1">
                <a:solidFill>
                  <a:srgbClr val="3D4952"/>
                </a:solidFill>
                <a:effectLst/>
                <a:latin typeface="Merriweather" panose="020F0502020204030204" pitchFamily="34" charset="0"/>
              </a:rPr>
              <a:t>Broad-spectrum</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Synthetic</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Antibiotic</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That</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Does</a:t>
            </a:r>
            <a:r>
              <a:rPr lang="da-DK" b="0" i="0" dirty="0">
                <a:solidFill>
                  <a:srgbClr val="3D4952"/>
                </a:solidFill>
                <a:effectLst/>
                <a:latin typeface="Merriweather" panose="020F0502020204030204" pitchFamily="34" charset="0"/>
              </a:rPr>
              <a:t> Not </a:t>
            </a:r>
            <a:r>
              <a:rPr lang="da-DK" b="0" i="0" dirty="0" err="1">
                <a:solidFill>
                  <a:srgbClr val="3D4952"/>
                </a:solidFill>
                <a:effectLst/>
                <a:latin typeface="Merriweather" panose="020F0502020204030204" pitchFamily="34" charset="0"/>
              </a:rPr>
              <a:t>Evoke</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Bacterial</a:t>
            </a:r>
            <a:r>
              <a:rPr lang="da-DK" b="0" i="0" dirty="0">
                <a:solidFill>
                  <a:srgbClr val="3D4952"/>
                </a:solidFill>
                <a:effectLst/>
                <a:latin typeface="Merriweather" panose="020F0502020204030204" pitchFamily="34" charset="0"/>
              </a:rPr>
              <a:t> </a:t>
            </a:r>
            <a:r>
              <a:rPr lang="da-DK" b="0" i="0" dirty="0" err="1">
                <a:solidFill>
                  <a:srgbClr val="3D4952"/>
                </a:solidFill>
                <a:effectLst/>
                <a:latin typeface="Merriweather" panose="020F0502020204030204" pitchFamily="34" charset="0"/>
              </a:rPr>
              <a:t>Resistance</a:t>
            </a:r>
            <a:endParaRPr lang="da-DK" dirty="0"/>
          </a:p>
        </p:txBody>
      </p:sp>
      <p:pic>
        <p:nvPicPr>
          <p:cNvPr id="5" name="Pladsholder til indhold 4" descr="Et billede, der indeholder diagram, tekst, linje/række, Kurve&#10;&#10;Automatisk genereret beskrivelse">
            <a:extLst>
              <a:ext uri="{FF2B5EF4-FFF2-40B4-BE49-F238E27FC236}">
                <a16:creationId xmlns:a16="http://schemas.microsoft.com/office/drawing/2014/main" id="{D6AC11A5-4E49-0BF1-82B1-ECDBE24C5D71}"/>
              </a:ext>
            </a:extLst>
          </p:cNvPr>
          <p:cNvPicPr>
            <a:picLocks noGrp="1" noChangeAspect="1"/>
          </p:cNvPicPr>
          <p:nvPr>
            <p:ph idx="1"/>
          </p:nvPr>
        </p:nvPicPr>
        <p:blipFill>
          <a:blip r:embed="rId3"/>
          <a:stretch>
            <a:fillRect/>
          </a:stretch>
        </p:blipFill>
        <p:spPr>
          <a:xfrm>
            <a:off x="5850192" y="1385888"/>
            <a:ext cx="6177873" cy="3304809"/>
          </a:xfrm>
        </p:spPr>
      </p:pic>
      <p:sp>
        <p:nvSpPr>
          <p:cNvPr id="7" name="Tekstfelt 6">
            <a:extLst>
              <a:ext uri="{FF2B5EF4-FFF2-40B4-BE49-F238E27FC236}">
                <a16:creationId xmlns:a16="http://schemas.microsoft.com/office/drawing/2014/main" id="{4C732C9B-AD9B-0FD2-0D55-9B8042ED318C}"/>
              </a:ext>
            </a:extLst>
          </p:cNvPr>
          <p:cNvSpPr txBox="1"/>
          <p:nvPr/>
        </p:nvSpPr>
        <p:spPr>
          <a:xfrm>
            <a:off x="540064" y="1964353"/>
            <a:ext cx="4138246" cy="4339650"/>
          </a:xfrm>
          <a:prstGeom prst="rect">
            <a:avLst/>
          </a:prstGeom>
          <a:noFill/>
        </p:spPr>
        <p:txBody>
          <a:bodyPr wrap="square">
            <a:spAutoFit/>
          </a:bodyPr>
          <a:lstStyle/>
          <a:p>
            <a:r>
              <a:rPr lang="da-DK" sz="1200" dirty="0"/>
              <a:t>Fig. 1: </a:t>
            </a:r>
            <a:r>
              <a:rPr lang="da-DK" sz="1200" dirty="0" err="1"/>
              <a:t>Conjugated</a:t>
            </a:r>
            <a:r>
              <a:rPr lang="da-DK" sz="1200" dirty="0"/>
              <a:t> </a:t>
            </a:r>
            <a:r>
              <a:rPr lang="da-DK" sz="1200" dirty="0" err="1"/>
              <a:t>oligoelectrolytes</a:t>
            </a:r>
            <a:r>
              <a:rPr lang="da-DK" sz="1200" dirty="0"/>
              <a:t> (</a:t>
            </a:r>
            <a:r>
              <a:rPr lang="da-DK" sz="1200" dirty="0" err="1"/>
              <a:t>COEs</a:t>
            </a:r>
            <a:r>
              <a:rPr lang="da-DK" sz="1200" dirty="0"/>
              <a:t>) and </a:t>
            </a:r>
            <a:r>
              <a:rPr lang="da-DK" sz="1200" dirty="0" err="1"/>
              <a:t>comparative</a:t>
            </a:r>
            <a:r>
              <a:rPr lang="da-DK" sz="1200" dirty="0"/>
              <a:t> </a:t>
            </a:r>
            <a:r>
              <a:rPr lang="da-DK" sz="1200" dirty="0" err="1"/>
              <a:t>bactericidal</a:t>
            </a:r>
            <a:r>
              <a:rPr lang="da-DK" sz="1200" dirty="0"/>
              <a:t> </a:t>
            </a:r>
            <a:r>
              <a:rPr lang="da-DK" sz="1200" dirty="0" err="1"/>
              <a:t>activity</a:t>
            </a:r>
            <a:r>
              <a:rPr lang="da-DK" sz="1200" dirty="0"/>
              <a:t> and </a:t>
            </a:r>
            <a:r>
              <a:rPr lang="da-DK" sz="1200" dirty="0" err="1"/>
              <a:t>mammalian</a:t>
            </a:r>
            <a:r>
              <a:rPr lang="da-DK" sz="1200" dirty="0"/>
              <a:t> </a:t>
            </a:r>
            <a:r>
              <a:rPr lang="da-DK" sz="1200" dirty="0" err="1"/>
              <a:t>cell</a:t>
            </a:r>
            <a:r>
              <a:rPr lang="da-DK" sz="1200" dirty="0"/>
              <a:t> </a:t>
            </a:r>
            <a:r>
              <a:rPr lang="da-DK" sz="1200" dirty="0" err="1"/>
              <a:t>cytotoxicity</a:t>
            </a:r>
            <a:r>
              <a:rPr lang="da-DK" sz="1200" dirty="0"/>
              <a:t>. </a:t>
            </a:r>
          </a:p>
          <a:p>
            <a:endParaRPr lang="da-DK" sz="1200" b="1" dirty="0"/>
          </a:p>
          <a:p>
            <a:r>
              <a:rPr lang="da-DK" sz="1200" b="1" dirty="0"/>
              <a:t>Integration in the </a:t>
            </a:r>
            <a:r>
              <a:rPr lang="da-DK" sz="1200" b="1" dirty="0" err="1"/>
              <a:t>bacterial</a:t>
            </a:r>
            <a:r>
              <a:rPr lang="da-DK" sz="1200" b="1" dirty="0"/>
              <a:t> </a:t>
            </a:r>
            <a:r>
              <a:rPr lang="da-DK" sz="1200" b="1" dirty="0" err="1"/>
              <a:t>membrane</a:t>
            </a:r>
            <a:endParaRPr lang="da-DK" sz="1200" b="1" dirty="0"/>
          </a:p>
          <a:p>
            <a:r>
              <a:rPr lang="da-DK" sz="1200" dirty="0"/>
              <a:t>a, </a:t>
            </a:r>
            <a:r>
              <a:rPr lang="da-DK" sz="1200" dirty="0" err="1"/>
              <a:t>COEs</a:t>
            </a:r>
            <a:r>
              <a:rPr lang="da-DK" sz="1200" dirty="0"/>
              <a:t> </a:t>
            </a:r>
            <a:r>
              <a:rPr lang="da-DK" sz="1200" dirty="0" err="1"/>
              <a:t>share</a:t>
            </a:r>
            <a:r>
              <a:rPr lang="da-DK" sz="1200" dirty="0"/>
              <a:t> a </a:t>
            </a:r>
            <a:r>
              <a:rPr lang="da-DK" sz="1200" dirty="0" err="1"/>
              <a:t>modular</a:t>
            </a:r>
            <a:r>
              <a:rPr lang="da-DK" sz="1200" dirty="0"/>
              <a:t> </a:t>
            </a:r>
            <a:r>
              <a:rPr lang="da-DK" sz="1200" dirty="0" err="1"/>
              <a:t>structure</a:t>
            </a:r>
            <a:r>
              <a:rPr lang="da-DK" sz="1200" dirty="0"/>
              <a:t> </a:t>
            </a:r>
            <a:r>
              <a:rPr lang="da-DK" sz="1200" dirty="0" err="1"/>
              <a:t>that</a:t>
            </a:r>
            <a:r>
              <a:rPr lang="da-DK" sz="1200" dirty="0"/>
              <a:t> </a:t>
            </a:r>
            <a:r>
              <a:rPr lang="da-DK" sz="1200" dirty="0" err="1"/>
              <a:t>spontaneously</a:t>
            </a:r>
            <a:r>
              <a:rPr lang="da-DK" sz="1200" dirty="0"/>
              <a:t> </a:t>
            </a:r>
            <a:r>
              <a:rPr lang="da-DK" sz="1200" dirty="0" err="1"/>
              <a:t>integrates</a:t>
            </a:r>
            <a:r>
              <a:rPr lang="da-DK" sz="1200" dirty="0"/>
              <a:t> </a:t>
            </a:r>
            <a:r>
              <a:rPr lang="da-DK" sz="1200" dirty="0" err="1"/>
              <a:t>into</a:t>
            </a:r>
            <a:r>
              <a:rPr lang="da-DK" sz="1200" dirty="0"/>
              <a:t> the </a:t>
            </a:r>
            <a:r>
              <a:rPr lang="da-DK" sz="1200" dirty="0" err="1"/>
              <a:t>bacterial</a:t>
            </a:r>
            <a:r>
              <a:rPr lang="da-DK" sz="1200" dirty="0"/>
              <a:t> </a:t>
            </a:r>
            <a:r>
              <a:rPr lang="da-DK" sz="1200" dirty="0" err="1"/>
              <a:t>membrane</a:t>
            </a:r>
            <a:r>
              <a:rPr lang="da-DK" sz="1200" dirty="0"/>
              <a:t>. </a:t>
            </a:r>
          </a:p>
          <a:p>
            <a:r>
              <a:rPr lang="da-DK" sz="1200" dirty="0"/>
              <a:t>b and c, COE </a:t>
            </a:r>
            <a:r>
              <a:rPr lang="da-DK" sz="1200" dirty="0" err="1"/>
              <a:t>structural</a:t>
            </a:r>
            <a:r>
              <a:rPr lang="da-DK" sz="1200" dirty="0"/>
              <a:t> </a:t>
            </a:r>
            <a:r>
              <a:rPr lang="da-DK" sz="1200" dirty="0" err="1"/>
              <a:t>modules</a:t>
            </a:r>
            <a:r>
              <a:rPr lang="da-DK" sz="1200" dirty="0"/>
              <a:t> </a:t>
            </a:r>
            <a:r>
              <a:rPr lang="da-DK" sz="1200" dirty="0" err="1"/>
              <a:t>are</a:t>
            </a:r>
            <a:r>
              <a:rPr lang="da-DK" sz="1200" dirty="0"/>
              <a:t> </a:t>
            </a:r>
            <a:r>
              <a:rPr lang="da-DK" sz="1200" dirty="0" err="1"/>
              <a:t>depicted</a:t>
            </a:r>
            <a:r>
              <a:rPr lang="da-DK" sz="1200" dirty="0"/>
              <a:t> by </a:t>
            </a:r>
            <a:r>
              <a:rPr lang="da-DK" sz="1200" dirty="0" err="1"/>
              <a:t>coloured</a:t>
            </a:r>
            <a:r>
              <a:rPr lang="da-DK" sz="1200" dirty="0"/>
              <a:t> </a:t>
            </a:r>
            <a:r>
              <a:rPr lang="da-DK" sz="1200" dirty="0" err="1"/>
              <a:t>boxes</a:t>
            </a:r>
            <a:r>
              <a:rPr lang="da-DK" sz="1200" dirty="0"/>
              <a:t>. </a:t>
            </a:r>
          </a:p>
          <a:p>
            <a:endParaRPr lang="da-DK" sz="1200" dirty="0"/>
          </a:p>
          <a:p>
            <a:r>
              <a:rPr lang="da-DK" sz="1200" b="1" dirty="0" err="1"/>
              <a:t>Bactericidal</a:t>
            </a:r>
            <a:r>
              <a:rPr lang="da-DK" sz="1200" b="1" dirty="0"/>
              <a:t> </a:t>
            </a:r>
            <a:r>
              <a:rPr lang="da-DK" sz="1200" b="1" dirty="0" err="1"/>
              <a:t>activity</a:t>
            </a:r>
            <a:r>
              <a:rPr lang="da-DK" sz="1200" dirty="0"/>
              <a:t>: </a:t>
            </a:r>
            <a:r>
              <a:rPr lang="da-DK" sz="1200" dirty="0" err="1"/>
              <a:t>Exponential-phase</a:t>
            </a:r>
            <a:r>
              <a:rPr lang="da-DK" sz="1200" dirty="0"/>
              <a:t> </a:t>
            </a:r>
            <a:r>
              <a:rPr lang="da-DK" sz="1200" dirty="0" err="1"/>
              <a:t>cultures</a:t>
            </a:r>
            <a:r>
              <a:rPr lang="da-DK" sz="1200" dirty="0"/>
              <a:t> (∼10</a:t>
            </a:r>
            <a:r>
              <a:rPr lang="da-DK" sz="1200" baseline="30000" dirty="0"/>
              <a:t>8</a:t>
            </a:r>
            <a:r>
              <a:rPr lang="da-DK" sz="1200" dirty="0"/>
              <a:t> </a:t>
            </a:r>
            <a:r>
              <a:rPr lang="da-DK" sz="1200" dirty="0" err="1"/>
              <a:t>cells</a:t>
            </a:r>
            <a:r>
              <a:rPr lang="da-DK" sz="1200" dirty="0"/>
              <a:t>) of </a:t>
            </a:r>
            <a:r>
              <a:rPr lang="da-DK" sz="1200" dirty="0" err="1"/>
              <a:t>either</a:t>
            </a:r>
            <a:r>
              <a:rPr lang="da-DK" sz="1200" dirty="0"/>
              <a:t>  d, S. </a:t>
            </a:r>
            <a:r>
              <a:rPr lang="da-DK" sz="1200" dirty="0" err="1"/>
              <a:t>Typhimurium</a:t>
            </a:r>
            <a:r>
              <a:rPr lang="da-DK" sz="1200" dirty="0"/>
              <a:t> 14028 or e, CA-MRSA USA300 </a:t>
            </a:r>
            <a:r>
              <a:rPr lang="da-DK" sz="1200" dirty="0" err="1"/>
              <a:t>were</a:t>
            </a:r>
            <a:r>
              <a:rPr lang="da-DK" sz="1200" dirty="0"/>
              <a:t> </a:t>
            </a:r>
            <a:r>
              <a:rPr lang="da-DK" sz="1200" dirty="0" err="1"/>
              <a:t>incubated</a:t>
            </a:r>
            <a:r>
              <a:rPr lang="da-DK" sz="1200" dirty="0"/>
              <a:t> with 10 × MIC of </a:t>
            </a:r>
            <a:r>
              <a:rPr lang="da-DK" sz="1200" dirty="0" err="1"/>
              <a:t>either</a:t>
            </a:r>
            <a:r>
              <a:rPr lang="da-DK" sz="1200" dirty="0"/>
              <a:t> COE2-2hexyl (20 </a:t>
            </a:r>
            <a:r>
              <a:rPr lang="el-GR" sz="1200" dirty="0"/>
              <a:t>μ</a:t>
            </a:r>
            <a:r>
              <a:rPr lang="da-DK" sz="1200" dirty="0"/>
              <a:t>g/</a:t>
            </a:r>
            <a:r>
              <a:rPr lang="da-DK" sz="1200" dirty="0" err="1"/>
              <a:t>mL</a:t>
            </a:r>
            <a:r>
              <a:rPr lang="da-DK" sz="1200" dirty="0"/>
              <a:t>; 10 </a:t>
            </a:r>
            <a:r>
              <a:rPr lang="el-GR" sz="1200" dirty="0"/>
              <a:t>μ</a:t>
            </a:r>
            <a:r>
              <a:rPr lang="da-DK" sz="1200" dirty="0"/>
              <a:t>g/</a:t>
            </a:r>
            <a:r>
              <a:rPr lang="da-DK" sz="1200" dirty="0" err="1"/>
              <a:t>mL</a:t>
            </a:r>
            <a:r>
              <a:rPr lang="da-DK" sz="1200" dirty="0"/>
              <a:t>, </a:t>
            </a:r>
            <a:r>
              <a:rPr lang="da-DK" sz="1200" dirty="0" err="1"/>
              <a:t>respectively</a:t>
            </a:r>
            <a:r>
              <a:rPr lang="da-DK" sz="1200" dirty="0"/>
              <a:t>) or </a:t>
            </a:r>
            <a:r>
              <a:rPr lang="da-DK" sz="1200" dirty="0" err="1"/>
              <a:t>ciprofloxacin</a:t>
            </a:r>
            <a:r>
              <a:rPr lang="da-DK" sz="1200" dirty="0"/>
              <a:t> (0.156 </a:t>
            </a:r>
            <a:r>
              <a:rPr lang="el-GR" sz="1200" dirty="0"/>
              <a:t>μ</a:t>
            </a:r>
            <a:r>
              <a:rPr lang="da-DK" sz="1200" dirty="0"/>
              <a:t>g/</a:t>
            </a:r>
            <a:r>
              <a:rPr lang="da-DK" sz="1200" dirty="0" err="1"/>
              <a:t>mL</a:t>
            </a:r>
            <a:r>
              <a:rPr lang="da-DK" sz="1200" dirty="0"/>
              <a:t>; 5 </a:t>
            </a:r>
            <a:r>
              <a:rPr lang="el-GR" sz="1200" dirty="0"/>
              <a:t>μ</a:t>
            </a:r>
            <a:r>
              <a:rPr lang="da-DK" sz="1200" dirty="0"/>
              <a:t>g/</a:t>
            </a:r>
            <a:r>
              <a:rPr lang="da-DK" sz="1200" dirty="0" err="1"/>
              <a:t>mL</a:t>
            </a:r>
            <a:r>
              <a:rPr lang="da-DK" sz="1200" dirty="0"/>
              <a:t>, </a:t>
            </a:r>
            <a:r>
              <a:rPr lang="da-DK" sz="1200" dirty="0" err="1"/>
              <a:t>respectively</a:t>
            </a:r>
            <a:r>
              <a:rPr lang="da-DK" sz="1200" dirty="0"/>
              <a:t>) for 4 h, and </a:t>
            </a:r>
            <a:r>
              <a:rPr lang="da-DK" sz="1200" dirty="0" err="1"/>
              <a:t>viability</a:t>
            </a:r>
            <a:r>
              <a:rPr lang="da-DK" sz="1200" dirty="0"/>
              <a:t> </a:t>
            </a:r>
            <a:r>
              <a:rPr lang="da-DK" sz="1200" dirty="0" err="1"/>
              <a:t>was</a:t>
            </a:r>
            <a:r>
              <a:rPr lang="da-DK" sz="1200" dirty="0"/>
              <a:t> </a:t>
            </a:r>
            <a:r>
              <a:rPr lang="da-DK" sz="1200" dirty="0" err="1"/>
              <a:t>enumerated</a:t>
            </a:r>
            <a:r>
              <a:rPr lang="da-DK" sz="1200" dirty="0"/>
              <a:t> by </a:t>
            </a:r>
            <a:r>
              <a:rPr lang="da-DK" sz="1200" dirty="0" err="1"/>
              <a:t>direct</a:t>
            </a:r>
            <a:r>
              <a:rPr lang="da-DK" sz="1200" dirty="0"/>
              <a:t> </a:t>
            </a:r>
            <a:r>
              <a:rPr lang="da-DK" sz="1200" dirty="0" err="1"/>
              <a:t>colony</a:t>
            </a:r>
            <a:r>
              <a:rPr lang="da-DK" sz="1200" dirty="0"/>
              <a:t> </a:t>
            </a:r>
            <a:r>
              <a:rPr lang="da-DK" sz="1200" dirty="0" err="1"/>
              <a:t>count</a:t>
            </a:r>
            <a:r>
              <a:rPr lang="da-DK" sz="1200" dirty="0"/>
              <a:t> (n ≥ 3, SEM). </a:t>
            </a:r>
          </a:p>
          <a:p>
            <a:endParaRPr lang="da-DK" sz="1200" dirty="0"/>
          </a:p>
          <a:p>
            <a:r>
              <a:rPr lang="da-DK" sz="1200" b="1" dirty="0" err="1"/>
              <a:t>Mammalian</a:t>
            </a:r>
            <a:r>
              <a:rPr lang="da-DK" sz="1200" b="1" dirty="0"/>
              <a:t> </a:t>
            </a:r>
            <a:r>
              <a:rPr lang="da-DK" sz="1200" b="1" dirty="0" err="1"/>
              <a:t>cell</a:t>
            </a:r>
            <a:r>
              <a:rPr lang="da-DK" sz="1200" b="1" dirty="0"/>
              <a:t> </a:t>
            </a:r>
            <a:r>
              <a:rPr lang="da-DK" sz="1200" b="1" dirty="0" err="1"/>
              <a:t>cytotoxicity</a:t>
            </a:r>
            <a:r>
              <a:rPr lang="da-DK" sz="1200" dirty="0"/>
              <a:t>. </a:t>
            </a:r>
            <a:r>
              <a:rPr lang="da-DK" sz="1200" dirty="0" err="1"/>
              <a:t>COEs</a:t>
            </a:r>
            <a:r>
              <a:rPr lang="da-DK" sz="1200" dirty="0"/>
              <a:t> at the </a:t>
            </a:r>
            <a:r>
              <a:rPr lang="da-DK" sz="1200" dirty="0" err="1"/>
              <a:t>designated</a:t>
            </a:r>
            <a:r>
              <a:rPr lang="da-DK" sz="1200" dirty="0"/>
              <a:t> </a:t>
            </a:r>
            <a:r>
              <a:rPr lang="da-DK" sz="1200" dirty="0" err="1"/>
              <a:t>concentration</a:t>
            </a:r>
            <a:r>
              <a:rPr lang="da-DK" sz="1200" dirty="0"/>
              <a:t> (1–20 </a:t>
            </a:r>
            <a:r>
              <a:rPr lang="el-GR" sz="1200" dirty="0"/>
              <a:t>μ</a:t>
            </a:r>
            <a:r>
              <a:rPr lang="da-DK" sz="1200" dirty="0"/>
              <a:t>g/</a:t>
            </a:r>
            <a:r>
              <a:rPr lang="da-DK" sz="1200" dirty="0" err="1"/>
              <a:t>mL</a:t>
            </a:r>
            <a:r>
              <a:rPr lang="da-DK" sz="1200" dirty="0"/>
              <a:t>) </a:t>
            </a:r>
            <a:r>
              <a:rPr lang="da-DK" sz="1200" dirty="0" err="1"/>
              <a:t>were</a:t>
            </a:r>
            <a:r>
              <a:rPr lang="da-DK" sz="1200" dirty="0"/>
              <a:t> </a:t>
            </a:r>
            <a:r>
              <a:rPr lang="da-DK" sz="1200" dirty="0" err="1"/>
              <a:t>incubated</a:t>
            </a:r>
            <a:r>
              <a:rPr lang="da-DK" sz="1200" dirty="0"/>
              <a:t> for 18 h with f, </a:t>
            </a:r>
            <a:r>
              <a:rPr lang="da-DK" sz="1200" dirty="0" err="1"/>
              <a:t>murine</a:t>
            </a:r>
            <a:r>
              <a:rPr lang="da-DK" sz="1200" dirty="0"/>
              <a:t> </a:t>
            </a:r>
            <a:r>
              <a:rPr lang="da-DK" sz="1200" dirty="0" err="1"/>
              <a:t>macrophage</a:t>
            </a:r>
            <a:r>
              <a:rPr lang="da-DK" sz="1200" dirty="0"/>
              <a:t> (RAW 264.7) and g, human </a:t>
            </a:r>
            <a:r>
              <a:rPr lang="da-DK" sz="1200" dirty="0" err="1"/>
              <a:t>epithelial</a:t>
            </a:r>
            <a:r>
              <a:rPr lang="da-DK" sz="1200" dirty="0"/>
              <a:t> </a:t>
            </a:r>
            <a:r>
              <a:rPr lang="da-DK" sz="1200" dirty="0" err="1"/>
              <a:t>cell</a:t>
            </a:r>
            <a:r>
              <a:rPr lang="da-DK" sz="1200" dirty="0"/>
              <a:t> lines (HEp-2). </a:t>
            </a:r>
            <a:r>
              <a:rPr lang="da-DK" sz="1200" dirty="0" err="1"/>
              <a:t>Mammalian</a:t>
            </a:r>
            <a:r>
              <a:rPr lang="da-DK" sz="1200" dirty="0"/>
              <a:t> </a:t>
            </a:r>
            <a:r>
              <a:rPr lang="da-DK" sz="1200" dirty="0" err="1"/>
              <a:t>cell</a:t>
            </a:r>
            <a:r>
              <a:rPr lang="da-DK" sz="1200" dirty="0"/>
              <a:t> </a:t>
            </a:r>
            <a:r>
              <a:rPr lang="da-DK" sz="1200" dirty="0" err="1"/>
              <a:t>cytotoxicity</a:t>
            </a:r>
            <a:r>
              <a:rPr lang="da-DK" sz="1200" dirty="0"/>
              <a:t> </a:t>
            </a:r>
            <a:r>
              <a:rPr lang="da-DK" sz="1200" dirty="0" err="1"/>
              <a:t>was</a:t>
            </a:r>
            <a:r>
              <a:rPr lang="da-DK" sz="1200" dirty="0"/>
              <a:t> </a:t>
            </a:r>
            <a:r>
              <a:rPr lang="da-DK" sz="1200" dirty="0" err="1"/>
              <a:t>determined</a:t>
            </a:r>
            <a:r>
              <a:rPr lang="da-DK" sz="1200" dirty="0"/>
              <a:t> by the </a:t>
            </a:r>
            <a:r>
              <a:rPr lang="da-DK" sz="1200" dirty="0" err="1"/>
              <a:t>trypan</a:t>
            </a:r>
            <a:r>
              <a:rPr lang="da-DK" sz="1200" dirty="0"/>
              <a:t> </a:t>
            </a:r>
            <a:r>
              <a:rPr lang="da-DK" sz="1200" dirty="0" err="1"/>
              <a:t>blue</a:t>
            </a:r>
            <a:r>
              <a:rPr lang="da-DK" sz="1200" dirty="0"/>
              <a:t> vital </a:t>
            </a:r>
            <a:r>
              <a:rPr lang="da-DK" sz="1200" dirty="0" err="1"/>
              <a:t>stain</a:t>
            </a:r>
            <a:r>
              <a:rPr lang="da-DK" sz="1200" dirty="0"/>
              <a:t> </a:t>
            </a:r>
            <a:r>
              <a:rPr lang="da-DK" sz="1200" dirty="0" err="1"/>
              <a:t>exclusion</a:t>
            </a:r>
            <a:r>
              <a:rPr lang="da-DK" sz="1200" dirty="0"/>
              <a:t> method,15 and the </a:t>
            </a:r>
            <a:r>
              <a:rPr lang="da-DK" sz="1200" dirty="0" err="1"/>
              <a:t>unstained</a:t>
            </a:r>
            <a:r>
              <a:rPr lang="da-DK" sz="1200" dirty="0"/>
              <a:t> </a:t>
            </a:r>
            <a:r>
              <a:rPr lang="da-DK" sz="1200" dirty="0" err="1"/>
              <a:t>viable</a:t>
            </a:r>
            <a:r>
              <a:rPr lang="da-DK" sz="1200" dirty="0"/>
              <a:t> </a:t>
            </a:r>
            <a:r>
              <a:rPr lang="da-DK" sz="1200" dirty="0" err="1"/>
              <a:t>cells</a:t>
            </a:r>
            <a:r>
              <a:rPr lang="da-DK" sz="1200" dirty="0"/>
              <a:t> </a:t>
            </a:r>
            <a:r>
              <a:rPr lang="da-DK" sz="1200" dirty="0" err="1"/>
              <a:t>were</a:t>
            </a:r>
            <a:r>
              <a:rPr lang="da-DK" sz="1200" dirty="0"/>
              <a:t> </a:t>
            </a:r>
            <a:r>
              <a:rPr lang="da-DK" sz="1200" dirty="0" err="1"/>
              <a:t>counted</a:t>
            </a:r>
            <a:r>
              <a:rPr lang="da-DK" sz="1200" dirty="0"/>
              <a:t> </a:t>
            </a:r>
            <a:r>
              <a:rPr lang="da-DK" sz="1200" dirty="0" err="1"/>
              <a:t>using</a:t>
            </a:r>
            <a:r>
              <a:rPr lang="da-DK" sz="1200" dirty="0"/>
              <a:t> a </a:t>
            </a:r>
            <a:r>
              <a:rPr lang="da-DK" sz="1200" dirty="0" err="1"/>
              <a:t>hemocytometer</a:t>
            </a:r>
            <a:r>
              <a:rPr lang="da-DK" sz="1200" dirty="0"/>
              <a:t> (n = 6, SD). </a:t>
            </a:r>
          </a:p>
        </p:txBody>
      </p:sp>
      <p:pic>
        <p:nvPicPr>
          <p:cNvPr id="11" name="Billede 10" descr="Et billede, der indeholder tekst, linje/række, diagram, Kurve&#10;&#10;Automatisk genereret beskrivelse">
            <a:extLst>
              <a:ext uri="{FF2B5EF4-FFF2-40B4-BE49-F238E27FC236}">
                <a16:creationId xmlns:a16="http://schemas.microsoft.com/office/drawing/2014/main" id="{30666037-0D07-F881-08EF-6D232D5145F2}"/>
              </a:ext>
            </a:extLst>
          </p:cNvPr>
          <p:cNvPicPr>
            <a:picLocks noChangeAspect="1"/>
          </p:cNvPicPr>
          <p:nvPr/>
        </p:nvPicPr>
        <p:blipFill>
          <a:blip r:embed="rId4"/>
          <a:stretch>
            <a:fillRect/>
          </a:stretch>
        </p:blipFill>
        <p:spPr>
          <a:xfrm>
            <a:off x="6096000" y="4745524"/>
            <a:ext cx="6031946" cy="2026733"/>
          </a:xfrm>
          <a:prstGeom prst="rect">
            <a:avLst/>
          </a:prstGeom>
        </p:spPr>
      </p:pic>
    </p:spTree>
    <p:extLst>
      <p:ext uri="{BB962C8B-B14F-4D97-AF65-F5344CB8AC3E}">
        <p14:creationId xmlns:p14="http://schemas.microsoft.com/office/powerpoint/2010/main" val="333960475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TotalTime>
  <Words>1498</Words>
  <Application>Microsoft Macintosh PowerPoint</Application>
  <PresentationFormat>Widescreen</PresentationFormat>
  <Paragraphs>86</Paragraphs>
  <Slides>12</Slides>
  <Notes>11</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12</vt:i4>
      </vt:variant>
    </vt:vector>
  </HeadingPairs>
  <TitlesOfParts>
    <vt:vector size="20" baseType="lpstr">
      <vt:lpstr>Aptos</vt:lpstr>
      <vt:lpstr>Aptos Display</vt:lpstr>
      <vt:lpstr>Arial</vt:lpstr>
      <vt:lpstr>Calibri</vt:lpstr>
      <vt:lpstr>Merriweather</vt:lpstr>
      <vt:lpstr>Roboto</vt:lpstr>
      <vt:lpstr>Times New Roman</vt:lpstr>
      <vt:lpstr>Office-tema</vt:lpstr>
      <vt:lpstr>Jagten på resistens    - an arms race against each other</vt:lpstr>
      <vt:lpstr>Karakterisering af resistens i bakterier</vt:lpstr>
      <vt:lpstr>Fænotypisk og genotypisk karakterisering</vt:lpstr>
      <vt:lpstr>Antiobiotika og dets virkninger</vt:lpstr>
      <vt:lpstr>Resistens mekanismer</vt:lpstr>
      <vt:lpstr>Vigtige pointer</vt:lpstr>
      <vt:lpstr>Evolution blandt bakterier - lektiespørgsmål</vt:lpstr>
      <vt:lpstr>Figurgennemgang</vt:lpstr>
      <vt:lpstr>Figurgennemgang</vt:lpstr>
      <vt:lpstr>Figurgennemgang</vt:lpstr>
      <vt:lpstr>Figurgennemgang</vt:lpstr>
      <vt:lpstr>Broad-spectrum Synthetic Antibiotic That Does Not Evoke Bacterial Resistance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Søndergaard Kallerup</dc:creator>
  <cp:lastModifiedBy>Line Søndergaard Kallerup</cp:lastModifiedBy>
  <cp:revision>1</cp:revision>
  <dcterms:created xsi:type="dcterms:W3CDTF">2025-01-07T08:59:59Z</dcterms:created>
  <dcterms:modified xsi:type="dcterms:W3CDTF">2025-01-07T09:53:34Z</dcterms:modified>
</cp:coreProperties>
</file>