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65" r:id="rId2"/>
    <p:sldId id="288" r:id="rId3"/>
    <p:sldId id="259" r:id="rId4"/>
    <p:sldId id="333" r:id="rId5"/>
    <p:sldId id="334" r:id="rId6"/>
    <p:sldId id="256" r:id="rId7"/>
    <p:sldId id="329" r:id="rId8"/>
    <p:sldId id="264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7C45B0-B62C-924B-AEC0-93F22EF7090A}" v="7" dt="2025-01-24T14:45:56.7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30"/>
    <p:restoredTop sz="80015"/>
  </p:normalViewPr>
  <p:slideViewPr>
    <p:cSldViewPr>
      <p:cViewPr varScale="1">
        <p:scale>
          <a:sx n="84" d="100"/>
          <a:sy n="84" d="100"/>
        </p:scale>
        <p:origin x="656" y="33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30CD2-C659-EC41-BE12-762F1AF2147D}" type="datetimeFigureOut">
              <a:rPr lang="da-DK" smtClean="0"/>
              <a:t>03.02.2025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98308-98E2-744C-AE90-C85C89155B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2885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98308-98E2-744C-AE90-C85C89155B67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7251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98308-98E2-744C-AE90-C85C89155B67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9776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hbr.org</a:t>
            </a:r>
            <a:r>
              <a:rPr lang="da-DK" dirty="0"/>
              <a:t>/video/2226587624001/the-</a:t>
            </a:r>
            <a:r>
              <a:rPr lang="da-DK" dirty="0" err="1"/>
              <a:t>five</a:t>
            </a:r>
            <a:r>
              <a:rPr lang="da-DK" dirty="0"/>
              <a:t>-</a:t>
            </a:r>
            <a:r>
              <a:rPr lang="da-DK" dirty="0" err="1"/>
              <a:t>competitive</a:t>
            </a:r>
            <a:r>
              <a:rPr lang="da-DK" dirty="0"/>
              <a:t>-forces-</a:t>
            </a:r>
            <a:r>
              <a:rPr lang="da-DK" dirty="0" err="1"/>
              <a:t>that</a:t>
            </a:r>
            <a:r>
              <a:rPr lang="da-DK" dirty="0"/>
              <a:t>-</a:t>
            </a:r>
            <a:r>
              <a:rPr lang="da-DK" dirty="0" err="1"/>
              <a:t>shape-strategy</a:t>
            </a:r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98308-98E2-744C-AE90-C85C89155B67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1890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3587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8615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4029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7219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8757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49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8992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5352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5177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848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3540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C6894-E535-4684-B766-9F379CB3B2F5}" type="datetimeFigureOut">
              <a:rPr lang="da-DK" smtClean="0"/>
              <a:pPr/>
              <a:t>03.02.2025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372F9-5695-4555-B91C-F97D07ED3D7A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4975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br.org/video/2226587624001/the-five-competitive-forces-that-shape-strategy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YF2_FBCvXw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b="0" dirty="0">
                <a:effectLst/>
              </a:rPr>
              <a:t>Konkurrencekræfter</a:t>
            </a:r>
          </a:p>
        </p:txBody>
      </p:sp>
      <p:sp>
        <p:nvSpPr>
          <p:cNvPr id="5" name="Undertitel 4">
            <a:extLst>
              <a:ext uri="{FF2B5EF4-FFF2-40B4-BE49-F238E27FC236}">
                <a16:creationId xmlns:a16="http://schemas.microsoft.com/office/drawing/2014/main" id="{88707D69-9C49-5E42-B514-C36E770B02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2871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6524661-A8B7-F943-ACD1-E6EB5DCE2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241" y="980728"/>
            <a:ext cx="8729517" cy="374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C19A6823-E311-604B-8171-5FB5D7DC936D}"/>
              </a:ext>
            </a:extLst>
          </p:cNvPr>
          <p:cNvSpPr/>
          <p:nvPr/>
        </p:nvSpPr>
        <p:spPr>
          <a:xfrm>
            <a:off x="623392" y="501317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dirty="0">
                <a:solidFill>
                  <a:srgbClr val="333333"/>
                </a:solidFill>
                <a:latin typeface="arial" panose="020B0604020202020204" pitchFamily="34" charset="0"/>
              </a:rPr>
              <a:t>Analysere </a:t>
            </a:r>
            <a:r>
              <a:rPr lang="da-DK" b="1" dirty="0">
                <a:solidFill>
                  <a:srgbClr val="333333"/>
                </a:solidFill>
                <a:latin typeface="arial" panose="020B0604020202020204" pitchFamily="34" charset="0"/>
              </a:rPr>
              <a:t>konkurrenceforholdene </a:t>
            </a:r>
            <a:r>
              <a:rPr lang="da-DK" dirty="0">
                <a:solidFill>
                  <a:srgbClr val="333333"/>
                </a:solidFill>
                <a:latin typeface="arial" panose="020B0604020202020204" pitchFamily="34" charset="0"/>
              </a:rPr>
              <a:t>i en branche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da-DK" dirty="0">
                <a:solidFill>
                  <a:srgbClr val="333333"/>
                </a:solidFill>
                <a:latin typeface="arial" panose="020B0604020202020204" pitchFamily="34" charset="0"/>
              </a:rPr>
              <a:t>Konkurrenceformer og positioner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da-DK" dirty="0">
                <a:solidFill>
                  <a:srgbClr val="333333"/>
                </a:solidFill>
                <a:latin typeface="arial" panose="020B0604020202020204" pitchFamily="34" charset="0"/>
                <a:sym typeface="Wingdings" pitchFamily="2" charset="2"/>
              </a:rPr>
              <a:t>Porters </a:t>
            </a:r>
            <a:r>
              <a:rPr lang="da-DK" dirty="0" err="1">
                <a:solidFill>
                  <a:srgbClr val="333333"/>
                </a:solidFill>
                <a:latin typeface="arial" panose="020B0604020202020204" pitchFamily="34" charset="0"/>
                <a:sym typeface="Wingdings" pitchFamily="2" charset="2"/>
              </a:rPr>
              <a:t>Five</a:t>
            </a:r>
            <a:r>
              <a:rPr lang="da-DK" dirty="0">
                <a:solidFill>
                  <a:srgbClr val="333333"/>
                </a:solidFill>
                <a:latin typeface="arial" panose="020B0604020202020204" pitchFamily="34" charset="0"/>
                <a:sym typeface="Wingdings" pitchFamily="2" charset="2"/>
              </a:rPr>
              <a:t> Forces</a:t>
            </a:r>
          </a:p>
        </p:txBody>
      </p:sp>
    </p:spTree>
    <p:extLst>
      <p:ext uri="{BB962C8B-B14F-4D97-AF65-F5344CB8AC3E}">
        <p14:creationId xmlns:p14="http://schemas.microsoft.com/office/powerpoint/2010/main" val="4141187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Konkurrenceformer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Gruppearbejde om konkurrenceformer.</a:t>
            </a:r>
          </a:p>
          <a:p>
            <a:pPr lvl="1"/>
            <a:r>
              <a:rPr lang="da-DK" dirty="0"/>
              <a:t>Hvad kendetegner de forskellige konkurrenceformer?</a:t>
            </a:r>
          </a:p>
          <a:p>
            <a:pPr lvl="1"/>
            <a:r>
              <a:rPr lang="da-DK" dirty="0"/>
              <a:t>Kom med eksempler på markeder hvor de fire forskellige konkurrenceformer hersker.</a:t>
            </a:r>
          </a:p>
          <a:p>
            <a:r>
              <a:rPr lang="da-DK" dirty="0"/>
              <a:t>Fælles opsamling.</a:t>
            </a:r>
          </a:p>
          <a:p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bord&#10;&#10;Automatisk genereret beskrivelse">
            <a:extLst>
              <a:ext uri="{FF2B5EF4-FFF2-40B4-BE49-F238E27FC236}">
                <a16:creationId xmlns:a16="http://schemas.microsoft.com/office/drawing/2014/main" id="{178150E0-FC51-4643-A7AA-C24C0E614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000">
            <a:off x="839416" y="247832"/>
            <a:ext cx="10441158" cy="631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18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tekst, avis, skærmbillede&#10;&#10;Automatisk genereret beskrivelse">
            <a:extLst>
              <a:ext uri="{FF2B5EF4-FFF2-40B4-BE49-F238E27FC236}">
                <a16:creationId xmlns:a16="http://schemas.microsoft.com/office/drawing/2014/main" id="{D8F20C7F-E395-CF47-8AA9-CD38A12CF0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95183"/>
            <a:ext cx="9932888" cy="6762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127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85D9207F-3239-ADD9-234F-6EEEFE4A1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837" y="159940"/>
            <a:ext cx="4270011" cy="6698060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D36CF27F-59EF-B71D-A8E2-A03E7E0B9313}"/>
              </a:ext>
            </a:extLst>
          </p:cNvPr>
          <p:cNvSpPr txBox="1"/>
          <p:nvPr/>
        </p:nvSpPr>
        <p:spPr>
          <a:xfrm>
            <a:off x="1370652" y="-35936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>
                <a:effectLst/>
                <a:latin typeface="Helvetica" pitchFamily="2" charset="0"/>
              </a:rPr>
              <a:t>Børsen 8. marts 2023</a:t>
            </a:r>
          </a:p>
        </p:txBody>
      </p:sp>
      <p:pic>
        <p:nvPicPr>
          <p:cNvPr id="5" name="Billede 4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5D6563DF-5656-B790-4AE7-E4866CF1BC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76" y="2580165"/>
            <a:ext cx="5455380" cy="4077897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57FF7076-21A0-B9D5-7F04-4C327A4C24E9}"/>
              </a:ext>
            </a:extLst>
          </p:cNvPr>
          <p:cNvSpPr txBox="1"/>
          <p:nvPr/>
        </p:nvSpPr>
        <p:spPr>
          <a:xfrm>
            <a:off x="7082575" y="2186454"/>
            <a:ext cx="2541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Børsen </a:t>
            </a:r>
            <a:r>
              <a:rPr lang="da-DK" dirty="0">
                <a:effectLst/>
                <a:latin typeface="Helvetica" pitchFamily="2" charset="0"/>
              </a:rPr>
              <a:t>29. august 2024</a:t>
            </a:r>
          </a:p>
          <a:p>
            <a:endParaRPr lang="da-DK" dirty="0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88061030-DFE4-63C5-CD1D-04C927492DB9}"/>
              </a:ext>
            </a:extLst>
          </p:cNvPr>
          <p:cNvSpPr txBox="1"/>
          <p:nvPr/>
        </p:nvSpPr>
        <p:spPr>
          <a:xfrm>
            <a:off x="4871865" y="333396"/>
            <a:ext cx="732013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Undersøg udviklingen i konkurrencesituationen på det globale legetøjsmarked. </a:t>
            </a:r>
          </a:p>
          <a:p>
            <a:r>
              <a:rPr lang="da-DK" sz="2200" dirty="0">
                <a:latin typeface="Times New Roman" panose="02020603050405020304" pitchFamily="18" charset="0"/>
                <a:cs typeface="Calibri" panose="020F0502020204030204" pitchFamily="34" charset="0"/>
              </a:rPr>
              <a:t>Anvend viden om konkurrenceformer og konkurrencemæssige positioner samt modellen om konkurrencens drivkræfter.</a:t>
            </a:r>
          </a:p>
          <a:p>
            <a:endParaRPr lang="da-D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13304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E71847C-5290-6840-AD1A-1A48084F0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340" y="1052736"/>
            <a:ext cx="11881320" cy="5040560"/>
          </a:xfrm>
        </p:spPr>
        <p:txBody>
          <a:bodyPr>
            <a:normAutofit/>
          </a:bodyPr>
          <a:lstStyle/>
          <a:p>
            <a:r>
              <a:rPr lang="da-DK" cap="all" dirty="0"/>
              <a:t>Spørgsmål til klip - </a:t>
            </a:r>
            <a:r>
              <a:rPr lang="da-DK" dirty="0">
                <a:hlinkClick r:id="rId3"/>
              </a:rPr>
              <a:t>https://hbr.org/video/2226587624001/the-five-competitive-forces-that-shape-strategy</a:t>
            </a:r>
            <a:endParaRPr lang="da-DK" dirty="0"/>
          </a:p>
          <a:p>
            <a:pPr marL="0" indent="0">
              <a:buNone/>
            </a:pPr>
            <a:endParaRPr lang="da-DK" cap="all" dirty="0"/>
          </a:p>
          <a:p>
            <a:r>
              <a:rPr lang="da-DK" dirty="0"/>
              <a:t>Hvad er formålet med Porters </a:t>
            </a:r>
            <a:r>
              <a:rPr lang="da-DK" dirty="0" err="1"/>
              <a:t>Five</a:t>
            </a:r>
            <a:r>
              <a:rPr lang="da-DK" dirty="0"/>
              <a:t> Forces? </a:t>
            </a:r>
          </a:p>
          <a:p>
            <a:r>
              <a:rPr lang="da-DK" dirty="0"/>
              <a:t>Hvad handler de fem drivkræfter om?</a:t>
            </a:r>
          </a:p>
          <a:p>
            <a:r>
              <a:rPr lang="da-DK" dirty="0"/>
              <a:t>Hvordan skabes der profit i en branche?</a:t>
            </a:r>
          </a:p>
          <a:p>
            <a:r>
              <a:rPr lang="da-DK" dirty="0"/>
              <a:t>Hvad er problemet med rentabiliteten i flybranchen? </a:t>
            </a:r>
          </a:p>
          <a:p>
            <a:r>
              <a:rPr lang="da-DK" dirty="0"/>
              <a:t>Hvordan kan man ifølge Porter bruge modellen til at positionere virksomheden? </a:t>
            </a:r>
          </a:p>
          <a:p>
            <a:r>
              <a:rPr lang="da-DK" dirty="0"/>
              <a:t>Hvorfor kan konkurrence være godt for både virksomhederne og kunderne?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00103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924" y="128882"/>
            <a:ext cx="8229600" cy="418058"/>
          </a:xfrm>
        </p:spPr>
        <p:txBody>
          <a:bodyPr>
            <a:normAutofit/>
          </a:bodyPr>
          <a:lstStyle/>
          <a:p>
            <a:r>
              <a:rPr lang="da-DK" sz="2200" b="1" dirty="0"/>
              <a:t>Porters model om konkurrencens drivkræfter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315452" y="612298"/>
            <a:ext cx="5334744" cy="1933491"/>
          </a:xfrm>
        </p:spPr>
        <p:txBody>
          <a:bodyPr>
            <a:normAutofit fontScale="32500" lnSpcReduction="20000"/>
          </a:bodyPr>
          <a:lstStyle/>
          <a:p>
            <a:pPr lvl="0"/>
            <a:r>
              <a:rPr lang="da-DK" sz="5500" dirty="0">
                <a:hlinkClick r:id="rId3"/>
              </a:rPr>
              <a:t>Porter's </a:t>
            </a:r>
            <a:r>
              <a:rPr lang="da-DK" sz="5500" dirty="0" err="1">
                <a:hlinkClick r:id="rId3"/>
              </a:rPr>
              <a:t>Five</a:t>
            </a:r>
            <a:r>
              <a:rPr lang="da-DK" sz="5500" dirty="0">
                <a:hlinkClick r:id="rId3"/>
              </a:rPr>
              <a:t> Forces</a:t>
            </a:r>
            <a:endParaRPr lang="da-DK" sz="5500" dirty="0"/>
          </a:p>
          <a:p>
            <a:pPr lvl="0"/>
            <a:r>
              <a:rPr lang="da-DK" sz="5500" dirty="0"/>
              <a:t>Få overblik over konkurrencesituationen i en branche – konkurrencen er sum af 5 drivkræfter</a:t>
            </a:r>
          </a:p>
          <a:p>
            <a:pPr lvl="1"/>
            <a:r>
              <a:rPr lang="da-DK" sz="5100" dirty="0"/>
              <a:t>Analysere den branche virksomheden befinder sig på.</a:t>
            </a:r>
          </a:p>
          <a:p>
            <a:pPr lvl="1"/>
            <a:r>
              <a:rPr lang="da-DK" sz="5100" dirty="0"/>
              <a:t>Analysere den branche virksomheden overvejer at etablere sig i.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004812" y="1643"/>
            <a:ext cx="6283876" cy="5731613"/>
          </a:xfrm>
        </p:spPr>
        <p:txBody>
          <a:bodyPr>
            <a:noAutofit/>
          </a:bodyPr>
          <a:lstStyle/>
          <a:p>
            <a:r>
              <a:rPr lang="da-DK" sz="1600" dirty="0"/>
              <a:t>Konkurrencen i branchen</a:t>
            </a:r>
          </a:p>
          <a:p>
            <a:pPr lvl="1"/>
            <a:r>
              <a:rPr lang="da-DK" sz="1600" dirty="0"/>
              <a:t>Her fastlægges, hvor mange konkurrenter er der i branchen og deres indbyrdes styrkeforhold</a:t>
            </a:r>
          </a:p>
          <a:p>
            <a:pPr lvl="1"/>
            <a:r>
              <a:rPr lang="da-DK" sz="1600" dirty="0"/>
              <a:t>Eksisterende konkurrenter, som rivaliserer om at tage markedsandele fra hinanden</a:t>
            </a:r>
          </a:p>
          <a:p>
            <a:pPr lvl="1"/>
            <a:r>
              <a:rPr lang="da-DK" sz="1600" dirty="0"/>
              <a:t>Øges ved lille differentiering mellem konkurrenterne</a:t>
            </a:r>
          </a:p>
          <a:p>
            <a:r>
              <a:rPr lang="da-DK" sz="1600" dirty="0"/>
              <a:t>Kunderne</a:t>
            </a:r>
          </a:p>
          <a:p>
            <a:pPr lvl="1"/>
            <a:r>
              <a:rPr lang="da-DK" sz="1600" dirty="0"/>
              <a:t>Antallet af kunder og deres forhandlingsstyrke.</a:t>
            </a:r>
          </a:p>
          <a:p>
            <a:pPr lvl="1"/>
            <a:r>
              <a:rPr lang="da-DK" sz="1600" dirty="0"/>
              <a:t>Forhandlingsmagt til at presse priserne ned, hvis de kan få dækket deres behov mange andre steder</a:t>
            </a:r>
          </a:p>
          <a:p>
            <a:pPr lvl="1"/>
            <a:r>
              <a:rPr lang="da-DK" sz="1600" dirty="0"/>
              <a:t>Øges ved ikke differencerede produkter samt muligheder for erstatningsprodukter</a:t>
            </a:r>
          </a:p>
          <a:p>
            <a:r>
              <a:rPr lang="da-DK" sz="1600" dirty="0"/>
              <a:t>Trusler fra nye udbydere</a:t>
            </a:r>
          </a:p>
          <a:p>
            <a:pPr lvl="1"/>
            <a:r>
              <a:rPr lang="da-DK" sz="1600" dirty="0"/>
              <a:t>Nye konkurrenter, der kan trænge ind i branchen, hvis adgangsbarriererne er lave nok</a:t>
            </a:r>
          </a:p>
          <a:p>
            <a:pPr lvl="1"/>
            <a:r>
              <a:rPr lang="da-DK" sz="1600" dirty="0"/>
              <a:t>Nye virksomheders forsøg på at opnå </a:t>
            </a:r>
          </a:p>
          <a:p>
            <a:r>
              <a:rPr lang="da-DK" sz="1600" dirty="0"/>
              <a:t>Trusler fra substituerende produkter</a:t>
            </a:r>
          </a:p>
          <a:p>
            <a:pPr lvl="1"/>
            <a:r>
              <a:rPr lang="da-DK" sz="1600" dirty="0"/>
              <a:t>Nye produkter der kan erstatte virksomhedens produkter</a:t>
            </a:r>
          </a:p>
          <a:p>
            <a:pPr lvl="1"/>
            <a:r>
              <a:rPr lang="da-DK" sz="1600" dirty="0"/>
              <a:t>Erstatningsprodukter, som udgør et alternativ til de eksisterende produkter og serviceydelser</a:t>
            </a:r>
          </a:p>
          <a:p>
            <a:r>
              <a:rPr lang="da-DK" sz="1600" dirty="0"/>
              <a:t>Leverandører</a:t>
            </a:r>
          </a:p>
          <a:p>
            <a:pPr lvl="1"/>
            <a:r>
              <a:rPr lang="da-DK" sz="1600" dirty="0"/>
              <a:t>Antallet og størrelsen på leverandørerne og deres forhandlingsstyrke</a:t>
            </a:r>
          </a:p>
          <a:p>
            <a:pPr lvl="1"/>
            <a:r>
              <a:rPr lang="da-DK" sz="1600" dirty="0"/>
              <a:t>Forhandlingsmagt til at forlange højere priser, hvis virksomheden er afhængig af deres ydelser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800F9C3-06EA-9B46-9EEC-6F71DFE07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56" y="2276872"/>
            <a:ext cx="5955052" cy="367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CEBEDC22-96D0-CC46-8957-0ADAD4B48F9C}"/>
              </a:ext>
            </a:extLst>
          </p:cNvPr>
          <p:cNvSpPr txBox="1"/>
          <p:nvPr/>
        </p:nvSpPr>
        <p:spPr>
          <a:xfrm>
            <a:off x="315452" y="6140235"/>
            <a:ext cx="5942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Hver konkurrencekraft kan med fordel bedømmes på en skala fra 1-5. Tallet 5 udgør en stærk kraft.</a:t>
            </a:r>
          </a:p>
        </p:txBody>
      </p:sp>
    </p:spTree>
    <p:extLst>
      <p:ext uri="{BB962C8B-B14F-4D97-AF65-F5344CB8AC3E}">
        <p14:creationId xmlns:p14="http://schemas.microsoft.com/office/powerpoint/2010/main" val="7834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1224</TotalTime>
  <Words>351</Words>
  <Application>Microsoft Macintosh PowerPoint</Application>
  <PresentationFormat>Widescreen</PresentationFormat>
  <Paragraphs>48</Paragraphs>
  <Slides>8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6" baseType="lpstr">
      <vt:lpstr>Arial</vt:lpstr>
      <vt:lpstr>Arial</vt:lpstr>
      <vt:lpstr>Calibri</vt:lpstr>
      <vt:lpstr>Calibri Light</vt:lpstr>
      <vt:lpstr>Helvetica</vt:lpstr>
      <vt:lpstr>Times New Roman</vt:lpstr>
      <vt:lpstr>Wingdings</vt:lpstr>
      <vt:lpstr>Office-tema</vt:lpstr>
      <vt:lpstr>Konkurrencekræfter</vt:lpstr>
      <vt:lpstr>PowerPoint-præsentation</vt:lpstr>
      <vt:lpstr>Konkurrenceformer</vt:lpstr>
      <vt:lpstr>PowerPoint-præsentation</vt:lpstr>
      <vt:lpstr>PowerPoint-præsentation</vt:lpstr>
      <vt:lpstr>PowerPoint-præsentation</vt:lpstr>
      <vt:lpstr>PowerPoint-præsentation</vt:lpstr>
      <vt:lpstr>Porters model om konkurrencens drivkræfter</vt:lpstr>
    </vt:vector>
  </TitlesOfParts>
  <Company>Alssundgymnasiet Sønderborg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Dagens program</dc:title>
  <dc:creator>Christian</dc:creator>
  <cp:lastModifiedBy>Niels Hjuler Kristensen</cp:lastModifiedBy>
  <cp:revision>55</cp:revision>
  <dcterms:created xsi:type="dcterms:W3CDTF">2011-02-03T19:10:40Z</dcterms:created>
  <dcterms:modified xsi:type="dcterms:W3CDTF">2025-02-03T11:18:20Z</dcterms:modified>
</cp:coreProperties>
</file>