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7" r:id="rId3"/>
    <p:sldId id="257" r:id="rId4"/>
    <p:sldId id="258" r:id="rId5"/>
    <p:sldId id="259" r:id="rId6"/>
    <p:sldId id="260" r:id="rId7"/>
    <p:sldId id="270" r:id="rId8"/>
    <p:sldId id="271" r:id="rId9"/>
    <p:sldId id="261" r:id="rId10"/>
    <p:sldId id="272" r:id="rId11"/>
    <p:sldId id="273" r:id="rId12"/>
    <p:sldId id="263" r:id="rId13"/>
    <p:sldId id="264" r:id="rId14"/>
    <p:sldId id="266" r:id="rId15"/>
    <p:sldId id="275" r:id="rId16"/>
    <p:sldId id="268" r:id="rId17"/>
    <p:sldId id="285" r:id="rId18"/>
    <p:sldId id="276" r:id="rId19"/>
    <p:sldId id="280" r:id="rId20"/>
    <p:sldId id="282" r:id="rId21"/>
    <p:sldId id="281" r:id="rId22"/>
    <p:sldId id="265" r:id="rId23"/>
    <p:sldId id="278" r:id="rId24"/>
    <p:sldId id="279" r:id="rId25"/>
    <p:sldId id="262" r:id="rId26"/>
    <p:sldId id="283" r:id="rId27"/>
    <p:sldId id="284" r:id="rId2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C22CD1-7A09-4F60-9127-CECE1B71E20C}" v="1" dt="2025-02-07T15:38:18.5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1" autoAdjust="0"/>
    <p:restoredTop sz="82882" autoAdjust="0"/>
  </p:normalViewPr>
  <p:slideViewPr>
    <p:cSldViewPr snapToGrid="0">
      <p:cViewPr varScale="1">
        <p:scale>
          <a:sx n="60" d="100"/>
          <a:sy n="60" d="100"/>
        </p:scale>
        <p:origin x="8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Jørgensen" userId="26d9fe71-6d2d-401b-9392-599258e85213" providerId="ADAL" clId="{1094D4BC-89D4-4D37-9E0E-FB39B4470374}"/>
    <pc:docChg chg="custSel addSld delSld modSld">
      <pc:chgData name="Martin Jørgensen" userId="26d9fe71-6d2d-401b-9392-599258e85213" providerId="ADAL" clId="{1094D4BC-89D4-4D37-9E0E-FB39B4470374}" dt="2021-04-27T06:13:38.474" v="122"/>
      <pc:docMkLst>
        <pc:docMk/>
      </pc:docMkLst>
      <pc:sldChg chg="modSp">
        <pc:chgData name="Martin Jørgensen" userId="26d9fe71-6d2d-401b-9392-599258e85213" providerId="ADAL" clId="{1094D4BC-89D4-4D37-9E0E-FB39B4470374}" dt="2021-04-27T06:13:38.474" v="122"/>
        <pc:sldMkLst>
          <pc:docMk/>
          <pc:sldMk cId="553327919" sldId="256"/>
        </pc:sldMkLst>
      </pc:sldChg>
      <pc:sldChg chg="modSp mod">
        <pc:chgData name="Martin Jørgensen" userId="26d9fe71-6d2d-401b-9392-599258e85213" providerId="ADAL" clId="{1094D4BC-89D4-4D37-9E0E-FB39B4470374}" dt="2021-04-27T06:05:01.994" v="30" actId="27636"/>
        <pc:sldMkLst>
          <pc:docMk/>
          <pc:sldMk cId="1876729371" sldId="265"/>
        </pc:sldMkLst>
      </pc:sldChg>
      <pc:sldChg chg="delSp modSp del mod">
        <pc:chgData name="Martin Jørgensen" userId="26d9fe71-6d2d-401b-9392-599258e85213" providerId="ADAL" clId="{1094D4BC-89D4-4D37-9E0E-FB39B4470374}" dt="2021-04-27T06:07:08.264" v="103" actId="47"/>
        <pc:sldMkLst>
          <pc:docMk/>
          <pc:sldMk cId="1283086620" sldId="286"/>
        </pc:sldMkLst>
      </pc:sldChg>
      <pc:sldChg chg="addSp modSp add mod">
        <pc:chgData name="Martin Jørgensen" userId="26d9fe71-6d2d-401b-9392-599258e85213" providerId="ADAL" clId="{1094D4BC-89D4-4D37-9E0E-FB39B4470374}" dt="2021-04-27T06:06:13.960" v="102" actId="1076"/>
        <pc:sldMkLst>
          <pc:docMk/>
          <pc:sldMk cId="829004721" sldId="287"/>
        </pc:sldMkLst>
      </pc:sldChg>
    </pc:docChg>
  </pc:docChgLst>
  <pc:docChgLst>
    <pc:chgData name="Martin Jørgensen" userId="26d9fe71-6d2d-401b-9392-599258e85213" providerId="ADAL" clId="{70C22CD1-7A09-4F60-9127-CECE1B71E20C}"/>
    <pc:docChg chg="delSld modSld">
      <pc:chgData name="Martin Jørgensen" userId="26d9fe71-6d2d-401b-9392-599258e85213" providerId="ADAL" clId="{70C22CD1-7A09-4F60-9127-CECE1B71E20C}" dt="2025-02-07T15:41:08.119" v="159" actId="47"/>
      <pc:docMkLst>
        <pc:docMk/>
      </pc:docMkLst>
      <pc:sldChg chg="modSp">
        <pc:chgData name="Martin Jørgensen" userId="26d9fe71-6d2d-401b-9392-599258e85213" providerId="ADAL" clId="{70C22CD1-7A09-4F60-9127-CECE1B71E20C}" dt="2025-02-07T15:38:18.535" v="0" actId="20578"/>
        <pc:sldMkLst>
          <pc:docMk/>
          <pc:sldMk cId="2780163622" sldId="258"/>
        </pc:sldMkLst>
        <pc:spChg chg="mod">
          <ac:chgData name="Martin Jørgensen" userId="26d9fe71-6d2d-401b-9392-599258e85213" providerId="ADAL" clId="{70C22CD1-7A09-4F60-9127-CECE1B71E20C}" dt="2025-02-07T15:38:18.535" v="0" actId="20578"/>
          <ac:spMkLst>
            <pc:docMk/>
            <pc:sldMk cId="2780163622" sldId="258"/>
            <ac:spMk id="3" creationId="{00000000-0000-0000-0000-000000000000}"/>
          </ac:spMkLst>
        </pc:spChg>
      </pc:sldChg>
      <pc:sldChg chg="del">
        <pc:chgData name="Martin Jørgensen" userId="26d9fe71-6d2d-401b-9392-599258e85213" providerId="ADAL" clId="{70C22CD1-7A09-4F60-9127-CECE1B71E20C}" dt="2025-02-07T15:41:08.119" v="159" actId="47"/>
        <pc:sldMkLst>
          <pc:docMk/>
          <pc:sldMk cId="3533012328" sldId="274"/>
        </pc:sldMkLst>
      </pc:sldChg>
      <pc:sldChg chg="modSp mod">
        <pc:chgData name="Martin Jørgensen" userId="26d9fe71-6d2d-401b-9392-599258e85213" providerId="ADAL" clId="{70C22CD1-7A09-4F60-9127-CECE1B71E20C}" dt="2025-02-07T15:39:48.903" v="122" actId="20577"/>
        <pc:sldMkLst>
          <pc:docMk/>
          <pc:sldMk cId="3710226311" sldId="281"/>
        </pc:sldMkLst>
        <pc:spChg chg="mod">
          <ac:chgData name="Martin Jørgensen" userId="26d9fe71-6d2d-401b-9392-599258e85213" providerId="ADAL" clId="{70C22CD1-7A09-4F60-9127-CECE1B71E20C}" dt="2025-02-07T15:39:48.903" v="122" actId="20577"/>
          <ac:spMkLst>
            <pc:docMk/>
            <pc:sldMk cId="3710226311" sldId="281"/>
            <ac:spMk id="3" creationId="{00000000-0000-0000-0000-000000000000}"/>
          </ac:spMkLst>
        </pc:spChg>
      </pc:sldChg>
      <pc:sldChg chg="modSp mod">
        <pc:chgData name="Martin Jørgensen" userId="26d9fe71-6d2d-401b-9392-599258e85213" providerId="ADAL" clId="{70C22CD1-7A09-4F60-9127-CECE1B71E20C}" dt="2025-02-07T15:40:51.069" v="158" actId="20577"/>
        <pc:sldMkLst>
          <pc:docMk/>
          <pc:sldMk cId="1443211171" sldId="283"/>
        </pc:sldMkLst>
        <pc:spChg chg="mod">
          <ac:chgData name="Martin Jørgensen" userId="26d9fe71-6d2d-401b-9392-599258e85213" providerId="ADAL" clId="{70C22CD1-7A09-4F60-9127-CECE1B71E20C}" dt="2025-02-07T15:40:32.940" v="146" actId="20577"/>
          <ac:spMkLst>
            <pc:docMk/>
            <pc:sldMk cId="1443211171" sldId="283"/>
            <ac:spMk id="15" creationId="{00000000-0000-0000-0000-000000000000}"/>
          </ac:spMkLst>
        </pc:spChg>
        <pc:spChg chg="mod">
          <ac:chgData name="Martin Jørgensen" userId="26d9fe71-6d2d-401b-9392-599258e85213" providerId="ADAL" clId="{70C22CD1-7A09-4F60-9127-CECE1B71E20C}" dt="2025-02-07T15:40:23.483" v="134" actId="20577"/>
          <ac:spMkLst>
            <pc:docMk/>
            <pc:sldMk cId="1443211171" sldId="283"/>
            <ac:spMk id="16" creationId="{00000000-0000-0000-0000-000000000000}"/>
          </ac:spMkLst>
        </pc:spChg>
        <pc:spChg chg="mod">
          <ac:chgData name="Martin Jørgensen" userId="26d9fe71-6d2d-401b-9392-599258e85213" providerId="ADAL" clId="{70C22CD1-7A09-4F60-9127-CECE1B71E20C}" dt="2025-02-07T15:40:51.069" v="158" actId="20577"/>
          <ac:spMkLst>
            <pc:docMk/>
            <pc:sldMk cId="1443211171" sldId="283"/>
            <ac:spMk id="17" creationId="{00000000-0000-0000-0000-000000000000}"/>
          </ac:spMkLst>
        </pc:spChg>
      </pc:sldChg>
    </pc:docChg>
  </pc:docChgLst>
  <pc:docChgLst>
    <pc:chgData name="Martin Jørgensen" userId="26d9fe71-6d2d-401b-9392-599258e85213" providerId="ADAL" clId="{2CA7CAAC-EAF1-403E-9D10-C58726F67AE1}"/>
    <pc:docChg chg="custSel modSld">
      <pc:chgData name="Martin Jørgensen" userId="26d9fe71-6d2d-401b-9392-599258e85213" providerId="ADAL" clId="{2CA7CAAC-EAF1-403E-9D10-C58726F67AE1}" dt="2022-03-26T09:31:37.007" v="1"/>
      <pc:docMkLst>
        <pc:docMk/>
      </pc:docMkLst>
      <pc:sldChg chg="addSp delSp modSp mod">
        <pc:chgData name="Martin Jørgensen" userId="26d9fe71-6d2d-401b-9392-599258e85213" providerId="ADAL" clId="{2CA7CAAC-EAF1-403E-9D10-C58726F67AE1}" dt="2022-03-26T09:31:37.007" v="1"/>
        <pc:sldMkLst>
          <pc:docMk/>
          <pc:sldMk cId="829004721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0038B-C7C1-4770-87AC-F50DB895556E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119F6C-A167-416B-AF5D-4129F6BDC2E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2267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Jehovas</a:t>
            </a:r>
            <a:r>
              <a:rPr lang="da-DK" baseline="0" dirty="0"/>
              <a:t> Vidners rigssal i Farum. </a:t>
            </a:r>
          </a:p>
          <a:p>
            <a:r>
              <a:rPr lang="da-DK" baseline="0" dirty="0"/>
              <a:t>Jævn, anonym, kedelig, springer ikke i øjnene – rammer meget godt Jehovas vidners </a:t>
            </a:r>
            <a:r>
              <a:rPr lang="da-DK" baseline="0" dirty="0" err="1"/>
              <a:t>ethos</a:t>
            </a:r>
            <a:r>
              <a:rPr lang="da-DK" baseline="0" dirty="0"/>
              <a:t>. </a:t>
            </a:r>
          </a:p>
          <a:p>
            <a:r>
              <a:rPr lang="da-DK" baseline="0" dirty="0"/>
              <a:t>Er hjemmebygget – stort løft til fællesskabet!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9F6C-A167-416B-AF5D-4129F6BDC2E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492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Jehovas</a:t>
            </a:r>
            <a:r>
              <a:rPr lang="da-DK" baseline="0" dirty="0"/>
              <a:t> Vidners rigssal i Farum. </a:t>
            </a:r>
          </a:p>
          <a:p>
            <a:r>
              <a:rPr lang="da-DK" baseline="0" dirty="0"/>
              <a:t>Jævn, anonym, kedelig, springer ikke i øjnene – rammer meget godt Jehovas vidners </a:t>
            </a:r>
            <a:r>
              <a:rPr lang="da-DK" baseline="0" dirty="0" err="1"/>
              <a:t>ethos</a:t>
            </a:r>
            <a:r>
              <a:rPr lang="da-DK" baseline="0" dirty="0"/>
              <a:t>. </a:t>
            </a:r>
          </a:p>
          <a:p>
            <a:r>
              <a:rPr lang="da-DK" baseline="0" dirty="0"/>
              <a:t>Er hjemmebygget – stort løft til fællesskabet!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9F6C-A167-416B-AF5D-4129F6BDC2E5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6740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37FF5-B507-4554-A45A-00DACDC72B23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4993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0EBB34-DFEA-45A0-91C4-021B0BA5F3EF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9023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B9C1-CC87-41CD-BCA4-AFDD6E674696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D3AA-F5E3-419D-81B8-3ECB6B6517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1578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B9C1-CC87-41CD-BCA4-AFDD6E674696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D3AA-F5E3-419D-81B8-3ECB6B6517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2402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B9C1-CC87-41CD-BCA4-AFDD6E674696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D3AA-F5E3-419D-81B8-3ECB6B6517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9286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B9C1-CC87-41CD-BCA4-AFDD6E674696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D3AA-F5E3-419D-81B8-3ECB6B6517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6198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B9C1-CC87-41CD-BCA4-AFDD6E674696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D3AA-F5E3-419D-81B8-3ECB6B6517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2756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B9C1-CC87-41CD-BCA4-AFDD6E674696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D3AA-F5E3-419D-81B8-3ECB6B6517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2528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B9C1-CC87-41CD-BCA4-AFDD6E674696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D3AA-F5E3-419D-81B8-3ECB6B6517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5811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B9C1-CC87-41CD-BCA4-AFDD6E674696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D3AA-F5E3-419D-81B8-3ECB6B6517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2484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B9C1-CC87-41CD-BCA4-AFDD6E674696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D3AA-F5E3-419D-81B8-3ECB6B6517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6893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B9C1-CC87-41CD-BCA4-AFDD6E674696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D3AA-F5E3-419D-81B8-3ECB6B6517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9556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B9C1-CC87-41CD-BCA4-AFDD6E674696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D3AA-F5E3-419D-81B8-3ECB6B6517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1443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4B9C1-CC87-41CD-BCA4-AFDD6E674696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9D3AA-F5E3-419D-81B8-3ECB6B6517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703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1.jpeg" descr="IMG_0053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0061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944880" y="188278"/>
            <a:ext cx="9144000" cy="1655762"/>
          </a:xfrm>
        </p:spPr>
        <p:txBody>
          <a:bodyPr/>
          <a:lstStyle/>
          <a:p>
            <a:r>
              <a:rPr lang="da-DK" sz="3200" dirty="0"/>
              <a:t>JEHOVAS VIDNER</a:t>
            </a:r>
          </a:p>
        </p:txBody>
      </p:sp>
    </p:spTree>
    <p:extLst>
      <p:ext uri="{BB962C8B-B14F-4D97-AF65-F5344CB8AC3E}">
        <p14:creationId xmlns:p14="http://schemas.microsoft.com/office/powerpoint/2010/main" val="553327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944880" y="188278"/>
            <a:ext cx="9144000" cy="1655762"/>
          </a:xfrm>
        </p:spPr>
        <p:txBody>
          <a:bodyPr/>
          <a:lstStyle/>
          <a:p>
            <a:r>
              <a:rPr lang="da-DK" sz="3200" dirty="0"/>
              <a:t>JEHOVAS VIDNER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53149CA3-8630-4ED9-97FB-781A08D52EE2}"/>
              </a:ext>
            </a:extLst>
          </p:cNvPr>
          <p:cNvSpPr txBox="1"/>
          <p:nvPr/>
        </p:nvSpPr>
        <p:spPr>
          <a:xfrm>
            <a:off x="375699" y="1168182"/>
            <a:ext cx="609447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Hvad vil Jehovas Vidner gerne </a:t>
            </a:r>
          </a:p>
          <a:p>
            <a:r>
              <a:rPr lang="da-DK" dirty="0"/>
              <a:t>Fortælle om sig selv ved at deres</a:t>
            </a:r>
          </a:p>
          <a:p>
            <a:r>
              <a:rPr lang="da-DK" dirty="0"/>
              <a:t>Rigssale ser sådan ud?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Anonymt</a:t>
            </a:r>
          </a:p>
          <a:p>
            <a:r>
              <a:rPr lang="da-DK" dirty="0"/>
              <a:t>Ikke-prangende</a:t>
            </a:r>
          </a:p>
          <a:p>
            <a:r>
              <a:rPr lang="da-DK" dirty="0"/>
              <a:t>Almindeligt</a:t>
            </a:r>
          </a:p>
          <a:p>
            <a:r>
              <a:rPr lang="da-DK" dirty="0"/>
              <a:t>Skabe for meget opmærksomhed</a:t>
            </a:r>
          </a:p>
          <a:p>
            <a:endParaRPr lang="da-DK" dirty="0"/>
          </a:p>
          <a:p>
            <a:r>
              <a:rPr lang="da-DK" dirty="0"/>
              <a:t>Ved jorden at blive….</a:t>
            </a:r>
          </a:p>
          <a:p>
            <a:endParaRPr lang="da-DK" dirty="0"/>
          </a:p>
          <a:p>
            <a:r>
              <a:rPr lang="da-DK" dirty="0"/>
              <a:t>Alt til guds ære – </a:t>
            </a:r>
          </a:p>
          <a:p>
            <a:r>
              <a:rPr lang="da-DK" dirty="0"/>
              <a:t>ikke til menneskers!</a:t>
            </a:r>
          </a:p>
        </p:txBody>
      </p:sp>
      <p:pic>
        <p:nvPicPr>
          <p:cNvPr id="6" name="image1.jpeg" descr="IMG_0053.JPG">
            <a:extLst>
              <a:ext uri="{FF2B5EF4-FFF2-40B4-BE49-F238E27FC236}">
                <a16:creationId xmlns:a16="http://schemas.microsoft.com/office/drawing/2014/main" id="{249AE8B0-CF3E-4347-8E70-143DA53C1D07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0061" y="0"/>
            <a:ext cx="6858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29004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Fælles fagligt forløb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dirty="0"/>
              <a:t>Hvad får DU ud af at være medlem af Jehovas Vidner? Og Jehovas Vidners opfattelse af det omgivende samfund?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Problemstillinger </a:t>
            </a:r>
          </a:p>
          <a:p>
            <a:pPr marL="0" indent="0">
              <a:buNone/>
            </a:pPr>
            <a:endParaRPr lang="da-DK" dirty="0"/>
          </a:p>
          <a:p>
            <a:pPr marL="514350" indent="-514350">
              <a:buAutoNum type="arabicPeriod"/>
            </a:pPr>
            <a:r>
              <a:rPr lang="da-DK" dirty="0"/>
              <a:t>hvad er Jehovas Vidner – hvad tror de på? Gudsopfattelse, Verdensopfattelse, </a:t>
            </a:r>
            <a:r>
              <a:rPr lang="da-DK" dirty="0" err="1"/>
              <a:t>skriftssyn</a:t>
            </a:r>
            <a:r>
              <a:rPr lang="da-DK" dirty="0"/>
              <a:t>, synet på samfundet, fællesskabet, synet på dommedag. </a:t>
            </a:r>
          </a:p>
          <a:p>
            <a:pPr marL="514350" indent="-514350">
              <a:buAutoNum type="arabicPeriod"/>
            </a:pPr>
            <a:endParaRPr lang="da-DK" dirty="0"/>
          </a:p>
          <a:p>
            <a:pPr marL="514350" indent="-514350">
              <a:buAutoNum type="arabicPeriod"/>
            </a:pPr>
            <a:r>
              <a:rPr lang="da-DK" dirty="0"/>
              <a:t>Hvordan udfører man et semistruktureret interview? </a:t>
            </a:r>
          </a:p>
          <a:p>
            <a:pPr marL="514350" indent="-514350">
              <a:buAutoNum type="arabicPeriod"/>
            </a:pPr>
            <a:r>
              <a:rPr lang="da-DK" dirty="0"/>
              <a:t>Kan vi forklare, hvorfor stærke fællesskaber som Jehovas Vidner bliver ved med at tiltrække mennesker i det frie valgs tidsalder? </a:t>
            </a:r>
          </a:p>
        </p:txBody>
      </p:sp>
    </p:spTree>
    <p:extLst>
      <p:ext uri="{BB962C8B-B14F-4D97-AF65-F5344CB8AC3E}">
        <p14:creationId xmlns:p14="http://schemas.microsoft.com/office/powerpoint/2010/main" val="2738690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216" y="2515937"/>
            <a:ext cx="5410200" cy="4064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Grundlæggelsen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Grundlagt af Charles </a:t>
            </a:r>
            <a:r>
              <a:rPr lang="da-DK" dirty="0" err="1"/>
              <a:t>Taze</a:t>
            </a:r>
            <a:r>
              <a:rPr lang="da-DK" dirty="0"/>
              <a:t> Russell i Pittsburgh, USA i 1852.</a:t>
            </a:r>
          </a:p>
          <a:p>
            <a:r>
              <a:rPr lang="da-DK" dirty="0"/>
              <a:t>Grundlægger en studiegruppe, der snart får egen retning. </a:t>
            </a:r>
          </a:p>
          <a:p>
            <a:r>
              <a:rPr lang="da-DK" dirty="0"/>
              <a:t>Påvirket af adventismen – guds snarlige komme – Dommedag! </a:t>
            </a:r>
          </a:p>
          <a:p>
            <a:r>
              <a:rPr lang="da-DK" dirty="0"/>
              <a:t>Udgiver bladet Vagttårnet</a:t>
            </a:r>
          </a:p>
          <a:p>
            <a:r>
              <a:rPr lang="da-DK" dirty="0"/>
              <a:t>1881: får officielt navn: </a:t>
            </a:r>
            <a:r>
              <a:rPr lang="en-US" dirty="0"/>
              <a:t>Watch Tower Bible </a:t>
            </a:r>
          </a:p>
          <a:p>
            <a:pPr marL="0" indent="0">
              <a:buNone/>
            </a:pPr>
            <a:r>
              <a:rPr lang="en-US" dirty="0"/>
              <a:t>    and Tract Society of Pennsylvania.</a:t>
            </a:r>
            <a:r>
              <a:rPr lang="da-DK" dirty="0"/>
              <a:t> </a:t>
            </a:r>
          </a:p>
          <a:p>
            <a:r>
              <a:rPr lang="da-DK" dirty="0"/>
              <a:t>Hovedkvarter – indtil 2016: Brooklyn, NY.</a:t>
            </a:r>
          </a:p>
          <a:p>
            <a:r>
              <a:rPr lang="da-DK" dirty="0"/>
              <a:t>Solgt for 340 </a:t>
            </a:r>
            <a:r>
              <a:rPr lang="da-DK" dirty="0" err="1"/>
              <a:t>mio</a:t>
            </a:r>
            <a:r>
              <a:rPr lang="da-DK" dirty="0"/>
              <a:t> $ - 2 </a:t>
            </a:r>
            <a:r>
              <a:rPr lang="da-DK" dirty="0" err="1"/>
              <a:t>mia</a:t>
            </a:r>
            <a:r>
              <a:rPr lang="da-DK" dirty="0"/>
              <a:t> kroner. </a:t>
            </a:r>
          </a:p>
          <a:p>
            <a:r>
              <a:rPr lang="da-DK" dirty="0"/>
              <a:t>Nyt hovedkvarter i </a:t>
            </a:r>
            <a:r>
              <a:rPr lang="da-DK" dirty="0" err="1"/>
              <a:t>Warwick</a:t>
            </a:r>
            <a:r>
              <a:rPr lang="da-DK" dirty="0"/>
              <a:t>, </a:t>
            </a:r>
            <a:r>
              <a:rPr lang="da-DK" dirty="0" err="1"/>
              <a:t>state</a:t>
            </a:r>
            <a:r>
              <a:rPr lang="da-DK" dirty="0"/>
              <a:t> of NY.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80163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A: undersøg følgende – kilde JW.ORG </a:t>
            </a:r>
            <a:r>
              <a:rPr lang="da-DK" sz="3100" dirty="0"/>
              <a:t>(særligt filmene for børn - https://www.jw.org/da/publikationer/film/#da/categories/BJF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8784159"/>
              </p:ext>
            </p:extLst>
          </p:nvPr>
        </p:nvGraphicFramePr>
        <p:xfrm>
          <a:off x="838200" y="1825625"/>
          <a:ext cx="105156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381292302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33539704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368318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JV’s</a:t>
                      </a:r>
                      <a:r>
                        <a:rPr lang="da-DK" dirty="0"/>
                        <a:t> forståelse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Hvor</a:t>
                      </a:r>
                      <a:r>
                        <a:rPr lang="da-DK" baseline="0" dirty="0"/>
                        <a:t> har du det fra? 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67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Gudsopfattelse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42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77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31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Verdensopfattelse</a:t>
                      </a:r>
                      <a:r>
                        <a:rPr lang="da-DK" baseline="0" dirty="0"/>
                        <a:t>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81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061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Skriftssyn</a:t>
                      </a:r>
                      <a:r>
                        <a:rPr lang="da-DK" baseline="0" dirty="0"/>
                        <a:t> </a:t>
                      </a:r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69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Den enkeltes</a:t>
                      </a:r>
                      <a:r>
                        <a:rPr lang="da-DK" baseline="0" dirty="0"/>
                        <a:t> pligter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694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419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B.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Gudsopfattelse, Verdensopfattelse, 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299171"/>
              </p:ext>
            </p:extLst>
          </p:nvPr>
        </p:nvGraphicFramePr>
        <p:xfrm>
          <a:off x="690880" y="1999826"/>
          <a:ext cx="10662921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4307">
                  <a:extLst>
                    <a:ext uri="{9D8B030D-6E8A-4147-A177-3AD203B41FA5}">
                      <a16:colId xmlns:a16="http://schemas.microsoft.com/office/drawing/2014/main" val="3656810047"/>
                    </a:ext>
                  </a:extLst>
                </a:gridCol>
                <a:gridCol w="3554307">
                  <a:extLst>
                    <a:ext uri="{9D8B030D-6E8A-4147-A177-3AD203B41FA5}">
                      <a16:colId xmlns:a16="http://schemas.microsoft.com/office/drawing/2014/main" val="1014900710"/>
                    </a:ext>
                  </a:extLst>
                </a:gridCol>
                <a:gridCol w="3554307">
                  <a:extLst>
                    <a:ext uri="{9D8B030D-6E8A-4147-A177-3AD203B41FA5}">
                      <a16:colId xmlns:a16="http://schemas.microsoft.com/office/drawing/2014/main" val="3781678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JV’s</a:t>
                      </a:r>
                      <a:r>
                        <a:rPr lang="da-DK" dirty="0"/>
                        <a:t> opfattelse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Hvor</a:t>
                      </a:r>
                      <a:r>
                        <a:rPr lang="da-DK" baseline="0" dirty="0"/>
                        <a:t> ved du det fra? 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36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Synet på samfundet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65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909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76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Synet på</a:t>
                      </a:r>
                      <a:r>
                        <a:rPr lang="da-DK" baseline="0" dirty="0"/>
                        <a:t> fællesskabet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153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79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31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435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Ritualer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395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48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Magi/trolddom</a:t>
                      </a:r>
                      <a:r>
                        <a:rPr lang="da-DK" baseline="0" dirty="0"/>
                        <a:t>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333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6088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A 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2027999"/>
              </p:ext>
            </p:extLst>
          </p:nvPr>
        </p:nvGraphicFramePr>
        <p:xfrm>
          <a:off x="838200" y="1825625"/>
          <a:ext cx="1051560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381292302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33539704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368318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JV’s</a:t>
                      </a:r>
                      <a:r>
                        <a:rPr lang="da-DK" dirty="0"/>
                        <a:t> forståelse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Hvor</a:t>
                      </a:r>
                      <a:r>
                        <a:rPr lang="da-DK" baseline="0" dirty="0"/>
                        <a:t> har du det fra? 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67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Gudsopfattelse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Findes</a:t>
                      </a:r>
                      <a:r>
                        <a:rPr lang="da-DK" baseline="0" dirty="0"/>
                        <a:t>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42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Din</a:t>
                      </a:r>
                      <a:r>
                        <a:rPr lang="da-DK" baseline="0" dirty="0"/>
                        <a:t> ven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77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Belønner / straffer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31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Verdensopfattelse</a:t>
                      </a:r>
                      <a:r>
                        <a:rPr lang="da-DK" baseline="0" dirty="0"/>
                        <a:t>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Todelt – godt</a:t>
                      </a:r>
                      <a:r>
                        <a:rPr lang="da-DK" baseline="0" dirty="0"/>
                        <a:t> og ondt  - DUALISME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Film</a:t>
                      </a:r>
                      <a:r>
                        <a:rPr lang="da-DK" baseline="0" dirty="0"/>
                        <a:t> med magi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81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Skabt af gud</a:t>
                      </a:r>
                      <a:r>
                        <a:rPr lang="da-DK" baseline="0" dirty="0"/>
                        <a:t>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061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Vil snart gå</a:t>
                      </a:r>
                      <a:r>
                        <a:rPr lang="da-DK" baseline="0" dirty="0"/>
                        <a:t> under.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99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Skriftssyn</a:t>
                      </a:r>
                      <a:r>
                        <a:rPr lang="da-DK" baseline="0" dirty="0"/>
                        <a:t>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Sandhed  -guds ord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69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aseline="0" dirty="0"/>
                        <a:t>Skal forstås bogstaveligt.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694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Den enkeltes</a:t>
                      </a:r>
                      <a:r>
                        <a:rPr lang="da-DK" baseline="0" dirty="0"/>
                        <a:t> pligter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Følg Guds</a:t>
                      </a:r>
                      <a:r>
                        <a:rPr lang="da-DK" baseline="0" dirty="0"/>
                        <a:t> regler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Film</a:t>
                      </a:r>
                      <a:r>
                        <a:rPr lang="da-DK" baseline="0" dirty="0"/>
                        <a:t> med magi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290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Vær lydig overfor Jehova</a:t>
                      </a:r>
                      <a:r>
                        <a:rPr lang="da-DK" baseline="0" dirty="0"/>
                        <a:t>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Film</a:t>
                      </a:r>
                      <a:r>
                        <a:rPr lang="da-DK" baseline="0" dirty="0"/>
                        <a:t> med magi</a:t>
                      </a:r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690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304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B.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Gudsopfattelse, Verdensopfattelse, 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244888"/>
              </p:ext>
            </p:extLst>
          </p:nvPr>
        </p:nvGraphicFramePr>
        <p:xfrm>
          <a:off x="690880" y="1999826"/>
          <a:ext cx="10662921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4307">
                  <a:extLst>
                    <a:ext uri="{9D8B030D-6E8A-4147-A177-3AD203B41FA5}">
                      <a16:colId xmlns:a16="http://schemas.microsoft.com/office/drawing/2014/main" val="3656810047"/>
                    </a:ext>
                  </a:extLst>
                </a:gridCol>
                <a:gridCol w="3554307">
                  <a:extLst>
                    <a:ext uri="{9D8B030D-6E8A-4147-A177-3AD203B41FA5}">
                      <a16:colId xmlns:a16="http://schemas.microsoft.com/office/drawing/2014/main" val="1014900710"/>
                    </a:ext>
                  </a:extLst>
                </a:gridCol>
                <a:gridCol w="3554307">
                  <a:extLst>
                    <a:ext uri="{9D8B030D-6E8A-4147-A177-3AD203B41FA5}">
                      <a16:colId xmlns:a16="http://schemas.microsoft.com/office/drawing/2014/main" val="3781678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JV’s</a:t>
                      </a:r>
                      <a:r>
                        <a:rPr lang="da-DK" dirty="0"/>
                        <a:t> opfattelse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Hvor</a:t>
                      </a:r>
                      <a:r>
                        <a:rPr lang="da-DK" baseline="0" dirty="0"/>
                        <a:t> ved du det fra? 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36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Synet på samfundet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Satans vold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65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Hold afstand</a:t>
                      </a:r>
                      <a:r>
                        <a:rPr lang="da-DK" baseline="0" dirty="0"/>
                        <a:t> – nej til demokrati, mange institutioner, dog ikke skole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909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Afstand fra</a:t>
                      </a:r>
                      <a:r>
                        <a:rPr lang="da-DK" baseline="0" dirty="0"/>
                        <a:t>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76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Synet på</a:t>
                      </a:r>
                      <a:r>
                        <a:rPr lang="da-DK" baseline="0" dirty="0"/>
                        <a:t> fællesskabet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Et</a:t>
                      </a:r>
                      <a:r>
                        <a:rPr lang="da-DK" baseline="0" dirty="0"/>
                        <a:t> helligt rent samfund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153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Vigtigt – understøtter</a:t>
                      </a:r>
                      <a:r>
                        <a:rPr lang="da-DK" baseline="0" dirty="0"/>
                        <a:t> troen </a:t>
                      </a:r>
                      <a:r>
                        <a:rPr lang="da-DK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79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Fra Artiklen: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31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Ritualer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Dåb</a:t>
                      </a:r>
                      <a:r>
                        <a:rPr lang="da-DK" baseline="0" dirty="0"/>
                        <a:t> – voksen – point of </a:t>
                      </a:r>
                      <a:r>
                        <a:rPr lang="da-DK" baseline="0" dirty="0" err="1"/>
                        <a:t>no</a:t>
                      </a:r>
                      <a:r>
                        <a:rPr lang="da-DK" baseline="0" dirty="0"/>
                        <a:t> </a:t>
                      </a:r>
                      <a:r>
                        <a:rPr lang="da-DK" baseline="0" dirty="0" err="1"/>
                        <a:t>return</a:t>
                      </a:r>
                      <a:r>
                        <a:rPr lang="da-DK" baseline="0" dirty="0"/>
                        <a:t>!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395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48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Magi/trolddom</a:t>
                      </a:r>
                      <a:r>
                        <a:rPr lang="da-DK" baseline="0" dirty="0"/>
                        <a:t>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Satans</a:t>
                      </a:r>
                      <a:r>
                        <a:rPr lang="da-DK" baseline="0" dirty="0"/>
                        <a:t> værk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Se henvisning</a:t>
                      </a:r>
                      <a:r>
                        <a:rPr lang="da-DK" baseline="0" dirty="0"/>
                        <a:t> 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333798"/>
                  </a:ext>
                </a:extLst>
              </a:tr>
            </a:tbl>
          </a:graphicData>
        </a:graphic>
      </p:graphicFrame>
      <p:sp>
        <p:nvSpPr>
          <p:cNvPr id="5" name="Tekstfelt 4"/>
          <p:cNvSpPr txBox="1"/>
          <p:nvPr/>
        </p:nvSpPr>
        <p:spPr>
          <a:xfrm>
            <a:off x="1076739" y="6486101"/>
            <a:ext cx="9708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Film: Adlyd Jehova- https://www.jw.org/da/publikationer/film/#da/mediaitems/BJF/pub-pk_2_VIDEO</a:t>
            </a:r>
          </a:p>
        </p:txBody>
      </p:sp>
    </p:spTree>
    <p:extLst>
      <p:ext uri="{BB962C8B-B14F-4D97-AF65-F5344CB8AC3E}">
        <p14:creationId xmlns:p14="http://schemas.microsoft.com/office/powerpoint/2010/main" val="631741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OPSAMLING: kan vi sige noget om </a:t>
            </a:r>
            <a:r>
              <a:rPr lang="da-DK" dirty="0" err="1"/>
              <a:t>JV’s</a:t>
            </a:r>
            <a:r>
              <a:rPr lang="da-DK" dirty="0"/>
              <a:t> måde at være religiøse på?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4230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DEFINITION AF FUNDAMENTALISME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Den hellige skrift er sand! </a:t>
            </a:r>
          </a:p>
          <a:p>
            <a:r>
              <a:rPr lang="da-DK" dirty="0"/>
              <a:t>Bogstavelig læsning af den hellige skrift </a:t>
            </a:r>
          </a:p>
          <a:p>
            <a:pPr lvl="1"/>
            <a:r>
              <a:rPr lang="da-DK" dirty="0"/>
              <a:t>ingen fortolkning – det er ikke nødvendigt! </a:t>
            </a:r>
          </a:p>
          <a:p>
            <a:r>
              <a:rPr lang="da-DK" dirty="0"/>
              <a:t>Dualistisk verdensopfattelse – os&gt;&lt;dem, gud&gt;&lt;satan, gode&gt;&lt;onde </a:t>
            </a:r>
          </a:p>
          <a:p>
            <a:r>
              <a:rPr lang="da-DK" dirty="0"/>
              <a:t>Kampmotiv: anti-sekulær bevægelse</a:t>
            </a:r>
          </a:p>
          <a:p>
            <a:r>
              <a:rPr lang="da-DK" dirty="0"/>
              <a:t>Anti-pluralistisk bevægelse</a:t>
            </a:r>
          </a:p>
          <a:p>
            <a:endParaRPr lang="da-DK" dirty="0"/>
          </a:p>
          <a:p>
            <a:r>
              <a:rPr lang="da-DK" dirty="0"/>
              <a:t>Mål: genskabe en </a:t>
            </a:r>
            <a:r>
              <a:rPr lang="da-DK" dirty="0" err="1"/>
              <a:t>afsekulariseret</a:t>
            </a:r>
            <a:r>
              <a:rPr lang="da-DK" dirty="0"/>
              <a:t> verden, hvor den sande religion styrer samfundet og individerne. </a:t>
            </a:r>
          </a:p>
        </p:txBody>
      </p:sp>
    </p:spTree>
    <p:extLst>
      <p:ext uri="{BB962C8B-B14F-4D97-AF65-F5344CB8AC3E}">
        <p14:creationId xmlns:p14="http://schemas.microsoft.com/office/powerpoint/2010/main" val="1601916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Øvrige kendetegn ved fundamentalistiske grupper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40189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Fjender og kampformer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To fjender – den nære og den fjerne</a:t>
            </a:r>
          </a:p>
          <a:p>
            <a:r>
              <a:rPr lang="da-DK" dirty="0"/>
              <a:t>Den fjerne – alle andre religioner/ateisme, hvor de end er. </a:t>
            </a:r>
          </a:p>
          <a:p>
            <a:r>
              <a:rPr lang="da-DK" dirty="0"/>
              <a:t>Den nære: de forkerte udgaver af religionen tæt ved – f.eks. naboen. </a:t>
            </a:r>
          </a:p>
          <a:p>
            <a:pPr lvl="1"/>
            <a:r>
              <a:rPr lang="da-DK" dirty="0"/>
              <a:t>Islamisk stat mod al anden islam, særligt </a:t>
            </a:r>
            <a:r>
              <a:rPr lang="da-DK" dirty="0" err="1"/>
              <a:t>shia</a:t>
            </a:r>
            <a:r>
              <a:rPr lang="da-DK" dirty="0"/>
              <a:t>.</a:t>
            </a:r>
          </a:p>
          <a:p>
            <a:pPr lvl="1"/>
            <a:endParaRPr lang="da-DK" dirty="0"/>
          </a:p>
          <a:p>
            <a:pPr marL="457200" lvl="1" indent="0">
              <a:buNone/>
            </a:pPr>
            <a:endParaRPr lang="da-DK" dirty="0"/>
          </a:p>
          <a:p>
            <a:r>
              <a:rPr lang="da-DK" dirty="0"/>
              <a:t>kampformer: </a:t>
            </a:r>
          </a:p>
          <a:p>
            <a:pPr lvl="1"/>
            <a:r>
              <a:rPr lang="da-DK" dirty="0"/>
              <a:t>Fredelige: mission udad og indad </a:t>
            </a:r>
          </a:p>
          <a:p>
            <a:pPr lvl="1"/>
            <a:r>
              <a:rPr lang="da-DK" dirty="0"/>
              <a:t>Ufredelige: vold mod de vantro </a:t>
            </a:r>
          </a:p>
        </p:txBody>
      </p:sp>
    </p:spTree>
    <p:extLst>
      <p:ext uri="{BB962C8B-B14F-4D97-AF65-F5344CB8AC3E}">
        <p14:creationId xmlns:p14="http://schemas.microsoft.com/office/powerpoint/2010/main" val="3517895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Synet på de hellige skrifter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De er skrevet af gud – måske nedskrevet af mennesker… </a:t>
            </a:r>
          </a:p>
          <a:p>
            <a:pPr lvl="1"/>
            <a:r>
              <a:rPr lang="da-DK" dirty="0"/>
              <a:t>Sande – fra første til sidste bogstav. </a:t>
            </a:r>
          </a:p>
          <a:p>
            <a:pPr lvl="1"/>
            <a:r>
              <a:rPr lang="da-DK" dirty="0"/>
              <a:t>Betragtes som den afgørende begrundelse for alt. </a:t>
            </a:r>
          </a:p>
          <a:p>
            <a:pPr lvl="1"/>
            <a:r>
              <a:rPr lang="da-DK" dirty="0"/>
              <a:t>Oprindelige</a:t>
            </a:r>
          </a:p>
          <a:p>
            <a:pPr lvl="1"/>
            <a:r>
              <a:rPr lang="da-DK" dirty="0"/>
              <a:t>Skal læses bogstaveligt</a:t>
            </a:r>
          </a:p>
          <a:p>
            <a:pPr lvl="1"/>
            <a:r>
              <a:rPr lang="da-DK" dirty="0"/>
              <a:t>Demokratisk tilgang – meningen kan forstås af hvem som helst. </a:t>
            </a:r>
          </a:p>
          <a:p>
            <a:pPr lvl="1"/>
            <a:endParaRPr lang="da-DK" dirty="0"/>
          </a:p>
          <a:p>
            <a:r>
              <a:rPr lang="da-DK" dirty="0"/>
              <a:t>Hellig bog: derfor afvises videnskabelige studier af bibelen. </a:t>
            </a:r>
          </a:p>
          <a:p>
            <a:pPr lvl="1"/>
            <a:r>
              <a:rPr lang="da-DK" dirty="0"/>
              <a:t>Ex sproglige undersøgelser – det findes ingen rimelige grunde til, at Gud skulle være blevet kaldt Jehova – det er en krydsning af JVH og </a:t>
            </a:r>
            <a:r>
              <a:rPr lang="da-DK" dirty="0" err="1"/>
              <a:t>Adonaj</a:t>
            </a:r>
            <a:r>
              <a:rPr lang="da-DK" dirty="0"/>
              <a:t> – </a:t>
            </a:r>
          </a:p>
          <a:p>
            <a:pPr lvl="1"/>
            <a:r>
              <a:rPr lang="da-DK" dirty="0"/>
              <a:t>Historiske undersøgelser – kildekritik – ex. Sidste kapitel af Mattheus-evangeliet er skrevet senere og tilføjet. Ups – ignoreres af ALLE kirker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93089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Øjne i nakken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Hvordan kæmpe mod moderniteten – så må man vide noget om den- </a:t>
            </a:r>
          </a:p>
          <a:p>
            <a:endParaRPr lang="da-DK" dirty="0"/>
          </a:p>
          <a:p>
            <a:r>
              <a:rPr lang="da-DK" dirty="0"/>
              <a:t>Derfor har fundamentalistiske grupper ofte ”øjne i nakken” </a:t>
            </a:r>
          </a:p>
          <a:p>
            <a:r>
              <a:rPr lang="da-DK" dirty="0"/>
              <a:t>De afviser det moderne samfund – men bruger dens midler </a:t>
            </a:r>
          </a:p>
          <a:p>
            <a:r>
              <a:rPr lang="da-DK" dirty="0"/>
              <a:t>de afviser moderniteten – men bruger dens midler. </a:t>
            </a:r>
          </a:p>
          <a:p>
            <a:pPr lvl="1"/>
            <a:r>
              <a:rPr lang="da-DK" dirty="0"/>
              <a:t>Elektronik: radio –tv – internet</a:t>
            </a:r>
          </a:p>
          <a:p>
            <a:pPr lvl="1"/>
            <a:r>
              <a:rPr lang="da-DK" dirty="0"/>
              <a:t>Reklamer/ reklamernes sprog </a:t>
            </a:r>
          </a:p>
          <a:p>
            <a:pPr lvl="1"/>
            <a:r>
              <a:rPr lang="da-DK" dirty="0"/>
              <a:t>Sociale medier  </a:t>
            </a:r>
          </a:p>
        </p:txBody>
      </p:sp>
    </p:spTree>
    <p:extLst>
      <p:ext uri="{BB962C8B-B14F-4D97-AF65-F5344CB8AC3E}">
        <p14:creationId xmlns:p14="http://schemas.microsoft.com/office/powerpoint/2010/main" val="3722217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STRUKTUR OG ORGANISERING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Enklavesamfund  - en lille ø af retfærdige i et djævelsk hav. </a:t>
            </a:r>
          </a:p>
          <a:p>
            <a:pPr marL="457200" indent="-457200">
              <a:buFontTx/>
              <a:buChar char="-"/>
            </a:pPr>
            <a:r>
              <a:rPr lang="da-DK" dirty="0"/>
              <a:t>Egne love, regler og normer</a:t>
            </a:r>
          </a:p>
          <a:p>
            <a:r>
              <a:rPr lang="da-DK" dirty="0"/>
              <a:t>Den særlige identitet understøttes af egne regler, normer, beklædning, sprogbrug, skoler, blade, rejsebureauer, interesseorganisationer, partier osv. </a:t>
            </a:r>
          </a:p>
          <a:p>
            <a:pPr>
              <a:buFontTx/>
              <a:buChar char="-"/>
            </a:pPr>
            <a:r>
              <a:rPr lang="da-DK" dirty="0"/>
              <a:t>Ex: indre mission: </a:t>
            </a:r>
            <a:r>
              <a:rPr lang="da-DK" dirty="0" err="1"/>
              <a:t>ca</a:t>
            </a:r>
            <a:r>
              <a:rPr lang="da-DK" dirty="0"/>
              <a:t> 45 kristne efterskoler, to kristne gymnasier, særligt teologisk fakultet i Aarhus, ret tæt tilknyttet avis (Kristeligt Dagblad), campingpladser til sommerlejre mm.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96002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LEDERSKAB – AUTORITET &amp; KARISMA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a-DK" sz="2200" dirty="0"/>
              <a:t>I menighedens opstartsfase: kun én leder – karismatisk. </a:t>
            </a:r>
          </a:p>
          <a:p>
            <a:pPr>
              <a:buFontTx/>
              <a:buChar char="-"/>
            </a:pPr>
            <a:endParaRPr lang="da-DK" sz="2200" dirty="0"/>
          </a:p>
          <a:p>
            <a:pPr>
              <a:buFontTx/>
              <a:buChar char="-"/>
            </a:pPr>
            <a:r>
              <a:rPr lang="da-DK" sz="2200" dirty="0"/>
              <a:t>Efter lederens afgang – </a:t>
            </a:r>
          </a:p>
          <a:p>
            <a:pPr marL="971550" lvl="1" indent="-514350">
              <a:buAutoNum type="alphaUcPeriod"/>
            </a:pPr>
            <a:r>
              <a:rPr lang="da-DK" sz="2200" dirty="0"/>
              <a:t>Ny karismatiker, eller lederens søn (aldrig datter), evt. hustru. </a:t>
            </a:r>
          </a:p>
          <a:p>
            <a:pPr marL="971550" lvl="1" indent="-514350">
              <a:buAutoNum type="alphaUcPeriod"/>
            </a:pPr>
            <a:r>
              <a:rPr lang="da-DK" sz="2200" dirty="0"/>
              <a:t>Ledelsen overgår til kollektiv ledelse (bestyrelse) af grundlæggerens familie, nærmeste eller udpegede. </a:t>
            </a:r>
          </a:p>
          <a:p>
            <a:pPr marL="457200" lvl="1" indent="0">
              <a:buNone/>
            </a:pPr>
            <a:r>
              <a:rPr lang="da-DK" sz="2200" dirty="0"/>
              <a:t>	 bestyrelsen udpeger ofte selv sine nye medlemmer </a:t>
            </a:r>
            <a:r>
              <a:rPr lang="da-DK" sz="2200" dirty="0">
                <a:sym typeface="Wingdings" panose="05000000000000000000" pitchFamily="2" charset="2"/>
              </a:rPr>
              <a:t> 	topstyret, konservativt </a:t>
            </a:r>
            <a:endParaRPr lang="da-DK" sz="2200" dirty="0"/>
          </a:p>
          <a:p>
            <a:pPr>
              <a:buNone/>
            </a:pPr>
            <a:endParaRPr lang="da-DK" sz="2200" dirty="0"/>
          </a:p>
          <a:p>
            <a:pPr>
              <a:buNone/>
            </a:pPr>
            <a:r>
              <a:rPr lang="da-DK" sz="2200" dirty="0"/>
              <a:t>I alle tilfælde: lederne udvælges blandt medlemmerne – </a:t>
            </a:r>
          </a:p>
          <a:p>
            <a:r>
              <a:rPr lang="da-DK" sz="2200" dirty="0"/>
              <a:t>forbindes med stor prestige (eks. Ældste blandt Jehovas Vidner) </a:t>
            </a:r>
          </a:p>
          <a:p>
            <a:r>
              <a:rPr lang="da-DK" sz="2200" dirty="0"/>
              <a:t>det afgørende er, at man gennem mange år har vist sin dedikation til gud og fællesskabet. </a:t>
            </a:r>
          </a:p>
        </p:txBody>
      </p:sp>
    </p:spTree>
    <p:extLst>
      <p:ext uri="{BB962C8B-B14F-4D97-AF65-F5344CB8AC3E}">
        <p14:creationId xmlns:p14="http://schemas.microsoft.com/office/powerpoint/2010/main" val="2480836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Lektion 2.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Lektie- kig det seneste nummer af Vagttårnet igennem </a:t>
            </a:r>
          </a:p>
          <a:p>
            <a:r>
              <a:rPr lang="da-DK" dirty="0"/>
              <a:t>læs en valgfri artikel efter eget valg</a:t>
            </a:r>
          </a:p>
          <a:p>
            <a:r>
              <a:rPr lang="da-DK" dirty="0"/>
              <a:t>Du skal kunne forklare, hvorfor du har valgt den. 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96308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Opgave: i fir-</a:t>
            </a:r>
            <a:r>
              <a:rPr lang="da-DK" dirty="0" err="1"/>
              <a:t>personersgrupper</a:t>
            </a:r>
            <a:r>
              <a:rPr lang="da-DK" dirty="0"/>
              <a:t> – genfortæl den artikel, du har læst </a:t>
            </a:r>
            <a:r>
              <a:rPr lang="da-DK" dirty="0">
                <a:sym typeface="Wingdings" panose="05000000000000000000" pitchFamily="2" charset="2"/>
              </a:rPr>
              <a:t>kan I finde nogle af fundamentalismetrækkene i teksten? </a:t>
            </a:r>
            <a:endParaRPr lang="da-DK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3525935"/>
              </p:ext>
            </p:extLst>
          </p:nvPr>
        </p:nvGraphicFramePr>
        <p:xfrm>
          <a:off x="838200" y="1825625"/>
          <a:ext cx="10515599" cy="634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3052">
                  <a:extLst>
                    <a:ext uri="{9D8B030D-6E8A-4147-A177-3AD203B41FA5}">
                      <a16:colId xmlns:a16="http://schemas.microsoft.com/office/drawing/2014/main" val="3018287209"/>
                    </a:ext>
                  </a:extLst>
                </a:gridCol>
                <a:gridCol w="4422913">
                  <a:extLst>
                    <a:ext uri="{9D8B030D-6E8A-4147-A177-3AD203B41FA5}">
                      <a16:colId xmlns:a16="http://schemas.microsoft.com/office/drawing/2014/main" val="565184089"/>
                    </a:ext>
                  </a:extLst>
                </a:gridCol>
                <a:gridCol w="3869634">
                  <a:extLst>
                    <a:ext uri="{9D8B030D-6E8A-4147-A177-3AD203B41FA5}">
                      <a16:colId xmlns:a16="http://schemas.microsoft.com/office/drawing/2014/main" val="3309961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Fundamentalismens</a:t>
                      </a:r>
                      <a:r>
                        <a:rPr lang="da-DK" baseline="0" dirty="0"/>
                        <a:t> kendetegn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Eksempler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Kilde</a:t>
                      </a:r>
                      <a:r>
                        <a:rPr lang="da-DK" baseline="0" dirty="0"/>
                        <a:t> – hvor har du dine oplysninger fra? 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70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Den</a:t>
                      </a:r>
                      <a:r>
                        <a:rPr lang="da-DK" baseline="0" dirty="0"/>
                        <a:t> nære modstander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144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11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baseline="0" dirty="0"/>
                        <a:t>”kampform”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baseline="0" dirty="0"/>
                        <a:t>Fredelig/ikke-fredelig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03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80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Enklavesamfundet </a:t>
                      </a:r>
                    </a:p>
                    <a:p>
                      <a:r>
                        <a:rPr lang="da-DK" dirty="0"/>
                        <a:t>Som en hellig ø i djævlens</a:t>
                      </a:r>
                      <a:r>
                        <a:rPr lang="da-DK" baseline="0" dirty="0"/>
                        <a:t> hav.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75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51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225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Øjne i nakken</a:t>
                      </a:r>
                      <a:r>
                        <a:rPr lang="da-DK" baseline="0" dirty="0"/>
                        <a:t> – brug af moderne  virkemidler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326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63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Lederskab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79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73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8997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Protestantiske træk?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Træk på din viden fra tidligere undervisning </a:t>
            </a:r>
          </a:p>
        </p:txBody>
      </p:sp>
    </p:spTree>
    <p:extLst>
      <p:ext uri="{BB962C8B-B14F-4D97-AF65-F5344CB8AC3E}">
        <p14:creationId xmlns:p14="http://schemas.microsoft.com/office/powerpoint/2010/main" val="2310585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Protestantiske træk?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Træk på din viden fra tidligere undervisning</a:t>
            </a:r>
          </a:p>
          <a:p>
            <a:r>
              <a:rPr lang="da-DK" dirty="0"/>
              <a:t>Bibelen er grundlaget</a:t>
            </a:r>
          </a:p>
          <a:p>
            <a:r>
              <a:rPr lang="da-DK" dirty="0"/>
              <a:t>Direkte gudsforhold</a:t>
            </a:r>
          </a:p>
          <a:p>
            <a:r>
              <a:rPr lang="da-DK" dirty="0"/>
              <a:t>Man skal selv kunne udlægge troen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Modsat folkekirken: Vægt på praksis </a:t>
            </a:r>
          </a:p>
        </p:txBody>
      </p:sp>
    </p:spTree>
    <p:extLst>
      <p:ext uri="{BB962C8B-B14F-4D97-AF65-F5344CB8AC3E}">
        <p14:creationId xmlns:p14="http://schemas.microsoft.com/office/powerpoint/2010/main" val="14383669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fundamentalismens modstander?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Har vi et begreb for et samfund, der fokuserer på: </a:t>
            </a:r>
          </a:p>
          <a:p>
            <a:r>
              <a:rPr lang="da-DK" dirty="0"/>
              <a:t>Individet</a:t>
            </a:r>
          </a:p>
          <a:p>
            <a:r>
              <a:rPr lang="da-DK" dirty="0"/>
              <a:t>Rettigheder </a:t>
            </a:r>
          </a:p>
          <a:p>
            <a:r>
              <a:rPr lang="da-DK" dirty="0"/>
              <a:t>Hvor kapitalisme river traditioner i stykker </a:t>
            </a:r>
          </a:p>
          <a:p>
            <a:r>
              <a:rPr lang="da-DK" dirty="0"/>
              <a:t>Hvor storbyens virvar er det hotte</a:t>
            </a:r>
          </a:p>
          <a:p>
            <a:r>
              <a:rPr lang="da-DK" dirty="0"/>
              <a:t>Hvor videnskab udsætter alt for sit kolde dræbende lys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10226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Forholdet til det moderne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/>
              <a:t>MODERNITETEN! </a:t>
            </a:r>
          </a:p>
          <a:p>
            <a:r>
              <a:rPr lang="da-DK" dirty="0"/>
              <a:t>individualisering,</a:t>
            </a:r>
          </a:p>
          <a:p>
            <a:r>
              <a:rPr lang="da-DK" dirty="0"/>
              <a:t>Menneskerettigheder</a:t>
            </a:r>
          </a:p>
          <a:p>
            <a:r>
              <a:rPr lang="da-DK" dirty="0"/>
              <a:t>Sekularisering</a:t>
            </a:r>
          </a:p>
          <a:p>
            <a:r>
              <a:rPr lang="da-DK" dirty="0"/>
              <a:t>Kapitalisme/industrialisering </a:t>
            </a:r>
            <a:r>
              <a:rPr lang="da-DK" dirty="0">
                <a:sym typeface="Wingdings" panose="05000000000000000000" pitchFamily="2" charset="2"/>
              </a:rPr>
              <a:t> storbyer, det uregulerede liv. </a:t>
            </a:r>
            <a:endParaRPr lang="da-DK" dirty="0"/>
          </a:p>
          <a:p>
            <a:r>
              <a:rPr lang="da-DK" dirty="0"/>
              <a:t>Fornuft og videnskab – kritiserer bl.a. bibel, koran mm.</a:t>
            </a:r>
          </a:p>
          <a:p>
            <a:endParaRPr lang="da-DK" dirty="0"/>
          </a:p>
          <a:p>
            <a:r>
              <a:rPr lang="da-DK" dirty="0"/>
              <a:t>Moderniteten afvises – det er satans værk, som man må tåle indtil dommedag. </a:t>
            </a:r>
          </a:p>
          <a:p>
            <a:r>
              <a:rPr lang="da-DK" dirty="0"/>
              <a:t>Kan man sige farvel til moderniteten? I verden om sig?</a:t>
            </a:r>
          </a:p>
          <a:p>
            <a:pPr lvl="1"/>
            <a:r>
              <a:rPr lang="da-DK" dirty="0"/>
              <a:t>I sin bevidsthed (eks. Individualismen?) </a:t>
            </a:r>
          </a:p>
          <a:p>
            <a:pPr lvl="1"/>
            <a:endParaRPr lang="da-DK" dirty="0"/>
          </a:p>
          <a:p>
            <a:r>
              <a:rPr lang="da-DK" dirty="0"/>
              <a:t>Hvilket slags samfund ønsker fundamentalismen </a:t>
            </a:r>
          </a:p>
        </p:txBody>
      </p:sp>
    </p:spTree>
    <p:extLst>
      <p:ext uri="{BB962C8B-B14F-4D97-AF65-F5344CB8AC3E}">
        <p14:creationId xmlns:p14="http://schemas.microsoft.com/office/powerpoint/2010/main" val="1876729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Konklusioner om fundamentalismen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86409" y="1600200"/>
            <a:ext cx="9624391" cy="5257800"/>
          </a:xfrm>
        </p:spPr>
        <p:txBody>
          <a:bodyPr>
            <a:normAutofit/>
          </a:bodyPr>
          <a:lstStyle/>
          <a:p>
            <a:r>
              <a:rPr lang="da-DK" dirty="0"/>
              <a:t>Den støtter den traditionelle samfundsform</a:t>
            </a:r>
          </a:p>
          <a:p>
            <a:pPr lvl="1"/>
            <a:r>
              <a:rPr lang="da-DK" dirty="0"/>
              <a:t>Gud/far bestemmer, hierarki</a:t>
            </a:r>
          </a:p>
          <a:p>
            <a:pPr lvl="1"/>
            <a:r>
              <a:rPr lang="da-DK" dirty="0"/>
              <a:t>Samfund og religion sammenfaldende</a:t>
            </a:r>
          </a:p>
          <a:p>
            <a:pPr lvl="1"/>
            <a:r>
              <a:rPr lang="da-DK" dirty="0"/>
              <a:t>Folk følger/skal følge guds regler </a:t>
            </a:r>
            <a:r>
              <a:rPr lang="da-DK" dirty="0">
                <a:sym typeface="Wingdings" panose="05000000000000000000" pitchFamily="2" charset="2"/>
              </a:rPr>
              <a:t> ingen selvbestemmelse  intet individ  </a:t>
            </a:r>
            <a:endParaRPr lang="da-DK" dirty="0"/>
          </a:p>
          <a:p>
            <a:pPr lvl="1"/>
            <a:endParaRPr lang="da-DK" dirty="0"/>
          </a:p>
          <a:p>
            <a:r>
              <a:rPr lang="da-DK" dirty="0"/>
              <a:t>Den afskyr moderniteten: </a:t>
            </a:r>
          </a:p>
          <a:p>
            <a:pPr lvl="1"/>
            <a:r>
              <a:rPr lang="da-DK" dirty="0"/>
              <a:t>Individets rettigheder</a:t>
            </a:r>
          </a:p>
          <a:p>
            <a:pPr lvl="1"/>
            <a:r>
              <a:rPr lang="da-DK" dirty="0"/>
              <a:t>Ingen faste rammer for livet </a:t>
            </a:r>
          </a:p>
          <a:p>
            <a:pPr lvl="1"/>
            <a:r>
              <a:rPr lang="da-DK" dirty="0"/>
              <a:t>Selvbestemmelse mm</a:t>
            </a:r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720860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Fundamentalismens oprindelse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Fundamentalisterne siger altid selv, at deres udgave af religionen er den oprindelige, ægte, uforfalskede. Men: </a:t>
            </a:r>
          </a:p>
          <a:p>
            <a:r>
              <a:rPr lang="da-DK" dirty="0"/>
              <a:t>Fundamentalisme opstod som reaktion på moderniteten! </a:t>
            </a:r>
          </a:p>
          <a:p>
            <a:pPr lvl="1"/>
            <a:r>
              <a:rPr lang="da-DK" dirty="0"/>
              <a:t>Opstod, hvor moderniteten var mest udviklet + stærk protestantisk tradition </a:t>
            </a:r>
          </a:p>
          <a:p>
            <a:pPr lvl="1"/>
            <a:r>
              <a:rPr lang="da-DK" dirty="0"/>
              <a:t>Først: fra midten af 1800-tallet: Nordstaterne i USA (JV fra Pittsburgh – i Nord!) </a:t>
            </a:r>
          </a:p>
          <a:p>
            <a:pPr lvl="1"/>
            <a:r>
              <a:rPr lang="da-DK" dirty="0"/>
              <a:t>Senere fandt fundamentalisterne mere lydhørhed i sydstaterne i USA </a:t>
            </a:r>
          </a:p>
          <a:p>
            <a:pPr lvl="2"/>
            <a:r>
              <a:rPr lang="da-DK" dirty="0"/>
              <a:t>Socialt konservative, holder på traditionerne, stærk fortælling med HVIDE i centrum. </a:t>
            </a:r>
          </a:p>
          <a:p>
            <a:pPr lvl="1"/>
            <a:r>
              <a:rPr lang="da-DK" dirty="0"/>
              <a:t>Islam: først i Egypten starten af 1900-tallet, siden Pakistan</a:t>
            </a:r>
          </a:p>
          <a:p>
            <a:pPr lvl="1"/>
            <a:endParaRPr lang="da-DK" dirty="0"/>
          </a:p>
          <a:p>
            <a:r>
              <a:rPr lang="da-DK" dirty="0"/>
              <a:t>Den er barn af moderniteten, men vil ikke selv indrømme det!</a:t>
            </a:r>
          </a:p>
          <a:p>
            <a:pPr lvl="1"/>
            <a:r>
              <a:rPr lang="da-DK" dirty="0" err="1"/>
              <a:t>Jvf</a:t>
            </a:r>
            <a:r>
              <a:rPr lang="da-DK" dirty="0"/>
              <a:t> brug af modernitetens virkemidler,</a:t>
            </a:r>
          </a:p>
          <a:p>
            <a:pPr lvl="1"/>
            <a:r>
              <a:rPr lang="da-DK" dirty="0"/>
              <a:t>indgående kendskab til den. </a:t>
            </a:r>
          </a:p>
          <a:p>
            <a:pPr lvl="1"/>
            <a:r>
              <a:rPr lang="da-DK" dirty="0"/>
              <a:t>Stigende brug af modernitetens begreber (ex sekularisme)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707331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24"/>
          <p:cNvSpPr txBox="1">
            <a:spLocks/>
          </p:cNvSpPr>
          <p:nvPr/>
        </p:nvSpPr>
        <p:spPr>
          <a:xfrm>
            <a:off x="467543" y="116630"/>
            <a:ext cx="10495318" cy="796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800" cap="none">
                <a:solidFill>
                  <a:srgbClr val="000000"/>
                </a:solidFill>
              </a:defRPr>
            </a:pPr>
            <a:r>
              <a:rPr lang="da-DK" sz="3000" cap="small" dirty="0">
                <a:solidFill>
                  <a:srgbClr val="1F497D"/>
                </a:solidFill>
              </a:rPr>
              <a:t>Hvorfor udelukkes man? (Citater hentet fra feltarbejde, 2015.) </a:t>
            </a:r>
          </a:p>
        </p:txBody>
      </p:sp>
      <p:sp>
        <p:nvSpPr>
          <p:cNvPr id="5" name="Shape 125"/>
          <p:cNvSpPr txBox="1">
            <a:spLocks/>
          </p:cNvSpPr>
          <p:nvPr/>
        </p:nvSpPr>
        <p:spPr>
          <a:xfrm>
            <a:off x="457200" y="980725"/>
            <a:ext cx="7467600" cy="5760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8666" indent="-338666">
              <a:defRPr sz="1800"/>
            </a:pPr>
            <a:r>
              <a:rPr lang="da-DK" sz="2000" dirty="0"/>
              <a:t>Hvis man ikke følger reglerne eller Biblen</a:t>
            </a:r>
          </a:p>
          <a:p>
            <a:pPr marL="338666" indent="-338666">
              <a:defRPr sz="1800"/>
            </a:pPr>
            <a:r>
              <a:rPr lang="da-DK" sz="2000" i="1" dirty="0"/>
              <a:t>”Skilsmisser er principielt ikke accepteret af Gud eller menigheden, men det sker i stigende grad. Det er hårdt for alle de implicerede parter og man har pligt til at gøre sit bedste for at undgå , at det kommer så vidt. Efter skilsmissen er man fortsat velkommen i menigheden. Man bliver ikke udelukket”</a:t>
            </a:r>
            <a:endParaRPr lang="da-DK" sz="2000" dirty="0"/>
          </a:p>
          <a:p>
            <a:pPr marL="338666" indent="-338666">
              <a:defRPr sz="1800"/>
            </a:pPr>
            <a:r>
              <a:rPr lang="da-DK" sz="2000" i="1" dirty="0"/>
              <a:t>”Meget langt hen af vejen ønsker vi at hjælpe det medlem, der ikke rigtig lever efter vores regler og normer. Men nogen gange må vi se i øjnene, at medlemmet ikke kan hjælpes og dermed er vi nødt til at udelukke det”</a:t>
            </a:r>
          </a:p>
          <a:p>
            <a:pPr marL="338666" indent="-338666">
              <a:defRPr sz="1800"/>
            </a:pPr>
            <a:r>
              <a:rPr lang="da-DK" sz="2000" i="1" dirty="0"/>
              <a:t>”Det er ligesom et maraton, som man har trænet op til i lang tid. Man løber måske sammen med sin ven, men stopper man bare fordi den anden stopper? Det gør man ikke, når det er noget, man har trænet til i så lang tid. Det forstyrrer en og derfor er det bedre at løbe videre”</a:t>
            </a:r>
            <a:endParaRPr lang="da-DK" sz="2000" dirty="0"/>
          </a:p>
          <a:p>
            <a:pPr marL="338666" indent="-338666">
              <a:defRPr sz="1800"/>
            </a:pPr>
            <a:r>
              <a:rPr lang="da-DK" sz="2000" i="1" dirty="0"/>
              <a:t>"Ja, man kan godt vende tilbage, men man skal være indstillet på </a:t>
            </a:r>
            <a:r>
              <a:rPr lang="da-DK" sz="2000" i="1" dirty="0" err="1"/>
              <a:t>påny</a:t>
            </a:r>
            <a:r>
              <a:rPr lang="da-DK" sz="2000" i="1" dirty="0"/>
              <a:t> at leve efter vores regler og principper”</a:t>
            </a:r>
          </a:p>
        </p:txBody>
      </p:sp>
    </p:spTree>
    <p:extLst>
      <p:ext uri="{BB962C8B-B14F-4D97-AF65-F5344CB8AC3E}">
        <p14:creationId xmlns:p14="http://schemas.microsoft.com/office/powerpoint/2010/main" val="6043264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ge pilforbindelse 4"/>
          <p:cNvCxnSpPr/>
          <p:nvPr/>
        </p:nvCxnSpPr>
        <p:spPr>
          <a:xfrm>
            <a:off x="6096000" y="133398"/>
            <a:ext cx="72008" cy="674136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pilforbindelse 6"/>
          <p:cNvCxnSpPr/>
          <p:nvPr/>
        </p:nvCxnSpPr>
        <p:spPr>
          <a:xfrm>
            <a:off x="1524000" y="3573016"/>
            <a:ext cx="91440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boks 7"/>
          <p:cNvSpPr txBox="1"/>
          <p:nvPr/>
        </p:nvSpPr>
        <p:spPr>
          <a:xfrm>
            <a:off x="1524001" y="3213555"/>
            <a:ext cx="88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positivt</a:t>
            </a:r>
          </a:p>
        </p:txBody>
      </p:sp>
      <p:sp>
        <p:nvSpPr>
          <p:cNvPr id="9" name="Tekstboks 8"/>
          <p:cNvSpPr txBox="1"/>
          <p:nvPr/>
        </p:nvSpPr>
        <p:spPr>
          <a:xfrm>
            <a:off x="9660387" y="3217863"/>
            <a:ext cx="94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negativt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5038179" y="3573016"/>
            <a:ext cx="2259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Forhold til samfundet </a:t>
            </a:r>
          </a:p>
        </p:txBody>
      </p:sp>
      <p:sp>
        <p:nvSpPr>
          <p:cNvPr id="11" name="Tekstboks 10"/>
          <p:cNvSpPr txBox="1"/>
          <p:nvPr/>
        </p:nvSpPr>
        <p:spPr>
          <a:xfrm>
            <a:off x="6132004" y="1366896"/>
            <a:ext cx="6480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Egen </a:t>
            </a:r>
          </a:p>
          <a:p>
            <a:r>
              <a:rPr lang="da-DK" dirty="0"/>
              <a:t>For-</a:t>
            </a:r>
          </a:p>
          <a:p>
            <a:r>
              <a:rPr lang="da-DK" dirty="0"/>
              <a:t>Stå-</a:t>
            </a:r>
            <a:r>
              <a:rPr lang="da-DK" dirty="0" err="1"/>
              <a:t>else</a:t>
            </a:r>
            <a:r>
              <a:rPr lang="da-DK" dirty="0"/>
              <a:t> af </a:t>
            </a:r>
            <a:r>
              <a:rPr lang="da-DK" dirty="0" err="1"/>
              <a:t>legi-timi</a:t>
            </a:r>
            <a:r>
              <a:rPr lang="da-DK" dirty="0"/>
              <a:t>-</a:t>
            </a:r>
          </a:p>
          <a:p>
            <a:r>
              <a:rPr lang="da-DK" dirty="0" err="1"/>
              <a:t>tet</a:t>
            </a: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12" name="Tekstboks 11"/>
          <p:cNvSpPr txBox="1"/>
          <p:nvPr/>
        </p:nvSpPr>
        <p:spPr>
          <a:xfrm>
            <a:off x="6168008" y="260648"/>
            <a:ext cx="139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Unik og sand</a:t>
            </a:r>
          </a:p>
        </p:txBody>
      </p:sp>
      <p:sp>
        <p:nvSpPr>
          <p:cNvPr id="13" name="Tekstboks 12"/>
          <p:cNvSpPr txBox="1"/>
          <p:nvPr/>
        </p:nvSpPr>
        <p:spPr>
          <a:xfrm>
            <a:off x="6220994" y="6484694"/>
            <a:ext cx="1236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Pluralistisk </a:t>
            </a:r>
          </a:p>
        </p:txBody>
      </p:sp>
      <p:sp>
        <p:nvSpPr>
          <p:cNvPr id="14" name="Tekstboks 13"/>
          <p:cNvSpPr txBox="1"/>
          <p:nvPr/>
        </p:nvSpPr>
        <p:spPr>
          <a:xfrm>
            <a:off x="1524000" y="404664"/>
            <a:ext cx="434279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KIRKE</a:t>
            </a:r>
          </a:p>
          <a:p>
            <a:r>
              <a:rPr lang="da-DK" dirty="0"/>
              <a:t>Kan omfatte alle – ofte hele samfund </a:t>
            </a:r>
          </a:p>
          <a:p>
            <a:r>
              <a:rPr lang="da-DK" dirty="0"/>
              <a:t>Harmonerer med samfundets værdier</a:t>
            </a:r>
          </a:p>
          <a:p>
            <a:r>
              <a:rPr lang="da-DK" dirty="0"/>
              <a:t>Ser sig som ”samfundets kirke”</a:t>
            </a:r>
          </a:p>
          <a:p>
            <a:r>
              <a:rPr lang="da-DK" dirty="0"/>
              <a:t>Religiøst liv afslappet – en del af samfundets</a:t>
            </a:r>
          </a:p>
          <a:p>
            <a:r>
              <a:rPr lang="da-DK" dirty="0"/>
              <a:t>hverdag. </a:t>
            </a:r>
          </a:p>
          <a:p>
            <a:r>
              <a:rPr lang="da-DK" dirty="0"/>
              <a:t>Højt organiseret </a:t>
            </a:r>
          </a:p>
          <a:p>
            <a:r>
              <a:rPr lang="da-DK" dirty="0"/>
              <a:t>Inkluderende</a:t>
            </a:r>
          </a:p>
        </p:txBody>
      </p:sp>
      <p:sp>
        <p:nvSpPr>
          <p:cNvPr id="15" name="Tekstboks 14"/>
          <p:cNvSpPr txBox="1"/>
          <p:nvPr/>
        </p:nvSpPr>
        <p:spPr>
          <a:xfrm>
            <a:off x="7631237" y="455199"/>
            <a:ext cx="301460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SEKT</a:t>
            </a:r>
          </a:p>
          <a:p>
            <a:r>
              <a:rPr lang="da-DK" dirty="0"/>
              <a:t>Omfatter gruppen</a:t>
            </a:r>
          </a:p>
          <a:p>
            <a:r>
              <a:rPr lang="da-DK" dirty="0"/>
              <a:t>ser sig som eneste legitime</a:t>
            </a:r>
          </a:p>
          <a:p>
            <a:r>
              <a:rPr lang="da-DK" dirty="0"/>
              <a:t>religion. </a:t>
            </a:r>
          </a:p>
          <a:p>
            <a:r>
              <a:rPr lang="da-DK" dirty="0"/>
              <a:t>Afvisende forhold til </a:t>
            </a:r>
            <a:r>
              <a:rPr lang="da-DK" dirty="0" err="1"/>
              <a:t>samf</a:t>
            </a:r>
            <a:endParaRPr lang="da-DK" dirty="0"/>
          </a:p>
          <a:p>
            <a:r>
              <a:rPr lang="da-DK" dirty="0"/>
              <a:t>Det religiøse liv altomfattende</a:t>
            </a:r>
          </a:p>
          <a:p>
            <a:r>
              <a:rPr lang="da-DK" dirty="0"/>
              <a:t>Tårnhøj organisering </a:t>
            </a:r>
          </a:p>
          <a:p>
            <a:r>
              <a:rPr lang="da-DK" dirty="0"/>
              <a:t>Høje krav = Ekskluderende. </a:t>
            </a:r>
          </a:p>
        </p:txBody>
      </p:sp>
      <p:sp>
        <p:nvSpPr>
          <p:cNvPr id="16" name="Tekstboks 15"/>
          <p:cNvSpPr txBox="1"/>
          <p:nvPr/>
        </p:nvSpPr>
        <p:spPr>
          <a:xfrm>
            <a:off x="1681395" y="4649024"/>
            <a:ext cx="394018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DENOMINATION</a:t>
            </a:r>
          </a:p>
          <a:p>
            <a:r>
              <a:rPr lang="da-DK" dirty="0"/>
              <a:t>Positivt forhold til </a:t>
            </a:r>
            <a:r>
              <a:rPr lang="da-DK" dirty="0" err="1"/>
              <a:t>samf</a:t>
            </a:r>
            <a:r>
              <a:rPr lang="da-DK" dirty="0"/>
              <a:t>.</a:t>
            </a:r>
          </a:p>
          <a:p>
            <a:r>
              <a:rPr lang="da-DK" dirty="0"/>
              <a:t>Fokus på særlige områder </a:t>
            </a:r>
          </a:p>
          <a:p>
            <a:r>
              <a:rPr lang="da-DK" dirty="0"/>
              <a:t>”afslappet” religionsdyrkelse</a:t>
            </a:r>
          </a:p>
          <a:p>
            <a:r>
              <a:rPr lang="da-DK" dirty="0"/>
              <a:t>Moderat organiseringsgrad</a:t>
            </a:r>
          </a:p>
          <a:p>
            <a:r>
              <a:rPr lang="da-DK" dirty="0"/>
              <a:t>Anerkender andre religioners legitimitet</a:t>
            </a:r>
          </a:p>
        </p:txBody>
      </p:sp>
      <p:sp>
        <p:nvSpPr>
          <p:cNvPr id="17" name="Tekstboks 16"/>
          <p:cNvSpPr txBox="1"/>
          <p:nvPr/>
        </p:nvSpPr>
        <p:spPr>
          <a:xfrm>
            <a:off x="7631238" y="4437113"/>
            <a:ext cx="271356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KULT</a:t>
            </a:r>
          </a:p>
          <a:p>
            <a:r>
              <a:rPr lang="da-DK" dirty="0"/>
              <a:t>Anstrengt forhold til </a:t>
            </a:r>
            <a:r>
              <a:rPr lang="da-DK" dirty="0" err="1"/>
              <a:t>samf</a:t>
            </a:r>
            <a:r>
              <a:rPr lang="da-DK" dirty="0"/>
              <a:t>. </a:t>
            </a:r>
          </a:p>
          <a:p>
            <a:r>
              <a:rPr lang="da-DK" dirty="0"/>
              <a:t>Anerkender andre religion-</a:t>
            </a:r>
          </a:p>
          <a:p>
            <a:r>
              <a:rPr lang="da-DK" dirty="0" err="1"/>
              <a:t>ers</a:t>
            </a:r>
            <a:r>
              <a:rPr lang="da-DK" dirty="0"/>
              <a:t> legitimitet</a:t>
            </a:r>
          </a:p>
          <a:p>
            <a:r>
              <a:rPr lang="da-DK" dirty="0"/>
              <a:t>”Det rigtige for mig”</a:t>
            </a:r>
          </a:p>
          <a:p>
            <a:r>
              <a:rPr lang="da-DK" dirty="0"/>
              <a:t>Lav organiseringsgrad </a:t>
            </a:r>
          </a:p>
        </p:txBody>
      </p:sp>
      <p:sp>
        <p:nvSpPr>
          <p:cNvPr id="18" name="Tekstboks 17"/>
          <p:cNvSpPr txBox="1"/>
          <p:nvPr/>
        </p:nvSpPr>
        <p:spPr>
          <a:xfrm>
            <a:off x="1581943" y="133398"/>
            <a:ext cx="4618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TYPER AF MENIGHEDERS KOLLEKTIVE STÅSTED</a:t>
            </a:r>
          </a:p>
        </p:txBody>
      </p:sp>
    </p:spTree>
    <p:extLst>
      <p:ext uri="{BB962C8B-B14F-4D97-AF65-F5344CB8AC3E}">
        <p14:creationId xmlns:p14="http://schemas.microsoft.com/office/powerpoint/2010/main" val="14432111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Din pudsige oplevelse! 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Individ – fællesskab 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95103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8678</TotalTime>
  <Words>1736</Words>
  <Application>Microsoft Office PowerPoint</Application>
  <PresentationFormat>Widescreen</PresentationFormat>
  <Paragraphs>289</Paragraphs>
  <Slides>27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Wingdings</vt:lpstr>
      <vt:lpstr>Office-tema</vt:lpstr>
      <vt:lpstr>PowerPoint-præsentation</vt:lpstr>
      <vt:lpstr>PowerPoint-præsentation</vt:lpstr>
      <vt:lpstr>Fælles fagligt forløb</vt:lpstr>
      <vt:lpstr>Grundlæggelsen </vt:lpstr>
      <vt:lpstr>A: undersøg følgende – kilde JW.ORG (særligt filmene for børn - https://www.jw.org/da/publikationer/film/#da/categories/BJF</vt:lpstr>
      <vt:lpstr>B. </vt:lpstr>
      <vt:lpstr>A </vt:lpstr>
      <vt:lpstr>B. </vt:lpstr>
      <vt:lpstr>OPSAMLING: kan vi sige noget om JV’s måde at være religiøse på? </vt:lpstr>
      <vt:lpstr>DEFINITION AF FUNDAMENTALISME</vt:lpstr>
      <vt:lpstr>Øvrige kendetegn ved fundamentalistiske grupper</vt:lpstr>
      <vt:lpstr>Fjender og kampformer</vt:lpstr>
      <vt:lpstr>Synet på de hellige skrifter </vt:lpstr>
      <vt:lpstr>Øjne i nakken </vt:lpstr>
      <vt:lpstr>STRUKTUR OG ORGANISERING</vt:lpstr>
      <vt:lpstr>LEDERSKAB – AUTORITET &amp; KARISMA </vt:lpstr>
      <vt:lpstr>Lektion 2. </vt:lpstr>
      <vt:lpstr>Opgave: i fir-personersgrupper – genfortæl den artikel, du har læst kan I finde nogle af fundamentalismetrækkene i teksten? </vt:lpstr>
      <vt:lpstr>Protestantiske træk? </vt:lpstr>
      <vt:lpstr>Protestantiske træk? </vt:lpstr>
      <vt:lpstr>Hvad er fundamentalismens modstander? </vt:lpstr>
      <vt:lpstr>Forholdet til det moderne</vt:lpstr>
      <vt:lpstr>Konklusioner om fundamentalismen</vt:lpstr>
      <vt:lpstr>Fundamentalismens oprindelse 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Martin Jørgensen</dc:creator>
  <cp:lastModifiedBy>Martin Jørgensen</cp:lastModifiedBy>
  <cp:revision>26</cp:revision>
  <dcterms:created xsi:type="dcterms:W3CDTF">2018-12-06T12:18:20Z</dcterms:created>
  <dcterms:modified xsi:type="dcterms:W3CDTF">2025-02-07T15:41:13Z</dcterms:modified>
</cp:coreProperties>
</file>