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2"/>
  </p:notesMasterIdLst>
  <p:sldIdLst>
    <p:sldId id="337" r:id="rId2"/>
    <p:sldId id="339" r:id="rId3"/>
    <p:sldId id="333" r:id="rId4"/>
    <p:sldId id="334" r:id="rId5"/>
    <p:sldId id="264" r:id="rId6"/>
    <p:sldId id="272" r:id="rId7"/>
    <p:sldId id="273" r:id="rId8"/>
    <p:sldId id="336" r:id="rId9"/>
    <p:sldId id="338" r:id="rId10"/>
    <p:sldId id="340" r:id="rId11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130"/>
    <p:restoredTop sz="94461"/>
  </p:normalViewPr>
  <p:slideViewPr>
    <p:cSldViewPr>
      <p:cViewPr varScale="1">
        <p:scale>
          <a:sx n="96" d="100"/>
          <a:sy n="96" d="100"/>
        </p:scale>
        <p:origin x="176" y="44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C30CD2-C659-EC41-BE12-762F1AF2147D}" type="datetimeFigureOut">
              <a:rPr lang="da-DK" smtClean="0"/>
              <a:t>03.02.2025</a:t>
            </a:fld>
            <a:endParaRPr lang="da-DK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C98308-98E2-744C-AE90-C85C89155B6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728858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C98308-98E2-744C-AE90-C85C89155B67}" type="slidenum">
              <a:rPr lang="da-DK" smtClean="0"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560400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C98308-98E2-744C-AE90-C85C89155B67}" type="slidenum">
              <a:rPr lang="da-DK" smtClean="0"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080380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 err="1"/>
              <a:t>https</a:t>
            </a:r>
            <a:r>
              <a:rPr lang="da-DK" dirty="0"/>
              <a:t>://</a:t>
            </a:r>
            <a:r>
              <a:rPr lang="da-DK" dirty="0" err="1"/>
              <a:t>hbr.org</a:t>
            </a:r>
            <a:r>
              <a:rPr lang="da-DK" dirty="0"/>
              <a:t>/video/2226587624001/the-</a:t>
            </a:r>
            <a:r>
              <a:rPr lang="da-DK" dirty="0" err="1"/>
              <a:t>five</a:t>
            </a:r>
            <a:r>
              <a:rPr lang="da-DK" dirty="0"/>
              <a:t>-</a:t>
            </a:r>
            <a:r>
              <a:rPr lang="da-DK" dirty="0" err="1"/>
              <a:t>competitive</a:t>
            </a:r>
            <a:r>
              <a:rPr lang="da-DK" dirty="0"/>
              <a:t>-forces-</a:t>
            </a:r>
            <a:r>
              <a:rPr lang="da-DK" dirty="0" err="1"/>
              <a:t>that</a:t>
            </a:r>
            <a:r>
              <a:rPr lang="da-DK" dirty="0"/>
              <a:t>-</a:t>
            </a:r>
            <a:r>
              <a:rPr lang="da-DK" dirty="0" err="1"/>
              <a:t>shape-strategy</a:t>
            </a:r>
            <a:endParaRPr lang="da-DK" dirty="0"/>
          </a:p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C98308-98E2-744C-AE90-C85C89155B67}" type="slidenum">
              <a:rPr lang="da-DK" smtClean="0"/>
              <a:t>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618905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C6894-E535-4684-B766-9F379CB3B2F5}" type="datetimeFigureOut">
              <a:rPr lang="da-DK" smtClean="0"/>
              <a:pPr/>
              <a:t>03.02.2025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372F9-5695-4555-B91C-F97D07ED3D7A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335870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Rediger teksttypografien i masteren
Andet niveau
Tredje niveau
Fjerde niveau
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C6894-E535-4684-B766-9F379CB3B2F5}" type="datetimeFigureOut">
              <a:rPr lang="da-DK" smtClean="0"/>
              <a:pPr/>
              <a:t>03.02.2025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372F9-5695-4555-B91C-F97D07ED3D7A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186153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teksttypografien i masteren
Andet niveau
Tredje niveau
Fjerde niveau
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C6894-E535-4684-B766-9F379CB3B2F5}" type="datetimeFigureOut">
              <a:rPr lang="da-DK" smtClean="0"/>
              <a:pPr/>
              <a:t>03.02.2025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372F9-5695-4555-B91C-F97D07ED3D7A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240294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teksttypografien i masteren
Andet niveau
Tredje niveau
Fjerde niveau
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teksttypografien i masteren
Andet niveau
Tredje niveau
Fjerde niveau
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C6894-E535-4684-B766-9F379CB3B2F5}" type="datetimeFigureOut">
              <a:rPr lang="da-DK" smtClean="0"/>
              <a:pPr/>
              <a:t>03.02.2025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372F9-5695-4555-B91C-F97D07ED3D7A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472194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
Andet niveau
Tredje niveau
Fjerde niveau
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Rediger teksttypografien i masteren
Andet niveau
Tredje niveau
Fjerde niveau
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
Andet niveau
Tredje niveau
Fjerde niveau
Femte niveau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Rediger teksttypografien i masteren
Andet niveau
Tredje niveau
Fjerde niveau
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C6894-E535-4684-B766-9F379CB3B2F5}" type="datetimeFigureOut">
              <a:rPr lang="da-DK" smtClean="0"/>
              <a:pPr/>
              <a:t>03.02.2025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372F9-5695-4555-B91C-F97D07ED3D7A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187571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C6894-E535-4684-B766-9F379CB3B2F5}" type="datetimeFigureOut">
              <a:rPr lang="da-DK" smtClean="0"/>
              <a:pPr/>
              <a:t>03.02.2025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372F9-5695-4555-B91C-F97D07ED3D7A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14968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C6894-E535-4684-B766-9F379CB3B2F5}" type="datetimeFigureOut">
              <a:rPr lang="da-DK" smtClean="0"/>
              <a:pPr/>
              <a:t>03.02.2025</a:t>
            </a:fld>
            <a:endParaRPr lang="da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372F9-5695-4555-B91C-F97D07ED3D7A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089927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Rediger teksttypografien i masteren
Andet niveau
Tredje niveau
Fjerde niveau
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teksttypografien i masteren
Andet niveau
Tredje niveau
Fjerde niveau
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C6894-E535-4684-B766-9F379CB3B2F5}" type="datetimeFigureOut">
              <a:rPr lang="da-DK" smtClean="0"/>
              <a:pPr/>
              <a:t>03.02.2025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372F9-5695-4555-B91C-F97D07ED3D7A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753528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teksttypografien i masteren
Andet niveau
Tredje niveau
Fjerde niveau
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C6894-E535-4684-B766-9F379CB3B2F5}" type="datetimeFigureOut">
              <a:rPr lang="da-DK" smtClean="0"/>
              <a:pPr/>
              <a:t>03.02.2025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372F9-5695-4555-B91C-F97D07ED3D7A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651775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Rediger teksttypografien i masteren
Andet niveau
Tredje niveau
Fjerde niveau
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C6894-E535-4684-B766-9F379CB3B2F5}" type="datetimeFigureOut">
              <a:rPr lang="da-DK" smtClean="0"/>
              <a:pPr/>
              <a:t>03.02.2025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372F9-5695-4555-B91C-F97D07ED3D7A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48480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Rediger teksttypografien i masteren
Andet niveau
Tredje niveau
Fjerde niveau
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C6894-E535-4684-B766-9F379CB3B2F5}" type="datetimeFigureOut">
              <a:rPr lang="da-DK" smtClean="0"/>
              <a:pPr/>
              <a:t>03.02.2025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372F9-5695-4555-B91C-F97D07ED3D7A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635405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Rediger teksttypografien i masteren
Andet niveau
Tredje niveau
Fjerde niveau
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CC6894-E535-4684-B766-9F379CB3B2F5}" type="datetimeFigureOut">
              <a:rPr lang="da-DK" smtClean="0"/>
              <a:pPr/>
              <a:t>03.02.2025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0372F9-5695-4555-B91C-F97D07ED3D7A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24975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mYF2_FBCvXw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4.png"/><Relationship Id="rId4" Type="http://schemas.openxmlformats.org/officeDocument/2006/relationships/image" Target="../media/image8.tif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17814D6-0DE5-4D4F-2A65-4F9A418A9F9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Opsamling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D4980254-2F5B-46F8-1BE6-81B5D5A0632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84989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C35CF367-882E-4D39-E6A7-3C8A7F4907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749" y="1158100"/>
            <a:ext cx="10582835" cy="4541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94022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 descr="Et billede, der indeholder bord&#10;&#10;Automatisk genereret beskrivelse">
            <a:extLst>
              <a:ext uri="{FF2B5EF4-FFF2-40B4-BE49-F238E27FC236}">
                <a16:creationId xmlns:a16="http://schemas.microsoft.com/office/drawing/2014/main" id="{178150E0-FC51-4643-A7AA-C24C0E6147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0000">
            <a:off x="839416" y="247832"/>
            <a:ext cx="10441158" cy="6318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8604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 descr="Et billede, der indeholder tekst, avis, skærmbillede&#10;&#10;Automatisk genereret beskrivelse">
            <a:extLst>
              <a:ext uri="{FF2B5EF4-FFF2-40B4-BE49-F238E27FC236}">
                <a16:creationId xmlns:a16="http://schemas.microsoft.com/office/drawing/2014/main" id="{D8F20C7F-E395-CF47-8AA9-CD38A12CF0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9456" y="95183"/>
            <a:ext cx="9932888" cy="6762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1276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3924" y="128882"/>
            <a:ext cx="8229600" cy="418058"/>
          </a:xfrm>
        </p:spPr>
        <p:txBody>
          <a:bodyPr>
            <a:normAutofit/>
          </a:bodyPr>
          <a:lstStyle/>
          <a:p>
            <a:r>
              <a:rPr lang="da-DK" sz="2200" b="1" dirty="0"/>
              <a:t>Porters model om konkurrencens drivkræfter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315452" y="612298"/>
            <a:ext cx="5334744" cy="1933491"/>
          </a:xfrm>
        </p:spPr>
        <p:txBody>
          <a:bodyPr>
            <a:normAutofit fontScale="32500" lnSpcReduction="20000"/>
          </a:bodyPr>
          <a:lstStyle/>
          <a:p>
            <a:pPr lvl="0"/>
            <a:r>
              <a:rPr lang="da-DK" sz="5500" dirty="0">
                <a:hlinkClick r:id="rId3"/>
              </a:rPr>
              <a:t>Porter's </a:t>
            </a:r>
            <a:r>
              <a:rPr lang="da-DK" sz="5500" dirty="0" err="1">
                <a:hlinkClick r:id="rId3"/>
              </a:rPr>
              <a:t>Five</a:t>
            </a:r>
            <a:r>
              <a:rPr lang="da-DK" sz="5500" dirty="0">
                <a:hlinkClick r:id="rId3"/>
              </a:rPr>
              <a:t> Forces</a:t>
            </a:r>
            <a:endParaRPr lang="da-DK" sz="5500" dirty="0"/>
          </a:p>
          <a:p>
            <a:pPr lvl="0"/>
            <a:r>
              <a:rPr lang="da-DK" sz="5500" dirty="0"/>
              <a:t>Få overblik over konkurrencesituationen i en branche – konkurrencen er sum af 5 drivkræfter</a:t>
            </a:r>
          </a:p>
          <a:p>
            <a:pPr lvl="1"/>
            <a:r>
              <a:rPr lang="da-DK" sz="5100" dirty="0"/>
              <a:t>Analysere den branche virksomheden befinder sig på.</a:t>
            </a:r>
          </a:p>
          <a:p>
            <a:pPr lvl="1"/>
            <a:r>
              <a:rPr lang="da-DK" sz="5100" dirty="0"/>
              <a:t>Analysere den branche virksomheden overvejer at etablere sig i.</a:t>
            </a:r>
          </a:p>
          <a:p>
            <a:endParaRPr lang="da-DK" dirty="0"/>
          </a:p>
          <a:p>
            <a:endParaRPr lang="da-DK" dirty="0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004812" y="1643"/>
            <a:ext cx="6283876" cy="5731613"/>
          </a:xfrm>
        </p:spPr>
        <p:txBody>
          <a:bodyPr>
            <a:noAutofit/>
          </a:bodyPr>
          <a:lstStyle/>
          <a:p>
            <a:r>
              <a:rPr lang="da-DK" sz="1600" dirty="0"/>
              <a:t>Konkurrencen i branchen</a:t>
            </a:r>
          </a:p>
          <a:p>
            <a:pPr lvl="1"/>
            <a:r>
              <a:rPr lang="da-DK" sz="1600" dirty="0"/>
              <a:t>Her fastlægges, hvor mange konkurrenter er der i branchen og deres indbyrdes styrkeforhold</a:t>
            </a:r>
          </a:p>
          <a:p>
            <a:pPr lvl="1"/>
            <a:r>
              <a:rPr lang="da-DK" sz="1600" dirty="0"/>
              <a:t>Eksisterende konkurrenter, som rivaliserer om at tage markedsandele fra hinanden</a:t>
            </a:r>
          </a:p>
          <a:p>
            <a:pPr lvl="1"/>
            <a:r>
              <a:rPr lang="da-DK" sz="1600" dirty="0"/>
              <a:t>Øges ved lille differentiering mellem konkurrenterne</a:t>
            </a:r>
          </a:p>
          <a:p>
            <a:r>
              <a:rPr lang="da-DK" sz="1600" dirty="0"/>
              <a:t>Kunderne</a:t>
            </a:r>
          </a:p>
          <a:p>
            <a:pPr lvl="1"/>
            <a:r>
              <a:rPr lang="da-DK" sz="1600" dirty="0"/>
              <a:t>Antallet af kunder og deres forhandlingsstyrke.</a:t>
            </a:r>
          </a:p>
          <a:p>
            <a:pPr lvl="1"/>
            <a:r>
              <a:rPr lang="da-DK" sz="1600" dirty="0"/>
              <a:t>Forhandlingsmagt til at presse priserne ned, hvis de kan få dækket deres behov mange andre steder</a:t>
            </a:r>
          </a:p>
          <a:p>
            <a:pPr lvl="1"/>
            <a:r>
              <a:rPr lang="da-DK" sz="1600" dirty="0"/>
              <a:t>Øges ved ikke differencerede produkter samt muligheder for erstatningsprodukter</a:t>
            </a:r>
          </a:p>
          <a:p>
            <a:r>
              <a:rPr lang="da-DK" sz="1600" dirty="0"/>
              <a:t>Trusler fra nye udbydere</a:t>
            </a:r>
          </a:p>
          <a:p>
            <a:pPr lvl="1"/>
            <a:r>
              <a:rPr lang="da-DK" sz="1600" dirty="0"/>
              <a:t>Nye konkurrenter, der kan trænge ind i branchen, hvis adgangsbarriererne er lave nok</a:t>
            </a:r>
          </a:p>
          <a:p>
            <a:pPr lvl="1"/>
            <a:r>
              <a:rPr lang="da-DK" sz="1600" dirty="0"/>
              <a:t>Nye virksomheders forsøg på at opnå </a:t>
            </a:r>
          </a:p>
          <a:p>
            <a:r>
              <a:rPr lang="da-DK" sz="1600" dirty="0"/>
              <a:t>Trusler fra substituerende produkter</a:t>
            </a:r>
          </a:p>
          <a:p>
            <a:pPr lvl="1"/>
            <a:r>
              <a:rPr lang="da-DK" sz="1600" dirty="0"/>
              <a:t>Nye produkter der kan erstatte virksomhedens produkter</a:t>
            </a:r>
          </a:p>
          <a:p>
            <a:pPr lvl="1"/>
            <a:r>
              <a:rPr lang="da-DK" sz="1600" dirty="0"/>
              <a:t>Erstatningsprodukter, som udgør et alternativ til de eksisterende produkter og serviceydelser</a:t>
            </a:r>
          </a:p>
          <a:p>
            <a:r>
              <a:rPr lang="da-DK" sz="1600" dirty="0"/>
              <a:t>Leverandører</a:t>
            </a:r>
          </a:p>
          <a:p>
            <a:pPr lvl="1"/>
            <a:r>
              <a:rPr lang="da-DK" sz="1600" dirty="0"/>
              <a:t>Antallet og størrelsen på leverandørerne og deres forhandlingsstyrke</a:t>
            </a:r>
          </a:p>
          <a:p>
            <a:pPr lvl="1"/>
            <a:r>
              <a:rPr lang="da-DK" sz="1600" dirty="0"/>
              <a:t>Forhandlingsmagt til at forlange højere priser, hvis virksomheden er afhængig af deres ydelser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800F9C3-06EA-9B46-9EEC-6F71DFE07F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956" y="2276872"/>
            <a:ext cx="5955052" cy="3673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kstfelt 6">
            <a:extLst>
              <a:ext uri="{FF2B5EF4-FFF2-40B4-BE49-F238E27FC236}">
                <a16:creationId xmlns:a16="http://schemas.microsoft.com/office/drawing/2014/main" id="{CEBEDC22-96D0-CC46-8957-0ADAD4B48F9C}"/>
              </a:ext>
            </a:extLst>
          </p:cNvPr>
          <p:cNvSpPr txBox="1"/>
          <p:nvPr/>
        </p:nvSpPr>
        <p:spPr>
          <a:xfrm>
            <a:off x="315452" y="6140235"/>
            <a:ext cx="59423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Hver konkurrencekraft kan med fordel bedømmes på en skala fra 1-5. Tallet 5 udgør en stærk kraft.</a:t>
            </a:r>
          </a:p>
        </p:txBody>
      </p:sp>
    </p:spTree>
    <p:extLst>
      <p:ext uri="{BB962C8B-B14F-4D97-AF65-F5344CB8AC3E}">
        <p14:creationId xmlns:p14="http://schemas.microsoft.com/office/powerpoint/2010/main" val="783441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Ny #metoo-bølge skyller ind over ølbranchen: Dansk direktør trækker sig">
            <a:extLst>
              <a:ext uri="{FF2B5EF4-FFF2-40B4-BE49-F238E27FC236}">
                <a16:creationId xmlns:a16="http://schemas.microsoft.com/office/drawing/2014/main" id="{B675D576-E804-E048-8749-76E93EFF8E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23" r="2260" b="-1"/>
          <a:stretch/>
        </p:blipFill>
        <p:spPr bwMode="auto">
          <a:xfrm>
            <a:off x="1" y="10"/>
            <a:ext cx="966964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Rectangle 72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6161D42-A274-F44B-8E9A-97D241A906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1610" y="1052736"/>
            <a:ext cx="4657341" cy="5124227"/>
          </a:xfrm>
        </p:spPr>
        <p:txBody>
          <a:bodyPr>
            <a:normAutofit/>
          </a:bodyPr>
          <a:lstStyle/>
          <a:p>
            <a:r>
              <a:rPr lang="da-DK" sz="2000" b="1" dirty="0"/>
              <a:t>Analyse af ølbranchen i Danmark</a:t>
            </a:r>
            <a:endParaRPr lang="da-DK" sz="2000" dirty="0"/>
          </a:p>
          <a:p>
            <a:pPr marL="342900" lvl="0" indent="-342900">
              <a:tabLst>
                <a:tab pos="457200" algn="l"/>
              </a:tabLst>
            </a:pPr>
            <a:r>
              <a:rPr lang="da-DK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Undersøg konkurrencesituationen på det danske ølmarked. Anvend viden </a:t>
            </a:r>
            <a:r>
              <a:rPr lang="da-DK" sz="1800" dirty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om </a:t>
            </a:r>
            <a:r>
              <a:rPr lang="da-DK" sz="1800" dirty="0" err="1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omverdensforhold</a:t>
            </a:r>
            <a:r>
              <a:rPr lang="da-DK" sz="1800" dirty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, </a:t>
            </a:r>
            <a:r>
              <a:rPr lang="da-DK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efterspørgselsforhold og </a:t>
            </a:r>
            <a:r>
              <a:rPr lang="da-DK" sz="1800" dirty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konkurrenceforhold</a:t>
            </a:r>
            <a:r>
              <a:rPr lang="da-DK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</a:p>
          <a:p>
            <a:pPr marL="342900" lvl="0" indent="-342900"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da-DK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Vurdér herefter hvad de store bryggeriers øgede fokus på specialøl har af betydning for konkurrencesituationen for mikrobryggeriproduceret specialøl i Danmark.</a:t>
            </a:r>
            <a:endParaRPr lang="da-DK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da-DK" sz="180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Diskuter afslutningsvis hvad de mindre bryggerier skal gøre for at sikre deres fortsatte salg. </a:t>
            </a:r>
            <a:endParaRPr lang="da-DK" sz="1700" dirty="0"/>
          </a:p>
        </p:txBody>
      </p:sp>
      <p:sp>
        <p:nvSpPr>
          <p:cNvPr id="2" name="Tekstfelt 1">
            <a:extLst>
              <a:ext uri="{FF2B5EF4-FFF2-40B4-BE49-F238E27FC236}">
                <a16:creationId xmlns:a16="http://schemas.microsoft.com/office/drawing/2014/main" id="{AFDABA6B-3828-5449-ADB9-7AB76F047A10}"/>
              </a:ext>
            </a:extLst>
          </p:cNvPr>
          <p:cNvSpPr txBox="1"/>
          <p:nvPr/>
        </p:nvSpPr>
        <p:spPr>
          <a:xfrm>
            <a:off x="8525620" y="311705"/>
            <a:ext cx="26693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b="1" dirty="0"/>
              <a:t>Case: Specialøl i Danmark </a:t>
            </a:r>
          </a:p>
        </p:txBody>
      </p:sp>
    </p:spTree>
    <p:extLst>
      <p:ext uri="{BB962C8B-B14F-4D97-AF65-F5344CB8AC3E}">
        <p14:creationId xmlns:p14="http://schemas.microsoft.com/office/powerpoint/2010/main" val="24166636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>
            <a:extLst>
              <a:ext uri="{FF2B5EF4-FFF2-40B4-BE49-F238E27FC236}">
                <a16:creationId xmlns:a16="http://schemas.microsoft.com/office/drawing/2014/main" id="{7D2738CD-FE41-D44A-9665-6F0E92AD079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7065216" y="27171"/>
            <a:ext cx="3783312" cy="2952328"/>
          </a:xfrm>
          <a:prstGeom prst="rect">
            <a:avLst/>
          </a:prstGeom>
        </p:spPr>
      </p:pic>
      <p:pic>
        <p:nvPicPr>
          <p:cNvPr id="3" name="Billede 2">
            <a:extLst>
              <a:ext uri="{FF2B5EF4-FFF2-40B4-BE49-F238E27FC236}">
                <a16:creationId xmlns:a16="http://schemas.microsoft.com/office/drawing/2014/main" id="{9A012B57-AAC6-F245-BE34-632347D2E0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4900" y="6010078"/>
            <a:ext cx="6587099" cy="847922"/>
          </a:xfrm>
          <a:prstGeom prst="rect">
            <a:avLst/>
          </a:prstGeom>
        </p:spPr>
      </p:pic>
      <p:pic>
        <p:nvPicPr>
          <p:cNvPr id="10" name="Billede 9">
            <a:extLst>
              <a:ext uri="{FF2B5EF4-FFF2-40B4-BE49-F238E27FC236}">
                <a16:creationId xmlns:a16="http://schemas.microsoft.com/office/drawing/2014/main" id="{C177C945-FA1A-E143-8C69-8871560A8B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76120" y="3070788"/>
            <a:ext cx="3776594" cy="2939290"/>
          </a:xfrm>
          <a:prstGeom prst="rect">
            <a:avLst/>
          </a:prstGeom>
        </p:spPr>
      </p:pic>
      <p:pic>
        <p:nvPicPr>
          <p:cNvPr id="11" name="Picture 2">
            <a:extLst>
              <a:ext uri="{FF2B5EF4-FFF2-40B4-BE49-F238E27FC236}">
                <a16:creationId xmlns:a16="http://schemas.microsoft.com/office/drawing/2014/main" id="{3881B962-6E5C-E849-8530-64B54D64F6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338" y="3840419"/>
            <a:ext cx="4595598" cy="2834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Billede 1" descr="Et billede, der indeholder tekst, skærmbillede, Font/skrifttype, Kurve&#10;&#10;Indhold genereret af kunstig intelligens kan være forkert.">
            <a:extLst>
              <a:ext uri="{FF2B5EF4-FFF2-40B4-BE49-F238E27FC236}">
                <a16:creationId xmlns:a16="http://schemas.microsoft.com/office/drawing/2014/main" id="{CE4F982C-6A60-7E8C-C8FC-C1B531537EC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3392" y="183060"/>
            <a:ext cx="5832648" cy="3461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9939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 descr="Et billede, der indeholder bord&#10;&#10;Automatisk genereret beskrivelse">
            <a:extLst>
              <a:ext uri="{FF2B5EF4-FFF2-40B4-BE49-F238E27FC236}">
                <a16:creationId xmlns:a16="http://schemas.microsoft.com/office/drawing/2014/main" id="{178150E0-FC51-4643-A7AA-C24C0E6147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0000">
            <a:off x="510942" y="69641"/>
            <a:ext cx="6064998" cy="3670404"/>
          </a:xfrm>
          <a:prstGeom prst="rect">
            <a:avLst/>
          </a:prstGeom>
        </p:spPr>
      </p:pic>
      <p:pic>
        <p:nvPicPr>
          <p:cNvPr id="2" name="Billede 1" descr="Et billede, der indeholder tekst, avis, skærmbillede&#10;&#10;Automatisk genereret beskrivelse">
            <a:extLst>
              <a:ext uri="{FF2B5EF4-FFF2-40B4-BE49-F238E27FC236}">
                <a16:creationId xmlns:a16="http://schemas.microsoft.com/office/drawing/2014/main" id="{A84D13F6-9488-FC12-D427-428E51535E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4072" y="245134"/>
            <a:ext cx="5210474" cy="3547556"/>
          </a:xfrm>
          <a:prstGeom prst="rect">
            <a:avLst/>
          </a:prstGeom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B1346772-0900-462A-93AB-78322D235828}"/>
              </a:ext>
            </a:extLst>
          </p:cNvPr>
          <p:cNvSpPr txBox="1"/>
          <p:nvPr/>
        </p:nvSpPr>
        <p:spPr>
          <a:xfrm>
            <a:off x="767408" y="3792690"/>
            <a:ext cx="10387670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400" b="1" u="sng" dirty="0">
                <a:latin typeface="Times" pitchFamily="2" charset="0"/>
              </a:rPr>
              <a:t>Carlsberg:</a:t>
            </a:r>
          </a:p>
          <a:p>
            <a:r>
              <a:rPr lang="da-DK" sz="12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Selvfølgelig betyder </a:t>
            </a:r>
            <a:r>
              <a:rPr lang="da-DK" sz="1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det høje antal af bryggerier i så lille et marked som det danske meget. Overkapacitet presser naturligt lønsomheden. Men det gør en ændret strategi fra markedslederen Carlsberg også. </a:t>
            </a:r>
          </a:p>
          <a:p>
            <a:endParaRPr lang="da-DK"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da-DK" sz="1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Carlsberg satser massivt på særligt to af sine udenlandske varemærker, den belgiske </a:t>
            </a:r>
            <a:r>
              <a:rPr lang="da-DK" sz="1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munkeøl</a:t>
            </a:r>
            <a:r>
              <a:rPr lang="da-DK" sz="1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da-DK" sz="1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Grimbergen</a:t>
            </a:r>
            <a:r>
              <a:rPr lang="da-DK" sz="1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og den franske </a:t>
            </a:r>
            <a:r>
              <a:rPr lang="da-DK" sz="1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Kronenbourg</a:t>
            </a:r>
            <a:r>
              <a:rPr lang="da-DK" sz="1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1664. Også Carlsbergs egen Jacobsen-øl bliver i stigende grad sendt ud i hanerne på de danske barer og restauranter. Uanset at de fleste øl-aficionados vil mene, at selv </a:t>
            </a:r>
            <a:r>
              <a:rPr lang="da-DK" sz="1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Grimbergen</a:t>
            </a:r>
            <a:r>
              <a:rPr lang="da-DK" sz="1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er en stangvare, har det betydet stor vækst for specialølsegmentet for Carlsberg. Salget af </a:t>
            </a:r>
            <a:r>
              <a:rPr lang="da-DK" sz="1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Grimbergen</a:t>
            </a:r>
            <a:r>
              <a:rPr lang="da-DK" sz="1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voksede således 30 pct. fra 2017 til 2018, mens salget af 1664 voksede over 100 pct. Det øger selvsagt konkurrencen for de små bryggerier. </a:t>
            </a:r>
            <a:br>
              <a:rPr lang="da-DK" sz="1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br>
              <a:rPr lang="da-DK" sz="1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da-DK" sz="1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Kun de stærkeste kan modstå det pres.</a:t>
            </a:r>
            <a:r>
              <a:rPr lang="da-DK" sz="12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endParaRPr lang="da-DK"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da-DK" sz="1200" u="sng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Små </a:t>
            </a:r>
            <a:r>
              <a:rPr lang="da-DK" sz="1200" u="sng" dirty="0" err="1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brygerier</a:t>
            </a:r>
            <a:r>
              <a:rPr lang="da-DK" sz="1200" u="sng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skal finde deres egen niche </a:t>
            </a:r>
            <a:r>
              <a:rPr lang="da-DK" sz="1200" u="sng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  <a:sym typeface="Wingdings" pitchFamily="2" charset="2"/>
              </a:rPr>
              <a:t> Produktdifferentiering</a:t>
            </a:r>
            <a:r>
              <a:rPr lang="da-DK" sz="1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r>
              <a:rPr lang="da-DK" sz="1200" dirty="0">
                <a:latin typeface="Calibri" panose="020F0502020204030204" pitchFamily="34" charset="0"/>
                <a:cs typeface="Calibri" panose="020F0502020204030204" pitchFamily="34" charset="0"/>
              </a:rPr>
              <a:t>"Vi oplever, at der er nogle, som fintuner deres forretningsmodel og prøver at finde deres egen niche. Det er jo måden, man kan blive mere fri af prispresset," siger Niels Hald. </a:t>
            </a:r>
            <a:endParaRPr lang="da-DK" sz="1200" u="sng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158254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 descr="Et billede, der indeholder tekst, skærmbillede, Font/skrifttype, nummer/tal&#10;&#10;Automatisk genereret beskrivelse">
            <a:extLst>
              <a:ext uri="{FF2B5EF4-FFF2-40B4-BE49-F238E27FC236}">
                <a16:creationId xmlns:a16="http://schemas.microsoft.com/office/drawing/2014/main" id="{1740EB97-75D0-FC38-B186-2DDD316880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08" y="240452"/>
            <a:ext cx="4104456" cy="3122633"/>
          </a:xfrm>
          <a:prstGeom prst="rect">
            <a:avLst/>
          </a:prstGeom>
        </p:spPr>
      </p:pic>
      <p:sp>
        <p:nvSpPr>
          <p:cNvPr id="7" name="Tekstfelt 6">
            <a:extLst>
              <a:ext uri="{FF2B5EF4-FFF2-40B4-BE49-F238E27FC236}">
                <a16:creationId xmlns:a16="http://schemas.microsoft.com/office/drawing/2014/main" id="{D97AB0A3-EC9B-8C8E-F82C-87A4723EEACB}"/>
              </a:ext>
            </a:extLst>
          </p:cNvPr>
          <p:cNvSpPr txBox="1"/>
          <p:nvPr/>
        </p:nvSpPr>
        <p:spPr>
          <a:xfrm>
            <a:off x="5231904" y="17344"/>
            <a:ext cx="6408712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1800" dirty="0">
                <a:effectLst/>
                <a:latin typeface="Times"/>
                <a:ea typeface="Times New Roman" panose="02020603050405020304" pitchFamily="18" charset="0"/>
                <a:cs typeface="PT Sans" panose="020B0503020203020204" pitchFamily="34" charset="77"/>
              </a:rPr>
              <a:t>I flere år sad der på døren til Mikkellers bar i Viktoriagade i København et klistermærke, hvor der stod " Carlsberg </a:t>
            </a:r>
            <a:r>
              <a:rPr lang="da-DK" sz="1800" dirty="0" err="1">
                <a:effectLst/>
                <a:latin typeface="Times"/>
                <a:ea typeface="Times New Roman" panose="02020603050405020304" pitchFamily="18" charset="0"/>
                <a:cs typeface="PT Sans" panose="020B0503020203020204" pitchFamily="34" charset="77"/>
              </a:rPr>
              <a:t>Free</a:t>
            </a:r>
            <a:r>
              <a:rPr lang="da-DK" sz="1800" dirty="0">
                <a:effectLst/>
                <a:latin typeface="Times"/>
                <a:ea typeface="Times New Roman" panose="02020603050405020304" pitchFamily="18" charset="0"/>
                <a:cs typeface="PT Sans" panose="020B0503020203020204" pitchFamily="34" charset="77"/>
              </a:rPr>
              <a:t> Zone".</a:t>
            </a:r>
          </a:p>
          <a:p>
            <a:endParaRPr lang="da-DK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da-DK" sz="1800" dirty="0">
                <a:effectLst/>
                <a:latin typeface="Times"/>
                <a:ea typeface="Times New Roman" panose="02020603050405020304" pitchFamily="18" charset="0"/>
                <a:cs typeface="PT Sans" panose="020B0503020203020204" pitchFamily="34" charset="77"/>
              </a:rPr>
              <a:t>Det var en lille stikpille til det store danske bryggeri, som mikrobryggeriet gerne ville distancere sig fra.</a:t>
            </a:r>
          </a:p>
          <a:p>
            <a:r>
              <a:rPr lang="da-DK" sz="1800" dirty="0">
                <a:effectLst/>
                <a:latin typeface="Times"/>
                <a:ea typeface="Times New Roman" panose="02020603050405020304" pitchFamily="18" charset="0"/>
                <a:cs typeface="PT Sans" panose="020B0503020203020204" pitchFamily="34" charset="77"/>
              </a:rPr>
              <a:t>Nu er tonen en anden. Mikkellers stifter, Mikkel Bjergsø, åbner nu døren og lukker Carlsberg ind i Mikkellers ejerkreds.</a:t>
            </a:r>
            <a:endParaRPr lang="da-DK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da-DK" sz="1800" dirty="0">
                <a:effectLst/>
                <a:latin typeface="Times"/>
                <a:ea typeface="Times New Roman" panose="02020603050405020304" pitchFamily="18" charset="0"/>
                <a:cs typeface="PT Sans" panose="020B0503020203020204" pitchFamily="34" charset="77"/>
              </a:rPr>
              <a:t>Carlsberg køber 20 pct. af aktierne i Mikkeller, der har været det mest fremadstormende specialbryggeri i Danmark de seneste 20 år.</a:t>
            </a:r>
            <a:endParaRPr lang="da-DK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1" name="Tekstfelt 10">
            <a:extLst>
              <a:ext uri="{FF2B5EF4-FFF2-40B4-BE49-F238E27FC236}">
                <a16:creationId xmlns:a16="http://schemas.microsoft.com/office/drawing/2014/main" id="{52747166-565F-1F62-4FAC-98BF8EA48991}"/>
              </a:ext>
            </a:extLst>
          </p:cNvPr>
          <p:cNvSpPr txBox="1"/>
          <p:nvPr/>
        </p:nvSpPr>
        <p:spPr>
          <a:xfrm>
            <a:off x="430101" y="3684032"/>
            <a:ext cx="6556176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1800" dirty="0">
                <a:effectLst/>
                <a:latin typeface="Times"/>
                <a:ea typeface="Times New Roman" panose="02020603050405020304" pitchFamily="18" charset="0"/>
                <a:cs typeface="PT Sans" panose="020B0503020203020204" pitchFamily="34" charset="77"/>
              </a:rPr>
              <a:t>Dog giver det også et lille stik i hjertet, at Carlsberg nu bliver medejer af Mikkeller, siger formanden for Danske </a:t>
            </a:r>
            <a:r>
              <a:rPr lang="da-DK" sz="1800" dirty="0" err="1">
                <a:effectLst/>
                <a:latin typeface="Times"/>
                <a:ea typeface="Times New Roman" panose="02020603050405020304" pitchFamily="18" charset="0"/>
                <a:cs typeface="PT Sans" panose="020B0503020203020204" pitchFamily="34" charset="77"/>
              </a:rPr>
              <a:t>Ølentusiaster</a:t>
            </a:r>
            <a:r>
              <a:rPr lang="da-DK" sz="1800" dirty="0">
                <a:effectLst/>
                <a:latin typeface="Times"/>
                <a:ea typeface="Times New Roman" panose="02020603050405020304" pitchFamily="18" charset="0"/>
                <a:cs typeface="PT Sans" panose="020B0503020203020204" pitchFamily="34" charset="77"/>
              </a:rPr>
              <a:t>, Klaus </a:t>
            </a:r>
            <a:r>
              <a:rPr lang="da-DK" sz="1800" dirty="0" err="1">
                <a:effectLst/>
                <a:latin typeface="Times"/>
                <a:ea typeface="Times New Roman" panose="02020603050405020304" pitchFamily="18" charset="0"/>
                <a:cs typeface="PT Sans" panose="020B0503020203020204" pitchFamily="34" charset="77"/>
              </a:rPr>
              <a:t>Rehkopff</a:t>
            </a:r>
            <a:r>
              <a:rPr lang="da-DK" sz="1800" dirty="0">
                <a:effectLst/>
                <a:latin typeface="Times"/>
                <a:ea typeface="Times New Roman" panose="02020603050405020304" pitchFamily="18" charset="0"/>
                <a:cs typeface="PT Sans" panose="020B0503020203020204" pitchFamily="34" charset="77"/>
              </a:rPr>
              <a:t>.</a:t>
            </a:r>
            <a:endParaRPr lang="da-DK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da-DK" sz="1800" dirty="0">
                <a:effectLst/>
                <a:latin typeface="Times"/>
                <a:ea typeface="Times New Roman" panose="02020603050405020304" pitchFamily="18" charset="0"/>
                <a:cs typeface="PT Sans" panose="020B0503020203020204" pitchFamily="34" charset="77"/>
              </a:rPr>
              <a:t>" Mikkeller har på mange måder været symbolet på den danske specialølrevolution, men de er jo også påvirket af markedskræfterne, og Carlsberg er en stor markedskraft. I sidste ende er vi alle til salg, når det kommer til stykket," siger Klaus </a:t>
            </a:r>
            <a:r>
              <a:rPr lang="da-DK" sz="1800" dirty="0" err="1">
                <a:effectLst/>
                <a:latin typeface="Times"/>
                <a:ea typeface="Times New Roman" panose="02020603050405020304" pitchFamily="18" charset="0"/>
                <a:cs typeface="PT Sans" panose="020B0503020203020204" pitchFamily="34" charset="77"/>
              </a:rPr>
              <a:t>Rehkopff</a:t>
            </a:r>
            <a:r>
              <a:rPr lang="da-DK" sz="1800" dirty="0">
                <a:effectLst/>
                <a:latin typeface="Times"/>
                <a:ea typeface="Times New Roman" panose="02020603050405020304" pitchFamily="18" charset="0"/>
                <a:cs typeface="PT Sans" panose="020B0503020203020204" pitchFamily="34" charset="77"/>
              </a:rPr>
              <a:t>.</a:t>
            </a:r>
            <a:endParaRPr lang="da-DK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3" name="Tekstfelt 12">
            <a:extLst>
              <a:ext uri="{FF2B5EF4-FFF2-40B4-BE49-F238E27FC236}">
                <a16:creationId xmlns:a16="http://schemas.microsoft.com/office/drawing/2014/main" id="{A754316C-80B4-0A13-DF7D-F00151AF8E99}"/>
              </a:ext>
            </a:extLst>
          </p:cNvPr>
          <p:cNvSpPr txBox="1"/>
          <p:nvPr/>
        </p:nvSpPr>
        <p:spPr>
          <a:xfrm>
            <a:off x="1055440" y="5934670"/>
            <a:ext cx="763284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1800" dirty="0">
                <a:effectLst/>
                <a:latin typeface="Times"/>
                <a:ea typeface="Times New Roman" panose="02020603050405020304" pitchFamily="18" charset="0"/>
                <a:cs typeface="PT Sans" panose="020B0503020203020204" pitchFamily="34" charset="77"/>
              </a:rPr>
              <a:t>Vigtigt at bestemme Markedet for specialøl er voksende, og med adgang til Mikkellers portefølje af </a:t>
            </a:r>
            <a:r>
              <a:rPr lang="da-DK" sz="1800" dirty="0" err="1">
                <a:effectLst/>
                <a:latin typeface="Times"/>
                <a:ea typeface="Times New Roman" panose="02020603050405020304" pitchFamily="18" charset="0"/>
                <a:cs typeface="PT Sans" panose="020B0503020203020204" pitchFamily="34" charset="77"/>
              </a:rPr>
              <a:t>ølbrands</a:t>
            </a:r>
            <a:r>
              <a:rPr lang="da-DK" sz="1800" dirty="0">
                <a:effectLst/>
                <a:latin typeface="Times"/>
                <a:ea typeface="Times New Roman" panose="02020603050405020304" pitchFamily="18" charset="0"/>
                <a:cs typeface="PT Sans" panose="020B0503020203020204" pitchFamily="34" charset="77"/>
              </a:rPr>
              <a:t> får Carlsberg en endnu stærkere position i Danmark.</a:t>
            </a:r>
            <a:endParaRPr lang="da-DK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32A993D8-68BF-C7ED-82F9-F44CA0C44C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2812" y="3684032"/>
            <a:ext cx="4607804" cy="2842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kstfelt 14">
            <a:extLst>
              <a:ext uri="{FF2B5EF4-FFF2-40B4-BE49-F238E27FC236}">
                <a16:creationId xmlns:a16="http://schemas.microsoft.com/office/drawing/2014/main" id="{DA355F95-A1E6-D4CC-A396-AAE764FA4189}"/>
              </a:ext>
            </a:extLst>
          </p:cNvPr>
          <p:cNvSpPr txBox="1"/>
          <p:nvPr/>
        </p:nvSpPr>
        <p:spPr>
          <a:xfrm>
            <a:off x="5195309" y="2636912"/>
            <a:ext cx="659277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800" dirty="0">
                <a:effectLst/>
                <a:latin typeface="Times"/>
                <a:ea typeface="Times New Roman" panose="02020603050405020304" pitchFamily="18" charset="0"/>
                <a:cs typeface="PT Sans" panose="020B0503020203020204" pitchFamily="34" charset="77"/>
              </a:rPr>
              <a:t>Aftalen kommer på et tidspunkt, hvor Mikkeller gennem en årrække har været ramt af store millionunderskud, der har tvunget bryggeriet til at skære til, lukke barer og forlade markeder.</a:t>
            </a:r>
            <a:endParaRPr lang="da-DK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2079747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felt 1">
            <a:extLst>
              <a:ext uri="{FF2B5EF4-FFF2-40B4-BE49-F238E27FC236}">
                <a16:creationId xmlns:a16="http://schemas.microsoft.com/office/drawing/2014/main" id="{8B028285-FBAD-0AB0-17C6-013599AA4322}"/>
              </a:ext>
            </a:extLst>
          </p:cNvPr>
          <p:cNvSpPr txBox="1"/>
          <p:nvPr/>
        </p:nvSpPr>
        <p:spPr>
          <a:xfrm>
            <a:off x="413138" y="764704"/>
            <a:ext cx="113657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800" u="sng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Små </a:t>
            </a:r>
            <a:r>
              <a:rPr lang="da-DK" sz="1800" u="sng" dirty="0" err="1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brygerier</a:t>
            </a:r>
            <a:r>
              <a:rPr lang="da-DK" sz="1800" u="sng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skal finde deres egen niche </a:t>
            </a:r>
            <a:r>
              <a:rPr lang="da-DK" sz="1800" u="sng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  <a:sym typeface="Wingdings" pitchFamily="2" charset="2"/>
              </a:rPr>
              <a:t> Produktdifferentiering</a:t>
            </a:r>
            <a:r>
              <a:rPr lang="da-DK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r>
              <a:rPr lang="da-DK" sz="1800" dirty="0">
                <a:latin typeface="Calibri" panose="020F0502020204030204" pitchFamily="34" charset="0"/>
                <a:cs typeface="Calibri" panose="020F0502020204030204" pitchFamily="34" charset="0"/>
              </a:rPr>
              <a:t>"Vi oplever, at der er nogle, som fintuner deres forretningsmodel og prøver at finde deres egen niche. Det er jo måden, man kan blive mere fri af prispresset," siger Niels Hald. </a:t>
            </a:r>
            <a:endParaRPr lang="da-DK" sz="1800" u="sng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da-DK" dirty="0"/>
          </a:p>
        </p:txBody>
      </p:sp>
      <p:pic>
        <p:nvPicPr>
          <p:cNvPr id="3" name="Billede 2" descr="Et billede, der indeholder person, drike, Ansigt, smil&#10;&#10;Indhold genereret af kunstig intelligens kan være forkert.">
            <a:extLst>
              <a:ext uri="{FF2B5EF4-FFF2-40B4-BE49-F238E27FC236}">
                <a16:creationId xmlns:a16="http://schemas.microsoft.com/office/drawing/2014/main" id="{2DEF9226-9C4A-57F6-EE6E-75A74E91BC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8361" y="2211063"/>
            <a:ext cx="9095492" cy="3060139"/>
          </a:xfrm>
          <a:prstGeom prst="rect">
            <a:avLst/>
          </a:prstGeom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D0659C7F-2EDC-4310-0076-3EDFFCB15C0A}"/>
              </a:ext>
            </a:extLst>
          </p:cNvPr>
          <p:cNvSpPr txBox="1"/>
          <p:nvPr/>
        </p:nvSpPr>
        <p:spPr>
          <a:xfrm>
            <a:off x="1268361" y="5517232"/>
            <a:ext cx="100842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>
                <a:latin typeface="Calibri" panose="020F0502020204030204" pitchFamily="34" charset="0"/>
                <a:cs typeface="Calibri" panose="020F0502020204030204" pitchFamily="34" charset="0"/>
              </a:rPr>
              <a:t>være stærke på social bæredygtighed, biodiversitet og historiefortælling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>
                <a:latin typeface="Calibri" panose="020F0502020204030204" pitchFamily="34" charset="0"/>
                <a:cs typeface="Calibri" panose="020F0502020204030204" pitchFamily="34" charset="0"/>
              </a:rPr>
              <a:t>»mere natur og mindre industri«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>
                <a:latin typeface="Calibri" panose="020F0502020204030204" pitchFamily="34" charset="0"/>
                <a:cs typeface="Calibri" panose="020F0502020204030204" pitchFamily="34" charset="0"/>
              </a:rPr>
              <a:t>» no bullshit-øl« </a:t>
            </a:r>
          </a:p>
        </p:txBody>
      </p:sp>
    </p:spTree>
    <p:extLst>
      <p:ext uri="{BB962C8B-B14F-4D97-AF65-F5344CB8AC3E}">
        <p14:creationId xmlns:p14="http://schemas.microsoft.com/office/powerpoint/2010/main" val="11018974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ontor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1072</TotalTime>
  <Words>755</Words>
  <Application>Microsoft Macintosh PowerPoint</Application>
  <PresentationFormat>Widescreen</PresentationFormat>
  <Paragraphs>54</Paragraphs>
  <Slides>10</Slides>
  <Notes>3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5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Times</vt:lpstr>
      <vt:lpstr>Times New Roman</vt:lpstr>
      <vt:lpstr>Office-tema</vt:lpstr>
      <vt:lpstr>Opsamling</vt:lpstr>
      <vt:lpstr>PowerPoint-præsentation</vt:lpstr>
      <vt:lpstr>PowerPoint-præsentation</vt:lpstr>
      <vt:lpstr>PowerPoint-præsentation</vt:lpstr>
      <vt:lpstr>Porters model om konkurrencens drivkræfter</vt:lpstr>
      <vt:lpstr>PowerPoint-præsentation</vt:lpstr>
      <vt:lpstr>PowerPoint-præsentation</vt:lpstr>
      <vt:lpstr>PowerPoint-præsentation</vt:lpstr>
      <vt:lpstr>PowerPoint-præsentation</vt:lpstr>
      <vt:lpstr>PowerPoint-præsentation</vt:lpstr>
    </vt:vector>
  </TitlesOfParts>
  <Company>Alssundgymnasiet Sønderborg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Dagens program</dc:title>
  <dc:creator>Christian</dc:creator>
  <cp:lastModifiedBy>Niels Hjuler Kristensen</cp:lastModifiedBy>
  <cp:revision>57</cp:revision>
  <dcterms:created xsi:type="dcterms:W3CDTF">2011-02-03T19:10:40Z</dcterms:created>
  <dcterms:modified xsi:type="dcterms:W3CDTF">2025-02-03T11:19:11Z</dcterms:modified>
</cp:coreProperties>
</file>