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0" r:id="rId4"/>
    <p:sldId id="261" r:id="rId5"/>
    <p:sldId id="267" r:id="rId6"/>
    <p:sldId id="257" r:id="rId7"/>
    <p:sldId id="264" r:id="rId8"/>
    <p:sldId id="258" r:id="rId9"/>
    <p:sldId id="259" r:id="rId10"/>
    <p:sldId id="381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69D286-AE14-4548-9EC5-A253F9DDF206}" v="1" dt="2025-03-04T09:45:45.8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91EDB418-D858-46F2-ADA7-A8A8E5A84643}"/>
    <pc:docChg chg="custSel modSld">
      <pc:chgData name="Martin Jørgensen" userId="26d9fe71-6d2d-401b-9392-599258e85213" providerId="ADAL" clId="{91EDB418-D858-46F2-ADA7-A8A8E5A84643}" dt="2023-05-10T07:54:57.156" v="122" actId="20577"/>
      <pc:docMkLst>
        <pc:docMk/>
      </pc:docMkLst>
      <pc:sldChg chg="modSp mod">
        <pc:chgData name="Martin Jørgensen" userId="26d9fe71-6d2d-401b-9392-599258e85213" providerId="ADAL" clId="{91EDB418-D858-46F2-ADA7-A8A8E5A84643}" dt="2023-05-10T07:54:57.156" v="122" actId="20577"/>
        <pc:sldMkLst>
          <pc:docMk/>
          <pc:sldMk cId="3048947279" sldId="265"/>
        </pc:sldMkLst>
      </pc:sldChg>
    </pc:docChg>
  </pc:docChgLst>
  <pc:docChgLst>
    <pc:chgData name="Martin Jørgensen" userId="26d9fe71-6d2d-401b-9392-599258e85213" providerId="ADAL" clId="{A869D286-AE14-4548-9EC5-A253F9DDF206}"/>
    <pc:docChg chg="custSel addSld delSld modSld sldOrd">
      <pc:chgData name="Martin Jørgensen" userId="26d9fe71-6d2d-401b-9392-599258e85213" providerId="ADAL" clId="{A869D286-AE14-4548-9EC5-A253F9DDF206}" dt="2025-03-04T09:46:31.160" v="93" actId="20577"/>
      <pc:docMkLst>
        <pc:docMk/>
      </pc:docMkLst>
      <pc:sldChg chg="modSp mod ord">
        <pc:chgData name="Martin Jørgensen" userId="26d9fe71-6d2d-401b-9392-599258e85213" providerId="ADAL" clId="{A869D286-AE14-4548-9EC5-A253F9DDF206}" dt="2025-03-04T09:46:17.612" v="91"/>
        <pc:sldMkLst>
          <pc:docMk/>
          <pc:sldMk cId="3460552770" sldId="264"/>
        </pc:sldMkLst>
        <pc:graphicFrameChg chg="modGraphic">
          <ac:chgData name="Martin Jørgensen" userId="26d9fe71-6d2d-401b-9392-599258e85213" providerId="ADAL" clId="{A869D286-AE14-4548-9EC5-A253F9DDF206}" dt="2025-03-04T09:44:32.421" v="88" actId="20577"/>
          <ac:graphicFrameMkLst>
            <pc:docMk/>
            <pc:sldMk cId="3460552770" sldId="264"/>
            <ac:graphicFrameMk id="4" creationId="{B99665D4-6637-48F9-84FC-B430E959F0CA}"/>
          </ac:graphicFrameMkLst>
        </pc:graphicFrameChg>
      </pc:sldChg>
      <pc:sldChg chg="del">
        <pc:chgData name="Martin Jørgensen" userId="26d9fe71-6d2d-401b-9392-599258e85213" providerId="ADAL" clId="{A869D286-AE14-4548-9EC5-A253F9DDF206}" dt="2025-03-04T09:05:56.157" v="0" actId="47"/>
        <pc:sldMkLst>
          <pc:docMk/>
          <pc:sldMk cId="1469248938" sldId="266"/>
        </pc:sldMkLst>
      </pc:sldChg>
      <pc:sldChg chg="modSp mod">
        <pc:chgData name="Martin Jørgensen" userId="26d9fe71-6d2d-401b-9392-599258e85213" providerId="ADAL" clId="{A869D286-AE14-4548-9EC5-A253F9DDF206}" dt="2025-03-04T09:46:31.160" v="93" actId="20577"/>
        <pc:sldMkLst>
          <pc:docMk/>
          <pc:sldMk cId="1971034544" sldId="267"/>
        </pc:sldMkLst>
        <pc:spChg chg="mod">
          <ac:chgData name="Martin Jørgensen" userId="26d9fe71-6d2d-401b-9392-599258e85213" providerId="ADAL" clId="{A869D286-AE14-4548-9EC5-A253F9DDF206}" dt="2025-03-04T09:46:31.160" v="93" actId="20577"/>
          <ac:spMkLst>
            <pc:docMk/>
            <pc:sldMk cId="1971034544" sldId="267"/>
            <ac:spMk id="2" creationId="{EF906730-5718-4CE2-98AE-188605D71946}"/>
          </ac:spMkLst>
        </pc:spChg>
      </pc:sldChg>
      <pc:sldChg chg="add">
        <pc:chgData name="Martin Jørgensen" userId="26d9fe71-6d2d-401b-9392-599258e85213" providerId="ADAL" clId="{A869D286-AE14-4548-9EC5-A253F9DDF206}" dt="2025-03-04T09:45:45.843" v="89"/>
        <pc:sldMkLst>
          <pc:docMk/>
          <pc:sldMk cId="2584518249" sldId="381"/>
        </pc:sldMkLst>
      </pc:sldChg>
    </pc:docChg>
  </pc:docChgLst>
  <pc:docChgLst>
    <pc:chgData name="Martin Jørgensen" userId="26d9fe71-6d2d-401b-9392-599258e85213" providerId="ADAL" clId="{5E557B54-ED16-46DD-B042-44A9814F0818}"/>
    <pc:docChg chg="custSel addSld modSld sldOrd">
      <pc:chgData name="Martin Jørgensen" userId="26d9fe71-6d2d-401b-9392-599258e85213" providerId="ADAL" clId="{5E557B54-ED16-46DD-B042-44A9814F0818}" dt="2021-05-12T08:34:01.208" v="122"/>
      <pc:docMkLst>
        <pc:docMk/>
      </pc:docMkLst>
      <pc:sldChg chg="ord">
        <pc:chgData name="Martin Jørgensen" userId="26d9fe71-6d2d-401b-9392-599258e85213" providerId="ADAL" clId="{5E557B54-ED16-46DD-B042-44A9814F0818}" dt="2021-05-12T08:34:01.208" v="122"/>
        <pc:sldMkLst>
          <pc:docMk/>
          <pc:sldMk cId="3460552770" sldId="264"/>
        </pc:sldMkLst>
      </pc:sldChg>
      <pc:sldChg chg="modSp new mod">
        <pc:chgData name="Martin Jørgensen" userId="26d9fe71-6d2d-401b-9392-599258e85213" providerId="ADAL" clId="{5E557B54-ED16-46DD-B042-44A9814F0818}" dt="2021-05-12T08:33:43.272" v="118" actId="20577"/>
        <pc:sldMkLst>
          <pc:docMk/>
          <pc:sldMk cId="1971034544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4602E-2AD6-4332-9D9C-04A0742DACC8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F7584-73B3-4DC1-B96A-6B364C02B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7865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37FF5-B507-4554-A45A-00DACDC72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6952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66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35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EBB34-DFEA-45A0-91C4-021B0BA5F3EF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970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653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806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19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685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361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213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084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25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66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783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51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C71F4-A991-4655-8D54-E3B8138793EA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2F773-74F9-4393-8D49-B4986C5EAA8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80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Jehovas vidner – efterbehandling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906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var din særlige observation?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535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OPFYLDER JEHOVAS VIDNER  FUNDAMENTALISMENS SÆRTRÆK?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9439A774-A9C3-4FFA-B9D0-C3AAB1A7C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417276"/>
              </p:ext>
            </p:extLst>
          </p:nvPr>
        </p:nvGraphicFramePr>
        <p:xfrm>
          <a:off x="677332" y="1635125"/>
          <a:ext cx="9762068" cy="504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535">
                  <a:extLst>
                    <a:ext uri="{9D8B030D-6E8A-4147-A177-3AD203B41FA5}">
                      <a16:colId xmlns:a16="http://schemas.microsoft.com/office/drawing/2014/main" val="2904157240"/>
                    </a:ext>
                  </a:extLst>
                </a:gridCol>
                <a:gridCol w="5579533">
                  <a:extLst>
                    <a:ext uri="{9D8B030D-6E8A-4147-A177-3AD203B41FA5}">
                      <a16:colId xmlns:a16="http://schemas.microsoft.com/office/drawing/2014/main" val="50139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Fundamentalismens særtræk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Eksempler – kom gerne med citater.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 hellige skrift er sand!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4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Bogstavelig læsning af den hellige skrift </a:t>
                      </a:r>
                    </a:p>
                    <a:p>
                      <a:pPr lvl="1"/>
                      <a:r>
                        <a:rPr lang="da-DK" dirty="0"/>
                        <a:t>ingen fortolkning – det er ikke nødvendigt!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3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Dualistisk verdensopfattelse – os&gt;&lt;dem, gud&gt;&lt;satan, gode&gt;&lt;onde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0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Kampmotiv: anti-sekulær bevægelse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5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Anti-pluralistisk bevægelse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Mål: genskabe en </a:t>
                      </a:r>
                      <a:r>
                        <a:rPr lang="da-DK" dirty="0" err="1"/>
                        <a:t>afsekulariseret</a:t>
                      </a:r>
                      <a:r>
                        <a:rPr lang="da-DK" dirty="0"/>
                        <a:t> verden, hvor den sande religion styrer samfundet og individerne.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292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14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Andre fundamentalistiske træk 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AD98B1E1-8161-4344-A806-AED266410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542377"/>
              </p:ext>
            </p:extLst>
          </p:nvPr>
        </p:nvGraphicFramePr>
        <p:xfrm>
          <a:off x="474133" y="1914502"/>
          <a:ext cx="10802599" cy="367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8667">
                  <a:extLst>
                    <a:ext uri="{9D8B030D-6E8A-4147-A177-3AD203B41FA5}">
                      <a16:colId xmlns:a16="http://schemas.microsoft.com/office/drawing/2014/main" val="1401954648"/>
                    </a:ext>
                  </a:extLst>
                </a:gridCol>
                <a:gridCol w="6653932">
                  <a:extLst>
                    <a:ext uri="{9D8B030D-6E8A-4147-A177-3AD203B41FA5}">
                      <a16:colId xmlns:a16="http://schemas.microsoft.com/office/drawing/2014/main" val="164811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Fundamentalismens særtræk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Eksempler – kom gerne med citater.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5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Fjender – nære og fjerne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3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Øjne i nakken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0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Enklavesamfund – vi er guds samfund i et hav af synd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0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Andet?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33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15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15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06730-5718-4CE2-98AE-188605D7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Sociologiske </a:t>
            </a:r>
            <a:r>
              <a:rPr lang="da-DK" dirty="0"/>
              <a:t>observationer	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DF0898-42DB-4DA2-A1C6-8DDF46454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Alder</a:t>
            </a:r>
          </a:p>
          <a:p>
            <a:r>
              <a:rPr lang="da-DK" dirty="0"/>
              <a:t>Køn </a:t>
            </a:r>
          </a:p>
          <a:p>
            <a:r>
              <a:rPr lang="da-DK" dirty="0"/>
              <a:t>Uddannelse </a:t>
            </a:r>
          </a:p>
          <a:p>
            <a:r>
              <a:rPr lang="da-DK" dirty="0"/>
              <a:t>Beskæftigelse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Kan I konkludere noget? </a:t>
            </a:r>
          </a:p>
        </p:txBody>
      </p:sp>
    </p:spTree>
    <p:extLst>
      <p:ext uri="{BB962C8B-B14F-4D97-AF65-F5344CB8AC3E}">
        <p14:creationId xmlns:p14="http://schemas.microsoft.com/office/powerpoint/2010/main" val="197103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Kirke – sekt- kult - </a:t>
            </a:r>
            <a:r>
              <a:rPr lang="da-DK" dirty="0" err="1"/>
              <a:t>denomination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 skal Jehovas vidner placeres? </a:t>
            </a:r>
          </a:p>
          <a:p>
            <a:endParaRPr lang="da-DK" dirty="0"/>
          </a:p>
          <a:p>
            <a:r>
              <a:rPr lang="da-DK" dirty="0"/>
              <a:t>Kilde til de to skemaer:</a:t>
            </a:r>
          </a:p>
          <a:p>
            <a:endParaRPr lang="da-DK" dirty="0"/>
          </a:p>
          <a:p>
            <a:r>
              <a:rPr lang="da-DK" dirty="0" err="1"/>
              <a:t>McGuire</a:t>
            </a:r>
            <a:r>
              <a:rPr lang="da-DK" dirty="0"/>
              <a:t>, Meredith (1997): Religion – the social </a:t>
            </a:r>
            <a:r>
              <a:rPr lang="da-DK" dirty="0" err="1"/>
              <a:t>Context</a:t>
            </a:r>
            <a:r>
              <a:rPr lang="da-DK" dirty="0"/>
              <a:t>. </a:t>
            </a:r>
          </a:p>
          <a:p>
            <a:r>
              <a:rPr lang="da-DK" dirty="0" err="1"/>
              <a:t>Wadsworth</a:t>
            </a:r>
            <a:r>
              <a:rPr lang="da-DK" dirty="0"/>
              <a:t> Publishing Company.</a:t>
            </a:r>
          </a:p>
          <a:p>
            <a:r>
              <a:rPr lang="da-DK" dirty="0"/>
              <a:t>Side 148-154</a:t>
            </a:r>
          </a:p>
        </p:txBody>
      </p:sp>
    </p:spTree>
    <p:extLst>
      <p:ext uri="{BB962C8B-B14F-4D97-AF65-F5344CB8AC3E}">
        <p14:creationId xmlns:p14="http://schemas.microsoft.com/office/powerpoint/2010/main" val="1042172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0643" cy="1325563"/>
          </a:xfrm>
        </p:spPr>
        <p:txBody>
          <a:bodyPr/>
          <a:lstStyle/>
          <a:p>
            <a:r>
              <a:rPr lang="da-DK" dirty="0"/>
              <a:t>Hvilke protestantiske træk har Jehovas Vidner? 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B99665D4-6637-48F9-84FC-B430E959F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809105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8684910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21494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Protestantisk træk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Eksempel fra Jehovas vidner.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3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Direkte gudsforhold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0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Kun bibelen tæller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1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Lighed overfor gud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3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Andet?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8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5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/>
          <p:cNvCxnSpPr/>
          <p:nvPr/>
        </p:nvCxnSpPr>
        <p:spPr>
          <a:xfrm>
            <a:off x="6096000" y="133398"/>
            <a:ext cx="72008" cy="67413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1524000" y="3573016"/>
            <a:ext cx="9144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524001" y="3213555"/>
            <a:ext cx="88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positivt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9660387" y="3217863"/>
            <a:ext cx="94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negativt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5038179" y="3573016"/>
            <a:ext cx="2259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Forhold til samfundet 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132004" y="1366896"/>
            <a:ext cx="6480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Egen </a:t>
            </a:r>
          </a:p>
          <a:p>
            <a:r>
              <a:rPr lang="da-DK" dirty="0"/>
              <a:t>For-</a:t>
            </a:r>
          </a:p>
          <a:p>
            <a:r>
              <a:rPr lang="da-DK" dirty="0"/>
              <a:t>Stå-</a:t>
            </a:r>
            <a:r>
              <a:rPr lang="da-DK" dirty="0" err="1"/>
              <a:t>else</a:t>
            </a:r>
            <a:r>
              <a:rPr lang="da-DK" dirty="0"/>
              <a:t> af </a:t>
            </a:r>
            <a:r>
              <a:rPr lang="da-DK" dirty="0" err="1"/>
              <a:t>legi-timi</a:t>
            </a:r>
            <a:r>
              <a:rPr lang="da-DK" dirty="0"/>
              <a:t>-</a:t>
            </a:r>
          </a:p>
          <a:p>
            <a:r>
              <a:rPr lang="da-DK" dirty="0" err="1"/>
              <a:t>tet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6168008" y="260648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Unik og sand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6220994" y="6484694"/>
            <a:ext cx="123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Pluralistisk 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1524000" y="404665"/>
            <a:ext cx="43427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KIRKE</a:t>
            </a:r>
          </a:p>
          <a:p>
            <a:r>
              <a:rPr lang="da-DK" dirty="0"/>
              <a:t>Kan omfatte alle – ofte hele samfund </a:t>
            </a:r>
          </a:p>
          <a:p>
            <a:r>
              <a:rPr lang="da-DK" dirty="0"/>
              <a:t>Harmonerer med samfundets værdier</a:t>
            </a:r>
          </a:p>
          <a:p>
            <a:r>
              <a:rPr lang="da-DK" dirty="0"/>
              <a:t>Ser sig som ”samfundets kirke”</a:t>
            </a:r>
          </a:p>
          <a:p>
            <a:r>
              <a:rPr lang="da-DK" dirty="0"/>
              <a:t>Religiøst liv afslappet – en del af samfundets</a:t>
            </a:r>
          </a:p>
          <a:p>
            <a:r>
              <a:rPr lang="da-DK" dirty="0"/>
              <a:t>hverdag. </a:t>
            </a:r>
          </a:p>
          <a:p>
            <a:r>
              <a:rPr lang="da-DK" dirty="0"/>
              <a:t>Inkluderende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7631237" y="455200"/>
            <a:ext cx="30146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SEKT</a:t>
            </a:r>
          </a:p>
          <a:p>
            <a:r>
              <a:rPr lang="da-DK" dirty="0"/>
              <a:t>Omfatter gruppen</a:t>
            </a:r>
          </a:p>
          <a:p>
            <a:r>
              <a:rPr lang="da-DK" dirty="0"/>
              <a:t>ser sig som eneste legitime</a:t>
            </a:r>
          </a:p>
          <a:p>
            <a:r>
              <a:rPr lang="da-DK" dirty="0"/>
              <a:t>religion. </a:t>
            </a:r>
          </a:p>
          <a:p>
            <a:r>
              <a:rPr lang="da-DK" dirty="0"/>
              <a:t>Afvisende forhold til </a:t>
            </a:r>
            <a:r>
              <a:rPr lang="da-DK" dirty="0" err="1"/>
              <a:t>samf</a:t>
            </a:r>
            <a:endParaRPr lang="da-DK" dirty="0"/>
          </a:p>
          <a:p>
            <a:r>
              <a:rPr lang="da-DK" dirty="0"/>
              <a:t>Tårnhøj </a:t>
            </a:r>
            <a:r>
              <a:rPr lang="da-DK" dirty="0" err="1"/>
              <a:t>organeseringsgrad</a:t>
            </a:r>
            <a:r>
              <a:rPr lang="da-DK" dirty="0"/>
              <a:t> </a:t>
            </a:r>
          </a:p>
          <a:p>
            <a:r>
              <a:rPr lang="da-DK" dirty="0"/>
              <a:t>Det religiøse liv altomfattende</a:t>
            </a:r>
          </a:p>
          <a:p>
            <a:r>
              <a:rPr lang="da-DK" dirty="0"/>
              <a:t>Ekskluderende. 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1681395" y="4649024"/>
            <a:ext cx="39401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DENOMINATION</a:t>
            </a:r>
          </a:p>
          <a:p>
            <a:r>
              <a:rPr lang="da-DK" dirty="0"/>
              <a:t>Positivt forhold til </a:t>
            </a:r>
            <a:r>
              <a:rPr lang="da-DK" dirty="0" err="1"/>
              <a:t>samf</a:t>
            </a:r>
            <a:r>
              <a:rPr lang="da-DK" dirty="0"/>
              <a:t>.</a:t>
            </a:r>
          </a:p>
          <a:p>
            <a:r>
              <a:rPr lang="da-DK" dirty="0"/>
              <a:t>Fokus på særlige områder </a:t>
            </a:r>
          </a:p>
          <a:p>
            <a:r>
              <a:rPr lang="da-DK" dirty="0"/>
              <a:t>”afslappet” religionsdyrkelse</a:t>
            </a:r>
          </a:p>
          <a:p>
            <a:r>
              <a:rPr lang="da-DK" dirty="0"/>
              <a:t>Høj organiseringsgrad</a:t>
            </a:r>
          </a:p>
          <a:p>
            <a:r>
              <a:rPr lang="da-DK" dirty="0"/>
              <a:t>Anerkender andre religioners legitimitet</a:t>
            </a:r>
          </a:p>
        </p:txBody>
      </p:sp>
      <p:sp>
        <p:nvSpPr>
          <p:cNvPr id="17" name="Tekstboks 16"/>
          <p:cNvSpPr txBox="1"/>
          <p:nvPr/>
        </p:nvSpPr>
        <p:spPr>
          <a:xfrm>
            <a:off x="7631238" y="4437113"/>
            <a:ext cx="271356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KULT</a:t>
            </a:r>
          </a:p>
          <a:p>
            <a:r>
              <a:rPr lang="da-DK" dirty="0"/>
              <a:t>Anstrengt forhold til </a:t>
            </a:r>
            <a:r>
              <a:rPr lang="da-DK" dirty="0" err="1"/>
              <a:t>samf</a:t>
            </a:r>
            <a:r>
              <a:rPr lang="da-DK" dirty="0"/>
              <a:t>. </a:t>
            </a:r>
          </a:p>
          <a:p>
            <a:r>
              <a:rPr lang="da-DK" dirty="0"/>
              <a:t>Anerkender andre religion-</a:t>
            </a:r>
          </a:p>
          <a:p>
            <a:r>
              <a:rPr lang="da-DK" dirty="0" err="1"/>
              <a:t>ers</a:t>
            </a:r>
            <a:r>
              <a:rPr lang="da-DK" dirty="0"/>
              <a:t> legitimitet</a:t>
            </a:r>
          </a:p>
          <a:p>
            <a:r>
              <a:rPr lang="da-DK" dirty="0"/>
              <a:t>”Det rigtige for mig”</a:t>
            </a:r>
          </a:p>
          <a:p>
            <a:r>
              <a:rPr lang="da-DK" dirty="0"/>
              <a:t>Lav organiseringsgrad</a:t>
            </a:r>
          </a:p>
          <a:p>
            <a:r>
              <a:rPr lang="da-DK" dirty="0"/>
              <a:t>Ex: New age </a:t>
            </a:r>
          </a:p>
        </p:txBody>
      </p:sp>
      <p:sp>
        <p:nvSpPr>
          <p:cNvPr id="18" name="Tekstboks 17"/>
          <p:cNvSpPr txBox="1"/>
          <p:nvPr/>
        </p:nvSpPr>
        <p:spPr>
          <a:xfrm>
            <a:off x="1581943" y="133398"/>
            <a:ext cx="461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TYPER AF MENIGHEDERS KOLLEKTIVE STÅSTED</a:t>
            </a:r>
          </a:p>
        </p:txBody>
      </p:sp>
    </p:spTree>
    <p:extLst>
      <p:ext uri="{BB962C8B-B14F-4D97-AF65-F5344CB8AC3E}">
        <p14:creationId xmlns:p14="http://schemas.microsoft.com/office/powerpoint/2010/main" val="3105943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/>
          <p:cNvCxnSpPr/>
          <p:nvPr/>
        </p:nvCxnSpPr>
        <p:spPr>
          <a:xfrm>
            <a:off x="6096000" y="133398"/>
            <a:ext cx="72008" cy="67413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1524000" y="3573016"/>
            <a:ext cx="9144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524001" y="3213555"/>
            <a:ext cx="203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”Masse”-religiøsitet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8767106" y="3203685"/>
            <a:ext cx="1843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Virtous-religiøsiet</a:t>
            </a:r>
            <a:endParaRPr lang="da-DK" dirty="0"/>
          </a:p>
          <a:p>
            <a:r>
              <a:rPr lang="da-DK" dirty="0"/>
              <a:t>”ekspert”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5038179" y="3573016"/>
            <a:ext cx="2392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Vægtlæggen</a:t>
            </a:r>
            <a:r>
              <a:rPr lang="da-DK" dirty="0"/>
              <a:t> på religion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132004" y="2244059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Reli-giøs</a:t>
            </a:r>
            <a:r>
              <a:rPr lang="da-DK" dirty="0"/>
              <a:t> rolle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5137463" y="219998"/>
            <a:ext cx="2765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Religiøs rolle altomfattende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4199231" y="6484694"/>
            <a:ext cx="4660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Segmenteret – religiøs rolle  er én blandt andre 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1524000" y="404665"/>
            <a:ext cx="43427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KIRKE</a:t>
            </a:r>
          </a:p>
          <a:p>
            <a:r>
              <a:rPr lang="da-DK" dirty="0"/>
              <a:t>Kan omfatte alle – ofte hele samfund </a:t>
            </a:r>
          </a:p>
          <a:p>
            <a:r>
              <a:rPr lang="da-DK" dirty="0"/>
              <a:t>Harmonerer med samfundets værdier</a:t>
            </a:r>
          </a:p>
          <a:p>
            <a:r>
              <a:rPr lang="da-DK" dirty="0"/>
              <a:t>Ser sig som ”samfundets kirke” </a:t>
            </a:r>
          </a:p>
          <a:p>
            <a:r>
              <a:rPr lang="da-DK" dirty="0"/>
              <a:t>Religiøst liv afslappet – en del af samfundets</a:t>
            </a:r>
          </a:p>
          <a:p>
            <a:r>
              <a:rPr lang="da-DK" dirty="0"/>
              <a:t>hverdag. </a:t>
            </a:r>
          </a:p>
          <a:p>
            <a:r>
              <a:rPr lang="da-DK" dirty="0"/>
              <a:t>Inkluderende. 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7631237" y="455200"/>
            <a:ext cx="30557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SEKT</a:t>
            </a:r>
          </a:p>
          <a:p>
            <a:r>
              <a:rPr lang="da-DK" dirty="0"/>
              <a:t>Omfatter kun gruppen</a:t>
            </a:r>
          </a:p>
          <a:p>
            <a:r>
              <a:rPr lang="da-DK" dirty="0"/>
              <a:t>Ser sig som eneste legitime</a:t>
            </a:r>
          </a:p>
          <a:p>
            <a:r>
              <a:rPr lang="da-DK" dirty="0"/>
              <a:t>religion. </a:t>
            </a:r>
          </a:p>
          <a:p>
            <a:r>
              <a:rPr lang="da-DK" dirty="0"/>
              <a:t>Afvisende forhold til </a:t>
            </a:r>
            <a:r>
              <a:rPr lang="da-DK" dirty="0" err="1"/>
              <a:t>samf</a:t>
            </a:r>
            <a:endParaRPr lang="da-DK" dirty="0"/>
          </a:p>
          <a:p>
            <a:r>
              <a:rPr lang="da-DK" dirty="0"/>
              <a:t>Det religiøse liv omfatte alle </a:t>
            </a:r>
          </a:p>
          <a:p>
            <a:r>
              <a:rPr lang="da-DK" dirty="0"/>
              <a:t>livets sfærer – </a:t>
            </a:r>
            <a:r>
              <a:rPr lang="da-DK" i="1" dirty="0"/>
              <a:t>virtuost! </a:t>
            </a:r>
          </a:p>
          <a:p>
            <a:r>
              <a:rPr lang="da-DK" i="1" dirty="0"/>
              <a:t>Kun venner indenfor religionen</a:t>
            </a:r>
          </a:p>
          <a:p>
            <a:r>
              <a:rPr lang="da-DK" dirty="0"/>
              <a:t>Ekskluderende. 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1681394" y="4649024"/>
            <a:ext cx="40569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DENOMINATION</a:t>
            </a:r>
          </a:p>
          <a:p>
            <a:r>
              <a:rPr lang="da-DK" dirty="0"/>
              <a:t>Positivt forhold til samfundet </a:t>
            </a:r>
          </a:p>
          <a:p>
            <a:r>
              <a:rPr lang="da-DK" dirty="0"/>
              <a:t>Folk vælger medlemskab - individualistisk</a:t>
            </a:r>
          </a:p>
          <a:p>
            <a:r>
              <a:rPr lang="da-DK" dirty="0"/>
              <a:t>”afslappet” religionsdyrkelse</a:t>
            </a:r>
          </a:p>
          <a:p>
            <a:r>
              <a:rPr lang="da-DK"/>
              <a:t>Høj organiseringsgrad </a:t>
            </a:r>
            <a:endParaRPr lang="da-DK" dirty="0"/>
          </a:p>
          <a:p>
            <a:r>
              <a:rPr lang="da-DK" dirty="0"/>
              <a:t>Anerkender andre religioners legitimitet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da-DK" dirty="0">
                <a:sym typeface="Wingdings" pitchFamily="2" charset="2"/>
              </a:rPr>
              <a:t>Kan have venner uden for religionen</a:t>
            </a:r>
          </a:p>
          <a:p>
            <a:endParaRPr lang="da-DK" dirty="0"/>
          </a:p>
        </p:txBody>
      </p:sp>
      <p:sp>
        <p:nvSpPr>
          <p:cNvPr id="17" name="Tekstboks 16"/>
          <p:cNvSpPr txBox="1"/>
          <p:nvPr/>
        </p:nvSpPr>
        <p:spPr>
          <a:xfrm>
            <a:off x="7631238" y="4437112"/>
            <a:ext cx="271356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KULT</a:t>
            </a:r>
          </a:p>
          <a:p>
            <a:r>
              <a:rPr lang="da-DK" dirty="0"/>
              <a:t>Anstrengt forhold til </a:t>
            </a:r>
            <a:r>
              <a:rPr lang="da-DK" dirty="0" err="1"/>
              <a:t>samf</a:t>
            </a:r>
            <a:r>
              <a:rPr lang="da-DK" dirty="0"/>
              <a:t>. </a:t>
            </a:r>
          </a:p>
          <a:p>
            <a:r>
              <a:rPr lang="da-DK" dirty="0"/>
              <a:t>Anerkender andre religion-</a:t>
            </a:r>
          </a:p>
          <a:p>
            <a:r>
              <a:rPr lang="da-DK" dirty="0" err="1"/>
              <a:t>ers</a:t>
            </a:r>
            <a:r>
              <a:rPr lang="da-DK" dirty="0"/>
              <a:t> legitimitet - </a:t>
            </a:r>
            <a:r>
              <a:rPr lang="da-DK" i="1" dirty="0"/>
              <a:t>shopper</a:t>
            </a:r>
          </a:p>
          <a:p>
            <a:r>
              <a:rPr lang="da-DK" dirty="0"/>
              <a:t>”Det rigtige for mig”</a:t>
            </a:r>
          </a:p>
          <a:p>
            <a:r>
              <a:rPr lang="da-DK" dirty="0"/>
              <a:t>Lav organiseringsgrad </a:t>
            </a:r>
          </a:p>
          <a:p>
            <a:r>
              <a:rPr lang="da-DK" dirty="0"/>
              <a:t>Dyrkelse af evne- </a:t>
            </a:r>
          </a:p>
          <a:p>
            <a:r>
              <a:rPr lang="da-DK" dirty="0"/>
              <a:t>stærk spiritualitet </a:t>
            </a:r>
          </a:p>
        </p:txBody>
      </p:sp>
      <p:sp>
        <p:nvSpPr>
          <p:cNvPr id="2" name="Tekstboks 1"/>
          <p:cNvSpPr txBox="1"/>
          <p:nvPr/>
        </p:nvSpPr>
        <p:spPr>
          <a:xfrm>
            <a:off x="1524000" y="86777"/>
            <a:ext cx="3702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INDIVIDETS RELIGIØSE ORIENTERING</a:t>
            </a:r>
          </a:p>
        </p:txBody>
      </p:sp>
    </p:spTree>
    <p:extLst>
      <p:ext uri="{BB962C8B-B14F-4D97-AF65-F5344CB8AC3E}">
        <p14:creationId xmlns:p14="http://schemas.microsoft.com/office/powerpoint/2010/main" val="2749695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74FD9-E595-3994-5F6B-378DF2FBF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CCA7038-4118-7D51-15CF-642428E32236}"/>
              </a:ext>
            </a:extLst>
          </p:cNvPr>
          <p:cNvGraphicFramePr>
            <a:graphicFrameLocks noGrp="1"/>
          </p:cNvGraphicFramePr>
          <p:nvPr/>
        </p:nvGraphicFramePr>
        <p:xfrm>
          <a:off x="1775520" y="0"/>
          <a:ext cx="8496944" cy="8316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285">
                  <a:extLst>
                    <a:ext uri="{9D8B030D-6E8A-4147-A177-3AD203B41FA5}">
                      <a16:colId xmlns:a16="http://schemas.microsoft.com/office/drawing/2014/main" val="2606098458"/>
                    </a:ext>
                  </a:extLst>
                </a:gridCol>
                <a:gridCol w="2033336">
                  <a:extLst>
                    <a:ext uri="{9D8B030D-6E8A-4147-A177-3AD203B41FA5}">
                      <a16:colId xmlns:a16="http://schemas.microsoft.com/office/drawing/2014/main" val="8686528"/>
                    </a:ext>
                  </a:extLst>
                </a:gridCol>
                <a:gridCol w="2316626">
                  <a:extLst>
                    <a:ext uri="{9D8B030D-6E8A-4147-A177-3AD203B41FA5}">
                      <a16:colId xmlns:a16="http://schemas.microsoft.com/office/drawing/2014/main" val="2246325291"/>
                    </a:ext>
                  </a:extLst>
                </a:gridCol>
                <a:gridCol w="2075697">
                  <a:extLst>
                    <a:ext uri="{9D8B030D-6E8A-4147-A177-3AD203B41FA5}">
                      <a16:colId xmlns:a16="http://schemas.microsoft.com/office/drawing/2014/main" val="915731830"/>
                    </a:ext>
                  </a:extLst>
                </a:gridCol>
              </a:tblGrid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 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Arkaisk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Aksial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Postaksial kompromisreligion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145411"/>
                  </a:ext>
                </a:extLst>
              </a:tr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Verdensopfattelse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+mn-lt"/>
                          <a:ea typeface="+mn-ea"/>
                          <a:cs typeface="+mn-cs"/>
                        </a:rPr>
                        <a:t>Positiv</a:t>
                      </a:r>
                      <a:r>
                        <a:rPr lang="da-DK" sz="17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Negativ (lad mig komme væk!)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="1" dirty="0">
                          <a:effectLst/>
                        </a:rPr>
                        <a:t>negativ, men religionen/kirken  hjælper dig med at få det bedste ud af det.</a:t>
                      </a:r>
                      <a:r>
                        <a:rPr lang="da-DK" sz="1700" dirty="0">
                          <a:effectLst/>
                        </a:rPr>
                        <a:t>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3174477"/>
                  </a:ext>
                </a:extLst>
              </a:tr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Gud/guderne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Tæt på –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Ofre</a:t>
                      </a: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 velsignelse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Fjern himmelgud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Mere</a:t>
                      </a:r>
                      <a:r>
                        <a:rPr lang="da-DK" sz="1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streng –etiske krav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Tæt på – indre +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Langt væk, men mere forstående.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333665"/>
                  </a:ext>
                </a:extLst>
              </a:tr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+mn-lt"/>
                          <a:ea typeface="+mn-ea"/>
                          <a:cs typeface="+mn-cs"/>
                        </a:rPr>
                        <a:t>Frelse</a:t>
                      </a:r>
                      <a:r>
                        <a:rPr lang="da-DK" sz="17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Godt liv på jorden i livet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 himlen efter livet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/ fortabelse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 himlen/nirvana efter livet </a:t>
                      </a:r>
                      <a:r>
                        <a:rPr lang="da-DK" sz="1700">
                          <a:effectLst/>
                        </a:rPr>
                        <a:t>men muligt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4038392"/>
                  </a:ext>
                </a:extLst>
              </a:tr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Vejene til frelse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 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Ofre </a:t>
                      </a:r>
                      <a:r>
                        <a:rPr lang="da-DK" sz="1700" baseline="0" dirty="0">
                          <a:effectLst/>
                        </a:rPr>
                        <a:t> til guderne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aseline="0" dirty="0">
                          <a:effectLst/>
                        </a:rPr>
                        <a:t>Frugtbarhed retur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aseline="0" dirty="0">
                          <a:effectLst/>
                        </a:rPr>
                        <a:t>Dvs. </a:t>
                      </a:r>
                      <a:r>
                        <a:rPr lang="da-DK" sz="1700" b="1" baseline="0" dirty="0">
                          <a:effectLst/>
                        </a:rPr>
                        <a:t>velsignelse</a:t>
                      </a:r>
                      <a:endParaRPr lang="da-DK" sz="17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Personlig tro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kræver anstrengelse/ </a:t>
                      </a:r>
                      <a:r>
                        <a:rPr lang="da-DK" sz="1700" b="1" baseline="0" dirty="0">
                          <a:effectLst/>
                        </a:rPr>
                        <a:t>FRELSESRELIGION</a:t>
                      </a:r>
                      <a:endParaRPr lang="da-D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Erkendelsens vej</a:t>
                      </a:r>
                      <a:r>
                        <a:rPr lang="da-DK" sz="1700" baseline="0" dirty="0">
                          <a:effectLst/>
                        </a:rPr>
                        <a:t>.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Handlingens vej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Hengivelsens vej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Til alle grupper.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110359"/>
                  </a:ext>
                </a:extLst>
              </a:tr>
              <a:tr h="11599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Forholdet til det guddommelige går gennem: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 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Kollektivet – fælles ritualer – ofte optog + ofre med fest</a:t>
                      </a:r>
                      <a:r>
                        <a:rPr lang="da-DK" sz="1700" baseline="0" dirty="0">
                          <a:effectLst/>
                        </a:rPr>
                        <a:t>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Individet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Kombination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Individuelle ofre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Livsførelse ift. karma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Munke oplærer + står for optag – fælles.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6612530"/>
                  </a:ext>
                </a:extLst>
              </a:tr>
              <a:tr h="866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Hvem henvender religionen sig til?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 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Massereligion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(Lave krav)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Elite – (høje krav)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(ofte klosterliv)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Elite + masse –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Både indre og ydre krav. </a:t>
                      </a:r>
                      <a:r>
                        <a:rPr lang="da-DK" sz="1700" dirty="0" err="1">
                          <a:effectLst/>
                        </a:rPr>
                        <a:t>Dsv</a:t>
                      </a:r>
                      <a:r>
                        <a:rPr lang="da-DK" sz="1700" dirty="0">
                          <a:effectLst/>
                        </a:rPr>
                        <a:t> strengere end arkaisk religion.   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1427048"/>
                  </a:ext>
                </a:extLst>
              </a:tr>
              <a:tr h="866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Autoritet i samfundet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Hierarki –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Oprør mod kongen er oprør mod Gud/</a:t>
                      </a:r>
                      <a:r>
                        <a:rPr lang="da-DK" sz="17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erne</a:t>
                      </a: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Hierarkiet udfordres – kongen opfylder ikke de aksiale krav…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Ny autoritet…  underlægger sig de aksiale-støtter dem.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3559390"/>
                  </a:ext>
                </a:extLst>
              </a:tr>
              <a:tr h="573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Individ/gruppe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>
                          <a:effectLst/>
                        </a:rPr>
                        <a:t>Gruppe</a:t>
                      </a:r>
                      <a:endParaRPr lang="da-DK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Individuelt gudsforhold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Individuel tro + gruppe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700" dirty="0">
                          <a:effectLst/>
                        </a:rPr>
                        <a:t> </a:t>
                      </a:r>
                      <a:endParaRPr lang="da-DK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5352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518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søger folk fundamentalistisk religion?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Har vi andre eksempler?</a:t>
            </a:r>
          </a:p>
          <a:p>
            <a:endParaRPr lang="da-DK" dirty="0"/>
          </a:p>
          <a:p>
            <a:r>
              <a:rPr lang="da-DK" dirty="0"/>
              <a:t>Forsøg at forklare det?</a:t>
            </a:r>
          </a:p>
          <a:p>
            <a:endParaRPr lang="da-DK" dirty="0"/>
          </a:p>
          <a:p>
            <a:r>
              <a:rPr lang="da-DK" dirty="0"/>
              <a:t>har du citater, der kan underbygge </a:t>
            </a:r>
            <a:r>
              <a:rPr lang="da-DK"/>
              <a:t>din forklaring?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8947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702</Words>
  <Application>Microsoft Office PowerPoint</Application>
  <PresentationFormat>Widescreen</PresentationFormat>
  <Paragraphs>190</Paragraphs>
  <Slides>11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Jehovas vidner – efterbehandling </vt:lpstr>
      <vt:lpstr>Hvad var din særlige observation? </vt:lpstr>
      <vt:lpstr>OPFYLDER JEHOVAS VIDNER  FUNDAMENTALISMENS SÆRTRÆK? </vt:lpstr>
      <vt:lpstr>Andre fundamentalistiske træk </vt:lpstr>
      <vt:lpstr>Sociologiske observationer  </vt:lpstr>
      <vt:lpstr>Kirke – sekt- kult - denomination</vt:lpstr>
      <vt:lpstr>Hvilke protestantiske træk har Jehovas Vidner? </vt:lpstr>
      <vt:lpstr>PowerPoint-præsentation</vt:lpstr>
      <vt:lpstr>PowerPoint-præsentation</vt:lpstr>
      <vt:lpstr>PowerPoint-præsentation</vt:lpstr>
      <vt:lpstr>Hvorfor søger folk fundamentalistisk religion?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Jehovas vidner – efterbehandling </dc:title>
  <dc:creator>Martin Jørgensen</dc:creator>
  <cp:lastModifiedBy>Martin Jørgensen</cp:lastModifiedBy>
  <cp:revision>10</cp:revision>
  <dcterms:created xsi:type="dcterms:W3CDTF">2019-05-03T11:38:06Z</dcterms:created>
  <dcterms:modified xsi:type="dcterms:W3CDTF">2025-03-04T09:46:32Z</dcterms:modified>
</cp:coreProperties>
</file>