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9" r:id="rId4"/>
    <p:sldId id="270" r:id="rId5"/>
    <p:sldId id="266" r:id="rId6"/>
    <p:sldId id="264" r:id="rId7"/>
    <p:sldId id="265" r:id="rId8"/>
    <p:sldId id="257" r:id="rId9"/>
    <p:sldId id="258" r:id="rId10"/>
    <p:sldId id="259" r:id="rId11"/>
    <p:sldId id="260" r:id="rId12"/>
    <p:sldId id="261" r:id="rId13"/>
    <p:sldId id="262" r:id="rId14"/>
    <p:sldId id="271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186438-5D54-CA49-8830-5250C382EB2B}" v="2" dt="2025-03-12T08:48:55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E559CF-6E98-8EAA-A043-8CADAC86D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E87B78-7EE8-32F7-2F14-835D40AE0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376935-5D44-C6C1-C848-E90A981C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4620C0-C779-34FA-BCFF-CBC6044B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2BBDD6-1437-FA76-AF06-10DF7019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63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1DA50-6EE7-A928-175A-AB906106A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BB47E3-5044-8CB7-3E89-5E79A9F67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2B6F7E-8BCE-3B70-2AB9-33912F12A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2F338-4570-55C1-693B-8AE74B313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ACACBF-DBF6-943A-2D99-D5E079BAA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948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3279D8-3AA2-27ED-44C5-CF13B8E1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DB0530-09EC-D783-F887-B3C8BAF05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07D046-8A96-14D0-AAFE-8AFE35E2F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8C5009-5A72-C613-4DBF-3870DEBA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CEB000-E768-549B-A3D4-0D347DAD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295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C5BC5E-7459-37C7-B751-4269BB93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690FEF-FE0B-50E1-5EBF-3E33C9FE1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BBA399C-EB51-2EB2-1DB4-A3F326329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A8DAA6-FF33-AC14-22ED-3000850A0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DE01CE9-9CD4-0E99-D7C4-3F85554D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2244D86-E3AF-F477-F0A0-2EC12DFA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13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3F0B2-5932-1076-EB57-DE49E485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30548D-827A-5490-45A5-86DA6367E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3A8322-567A-5471-7B27-0B37B9F7F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33115C9-3AD0-32D9-01AE-28A6A3F180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A73D210-3BB3-1329-8352-043BE9B2E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4C7EDAE-D9B7-A893-3BC2-066B02F5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B3BE24E-99B9-3821-81AC-0851B0A4E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CD9E49A-5601-6693-03E5-D2CD034F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608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38F36-F2A1-432A-15AA-4402CAB7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3D24699-C13F-BD5B-7C81-5ABCF94B0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D18EC0-1A59-5C3C-CC1E-043E1AC3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B4EEC9B-563E-74FF-F040-6009EBA9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674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1316812-89F2-3506-D279-58BFC066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B33B1B1-E576-4688-1743-624B58D5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D54A7E-0655-ED34-BBD2-BAEE199C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993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52AA2-1274-B365-34AA-DE8F6F18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3E925F-9A41-11C6-1B5A-DE9651E3E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AA7659-2C36-D789-4A4C-3216EE4A8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432265-67F0-8B32-5B0E-CF2EF617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2D4CB29-11CC-D83E-0B88-724F61E32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E7DEF3-EF5E-4626-66CA-AD489FF8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732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CFED4-7DB3-9B06-FF06-1C8283667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ECA8108-BC7D-5649-3280-23B41F311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DFCD567-5FC2-652D-D09A-795229284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1A9E193-802F-CFF8-4EAE-3D350389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6574A5-B40C-694A-20B9-5A44D386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1A9C9C-0A70-A87E-4040-B2241499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898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C3AFC-94EF-CC08-95D1-6FA9E323A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969831-8195-F73A-0122-CD7CD46D3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0CD84AE-7887-0953-A797-A63E564B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F489A0-A0B2-99A6-58A2-E39A5D97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445FD9-BE2D-4C41-1266-9D315429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71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FFAF2BC-1878-89F2-F250-74E3B677BC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CD2390-7C76-789D-D542-0D9EC4819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24E197-27DD-AFC1-500E-3884A7560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D11C23-9279-E848-25E7-126A9E788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CB34E9-BF26-243E-63A8-7AA2F0B9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896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219EC68-592E-E946-C052-862B2E5B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BA6BE9-2CD6-E39D-CFEA-C300E6673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AAA3E7-AAB7-7128-9086-F5A5E0DB32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32223F-8825-B9B5-91DD-14C478304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2CEEB4-4E56-1565-C7F3-3940512F3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328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iologibogen.systime.dk/?id=424" TargetMode="External"/><Relationship Id="rId2" Type="http://schemas.openxmlformats.org/officeDocument/2006/relationships/hyperlink" Target="https://biologibogen.systime.dk/?id=43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9FFB17-3FC6-B74D-CF60-E33F2AC15D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EN SUND DAG I 3.G</a:t>
            </a:r>
          </a:p>
        </p:txBody>
      </p:sp>
      <p:sp>
        <p:nvSpPr>
          <p:cNvPr id="7" name="Undertitel 6">
            <a:extLst>
              <a:ext uri="{FF2B5EF4-FFF2-40B4-BE49-F238E27FC236}">
                <a16:creationId xmlns:a16="http://schemas.microsoft.com/office/drawing/2014/main" id="{5D74F23B-EA66-4467-2DCA-6CA82E4D62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Modul 1</a:t>
            </a:r>
          </a:p>
        </p:txBody>
      </p:sp>
    </p:spTree>
    <p:extLst>
      <p:ext uri="{BB962C8B-B14F-4D97-AF65-F5344CB8AC3E}">
        <p14:creationId xmlns:p14="http://schemas.microsoft.com/office/powerpoint/2010/main" val="39699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B7E745-23A1-6E83-DF32-5DEE32407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Intro til forløbet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14BF8D-9918-2450-0806-A8F45DFEC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Kernestof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makromolekyler: opbygning og biologisk funktion af </a:t>
            </a:r>
            <a:r>
              <a:rPr lang="da-DK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carbohydrater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lipider, proteiner og </a:t>
            </a:r>
            <a:r>
              <a:rPr lang="da-DK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nucleinsyrer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enzymer: opbygning, funktion og faktorer, der </a:t>
            </a:r>
            <a:r>
              <a:rPr lang="da-DK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påvirker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enzymaktiviteten 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biokemiske processer: respiration og gæring 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fysiologi: oversigt over kroppens organsystemer, </a:t>
            </a:r>
            <a:r>
              <a:rPr lang="da-DK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åndedrætssystem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blodkredsløb, hormonel regulering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Supplerende stof: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Sundhed med fokus på kost </a:t>
            </a:r>
            <a:r>
              <a:rPr lang="da-DK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og tarmmikrobiomet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4602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CEF41-DF23-CC74-5F01-573050529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F54A44-E961-3881-7A5D-D58967721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3200" b="1" dirty="0"/>
              <a:t>Mål med timen</a:t>
            </a:r>
          </a:p>
          <a:p>
            <a:pPr marL="0" indent="0">
              <a:buNone/>
            </a:pPr>
            <a:r>
              <a:rPr lang="da-DK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skal undersøge, hvordan en 19-årig 3.g elevs energiomsætning er i løbet af to idrætsaktiviteter i en idrætstime  - en almindelig opvarmningssession efterfulgt af en max-løbetest.  </a:t>
            </a:r>
          </a:p>
          <a:p>
            <a:pPr marL="0" indent="0">
              <a:buNone/>
            </a:pPr>
            <a:r>
              <a:rPr lang="da-DK" sz="3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Fakta</a:t>
            </a:r>
          </a:p>
          <a:p>
            <a:pPr marL="514350" indent="-514350">
              <a:buAutoNum type="arabicParenR"/>
            </a:pPr>
            <a:r>
              <a:rPr lang="da-DK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Elevens puls er under opvarmningen på gennemsnitligt 160 slag/min.</a:t>
            </a:r>
          </a:p>
          <a:p>
            <a:pPr marL="514350" indent="-514350">
              <a:buAutoNum type="arabicParenR"/>
            </a:pPr>
            <a:r>
              <a:rPr lang="da-DK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Eleven har ved max-testens afslutning en puls på 198 slag/min og føler sig totalt udmattet med tendens til at </a:t>
            </a:r>
            <a:r>
              <a:rPr lang="da-DK" sz="3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vomittere</a:t>
            </a:r>
            <a:r>
              <a:rPr lang="da-DK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1369988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5739C-3874-9468-C147-C6439304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F4331F-489C-3950-48D6-1C649AB20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Emner at tage op i modulet:</a:t>
            </a: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forsynes de arbejde celler med energi - kom herunder ind på det lille og det store kredsløb, hjerte, lunger - se om ”Blodkredsløbet” og de tilhørende undersider, en del af det er repetition af C-niveauet: </a:t>
            </a:r>
            <a:r>
              <a:rPr lang="da-DK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https://biologibogen.systime.dk/?id=436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gruppeøvelse, repetition af viden fra C-niveauet – 25 min</a:t>
            </a: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Hvilke arbejdsintensiteter arbejder eleven ved under opvarmningen og under max-testen? 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fælles, fagligt overlap til idræts – 10 min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Hvilke biokemiske processer forløber i de arbejdende muskelceller og hvornår? - Se om ”Respiration” og de tilhørende undersider, en del er nyt: </a:t>
            </a:r>
            <a:r>
              <a:rPr lang="da-DK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https://biologibogen.systime.dk/?id=424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- 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læreroplæg, fokus på overblik – 25 min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Svare på det overordnede opgave for modulet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skal undersøge, hvordan en 19-årig 3.g elevs energiomsætning er i løbet af to idrætsaktiviteter i en idrætstime  - en almindelig opvarmningssession efterfulgt af en max-løbetest – 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opsummer jeres viden fra i gruppen og lav et sammenfattet svar – 30 min og læg jeres opsummering i </a:t>
            </a:r>
            <a:r>
              <a:rPr lang="da-DK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elevfeecback</a:t>
            </a:r>
            <a:endParaRPr lang="da-DK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06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7D7A2-6F23-BA93-8882-AD97AD56C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28B5A-79DE-0840-8BBB-D737014FE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719" y="640449"/>
            <a:ext cx="9144000" cy="2387600"/>
          </a:xfrm>
        </p:spPr>
        <p:txBody>
          <a:bodyPr/>
          <a:lstStyle/>
          <a:p>
            <a:r>
              <a:rPr lang="da-DK" dirty="0"/>
              <a:t>Blodkredsløbet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C3BDBF8-5916-0D19-2C0F-05E6B4A46C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rmAutofit/>
          </a:bodyPr>
          <a:lstStyle/>
          <a:p>
            <a:r>
              <a:rPr lang="da-DK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forsynes de arbejde celler med energi </a:t>
            </a:r>
            <a:r>
              <a:rPr lang="da-DK" sz="3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Gruppeøvelse</a:t>
            </a:r>
            <a:r>
              <a:rPr lang="da-DK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403977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47E21-A860-8AE6-396E-DA1380676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0F2CBA-5B77-36C7-0ECB-88A1F6444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169"/>
            <a:ext cx="9144000" cy="2387600"/>
          </a:xfrm>
        </p:spPr>
        <p:txBody>
          <a:bodyPr/>
          <a:lstStyle/>
          <a:p>
            <a:r>
              <a:rPr lang="da-DK" dirty="0"/>
              <a:t>Arbejdsintensitet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C3CA8F-587B-F9EF-BF29-CD932B0296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17832"/>
            <a:ext cx="9144000" cy="1655762"/>
          </a:xfrm>
        </p:spPr>
        <p:txBody>
          <a:bodyPr>
            <a:normAutofit/>
          </a:bodyPr>
          <a:lstStyle/>
          <a:p>
            <a:r>
              <a:rPr lang="da-DK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Hvilke arbejdsintensiteter arbejder eleven ved under opvarmningen og under max-testen?</a:t>
            </a:r>
            <a:r>
              <a:rPr lang="da-DK" sz="3000" dirty="0">
                <a:effectLst/>
              </a:rPr>
              <a:t> </a:t>
            </a:r>
          </a:p>
          <a:p>
            <a:r>
              <a:rPr lang="da-DK" sz="3000" b="1" dirty="0"/>
              <a:t>Fælles</a:t>
            </a:r>
          </a:p>
        </p:txBody>
      </p:sp>
    </p:spTree>
    <p:extLst>
      <p:ext uri="{BB962C8B-B14F-4D97-AF65-F5344CB8AC3E}">
        <p14:creationId xmlns:p14="http://schemas.microsoft.com/office/powerpoint/2010/main" val="3263657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7CF41-C6D6-03E5-B687-96931FF7C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A4AA30-64F3-DFBD-6876-28BFB6663D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Biokemiske processer i arbejdende muskler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790767D-942E-72D4-659C-37543CA40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32232"/>
            <a:ext cx="9144000" cy="1655762"/>
          </a:xfrm>
        </p:spPr>
        <p:txBody>
          <a:bodyPr>
            <a:normAutofit/>
          </a:bodyPr>
          <a:lstStyle/>
          <a:p>
            <a:r>
              <a:rPr lang="da-DK" sz="30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Overordnet spørgsmål: </a:t>
            </a:r>
            <a:r>
              <a:rPr lang="da-DK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Hvilke biokemiske processer forløber i de arbejdende muskelceller og hvornår</a:t>
            </a:r>
          </a:p>
          <a:p>
            <a:r>
              <a:rPr lang="da-DK" sz="3000" b="1" dirty="0">
                <a:latin typeface="Aptos" panose="020B0004020202020204" pitchFamily="34" charset="0"/>
                <a:cs typeface="Times New Roman" panose="02020603050405020304" pitchFamily="18" charset="0"/>
              </a:rPr>
              <a:t>Læreroplæg</a:t>
            </a:r>
            <a:r>
              <a:rPr lang="da-DK" sz="3000" b="1" dirty="0">
                <a:effectLst/>
              </a:rPr>
              <a:t> </a:t>
            </a:r>
            <a:endParaRPr lang="da-DK" sz="3000" b="1" dirty="0"/>
          </a:p>
        </p:txBody>
      </p:sp>
    </p:spTree>
    <p:extLst>
      <p:ext uri="{BB962C8B-B14F-4D97-AF65-F5344CB8AC3E}">
        <p14:creationId xmlns:p14="http://schemas.microsoft.com/office/powerpoint/2010/main" val="3817015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B1624-8EF4-A365-D5EF-2B1317D3D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Respiration – 3 delprocesser</a:t>
            </a:r>
          </a:p>
        </p:txBody>
      </p:sp>
      <p:pic>
        <p:nvPicPr>
          <p:cNvPr id="4" name="Pladsholder til indhold 3" descr="Et billede, der indeholder tekst, orange&#10;&#10;Indhold genereret af kunstig intelligens kan være forkert.">
            <a:extLst>
              <a:ext uri="{FF2B5EF4-FFF2-40B4-BE49-F238E27FC236}">
                <a16:creationId xmlns:a16="http://schemas.microsoft.com/office/drawing/2014/main" id="{2EA298A1-36F2-0415-C1DD-03479A868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244" y="1559811"/>
            <a:ext cx="722551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82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A88BA8-04EE-98E3-4A6E-5929A90ED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37028" cy="1325563"/>
          </a:xfrm>
        </p:spPr>
        <p:txBody>
          <a:bodyPr/>
          <a:lstStyle/>
          <a:p>
            <a:r>
              <a:rPr lang="da-DK" dirty="0"/>
              <a:t>Glykolyse – en række biokemiske reaktioner</a:t>
            </a:r>
          </a:p>
        </p:txBody>
      </p:sp>
      <p:pic>
        <p:nvPicPr>
          <p:cNvPr id="4" name="Pladsholder til indhold 3" descr="Et billede, der indeholder tekst, skærmbillede, Font/skrifttype, diagram&#10;&#10;Indhold genereret af kunstig intelligens kan være forkert.">
            <a:extLst>
              <a:ext uri="{FF2B5EF4-FFF2-40B4-BE49-F238E27FC236}">
                <a16:creationId xmlns:a16="http://schemas.microsoft.com/office/drawing/2014/main" id="{7AEB31C4-AD6D-34FD-294C-F864101373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8514321" y="-1162298"/>
            <a:ext cx="2117698" cy="4643628"/>
          </a:xfrm>
          <a:prstGeom prst="rect">
            <a:avLst/>
          </a:prstGeom>
        </p:spPr>
      </p:pic>
      <p:pic>
        <p:nvPicPr>
          <p:cNvPr id="7" name="Pladsholder til indhold 3" descr="Et billede, der indeholder tekst, skærmbillede, Font/skrifttype, diagram&#10;&#10;Indhold genereret af kunstig intelligens kan være forkert.">
            <a:extLst>
              <a:ext uri="{FF2B5EF4-FFF2-40B4-BE49-F238E27FC236}">
                <a16:creationId xmlns:a16="http://schemas.microsoft.com/office/drawing/2014/main" id="{C80B8718-D0BC-F766-032B-05947FA3D1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9416"/>
          <a:stretch/>
        </p:blipFill>
        <p:spPr>
          <a:xfrm>
            <a:off x="142509" y="2264029"/>
            <a:ext cx="4227398" cy="3762031"/>
          </a:xfrm>
          <a:prstGeom prst="rect">
            <a:avLst/>
          </a:prstGeom>
        </p:spPr>
      </p:pic>
      <p:pic>
        <p:nvPicPr>
          <p:cNvPr id="8" name="Pladsholder til indhold 3" descr="Et billede, der indeholder tekst, skærmbillede, Font/skrifttype, diagram&#10;&#10;Indhold genereret af kunstig intelligens kan være forkert.">
            <a:extLst>
              <a:ext uri="{FF2B5EF4-FFF2-40B4-BE49-F238E27FC236}">
                <a16:creationId xmlns:a16="http://schemas.microsoft.com/office/drawing/2014/main" id="{20D7B540-C3B2-CCD1-B375-966309714B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10" t="33256" r="7983" b="32238"/>
          <a:stretch/>
        </p:blipFill>
        <p:spPr>
          <a:xfrm>
            <a:off x="4201297" y="2336798"/>
            <a:ext cx="3941806" cy="3632496"/>
          </a:xfrm>
          <a:prstGeom prst="rect">
            <a:avLst/>
          </a:prstGeom>
        </p:spPr>
      </p:pic>
      <p:pic>
        <p:nvPicPr>
          <p:cNvPr id="9" name="Pladsholder til indhold 3" descr="Et billede, der indeholder tekst, skærmbillede, Font/skrifttype, diagram&#10;&#10;Indhold genereret af kunstig intelligens kan være forkert.">
            <a:extLst>
              <a:ext uri="{FF2B5EF4-FFF2-40B4-BE49-F238E27FC236}">
                <a16:creationId xmlns:a16="http://schemas.microsoft.com/office/drawing/2014/main" id="{98F9D13D-3B38-30B7-98A4-5ECCAB9F16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89" t="65494" r="19418"/>
          <a:stretch/>
        </p:blipFill>
        <p:spPr>
          <a:xfrm>
            <a:off x="8298557" y="2460366"/>
            <a:ext cx="3524800" cy="376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38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A30E59-FA3E-000B-2F66-1E2181831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Oxidativ</a:t>
            </a:r>
            <a:r>
              <a:rPr lang="da-DK" dirty="0"/>
              <a:t> </a:t>
            </a:r>
            <a:r>
              <a:rPr lang="da-DK" dirty="0" err="1"/>
              <a:t>decarboxylering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C10E953-5663-FD63-B7E5-D458BE652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723" y="1758950"/>
            <a:ext cx="581660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7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C9E0A-F6C0-6126-C191-FCC5547D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33" y="365125"/>
            <a:ext cx="11291775" cy="1325563"/>
          </a:xfrm>
        </p:spPr>
        <p:txBody>
          <a:bodyPr/>
          <a:lstStyle/>
          <a:p>
            <a:r>
              <a:rPr lang="da-DK" dirty="0"/>
              <a:t>Citronsyrecyklus – en cyklus af mange processer</a:t>
            </a:r>
          </a:p>
        </p:txBody>
      </p:sp>
      <p:pic>
        <p:nvPicPr>
          <p:cNvPr id="5" name="Pladsholder til indhold 4" descr="Et billede, der indeholder tekst, skærmbillede, diagram, Font/skrifttype&#10;&#10;Indhold genereret af kunstig intelligens kan være forkert.">
            <a:extLst>
              <a:ext uri="{FF2B5EF4-FFF2-40B4-BE49-F238E27FC236}">
                <a16:creationId xmlns:a16="http://schemas.microsoft.com/office/drawing/2014/main" id="{DBE3AB78-EDA4-7E0D-D5EE-C01DACE401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2428" y="1825625"/>
            <a:ext cx="4067143" cy="4351338"/>
          </a:xfrm>
        </p:spPr>
      </p:pic>
    </p:spTree>
    <p:extLst>
      <p:ext uri="{BB962C8B-B14F-4D97-AF65-F5344CB8AC3E}">
        <p14:creationId xmlns:p14="http://schemas.microsoft.com/office/powerpoint/2010/main" val="248397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5EB256-C6FD-3620-AD3D-EE11CB5C3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brev, design&#10;&#10;Indhold genereret af kunstig intelligens kan være forkert.">
            <a:extLst>
              <a:ext uri="{FF2B5EF4-FFF2-40B4-BE49-F238E27FC236}">
                <a16:creationId xmlns:a16="http://schemas.microsoft.com/office/drawing/2014/main" id="{84E1D2A1-0C62-3B36-67DB-EB9177634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8388" y="1825625"/>
            <a:ext cx="4415223" cy="4351338"/>
          </a:xfrm>
        </p:spPr>
      </p:pic>
    </p:spTree>
    <p:extLst>
      <p:ext uri="{BB962C8B-B14F-4D97-AF65-F5344CB8AC3E}">
        <p14:creationId xmlns:p14="http://schemas.microsoft.com/office/powerpoint/2010/main" val="3509386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DAD86E-B284-ECD8-74B8-094782372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Mælkesyregæring</a:t>
            </a:r>
          </a:p>
        </p:txBody>
      </p:sp>
      <p:pic>
        <p:nvPicPr>
          <p:cNvPr id="4" name="Pladsholder til indhold 3" descr="Et billede, der indeholder tekst, diagram, skærmbillede, tegning&#10;&#10;Indhold genereret af kunstig intelligens kan være forkert.">
            <a:extLst>
              <a:ext uri="{FF2B5EF4-FFF2-40B4-BE49-F238E27FC236}">
                <a16:creationId xmlns:a16="http://schemas.microsoft.com/office/drawing/2014/main" id="{DD481E01-F31E-4F2C-2C7A-4C8789DB6C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73" y="2350068"/>
            <a:ext cx="6784787" cy="4351338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F3C5CEAA-662E-0FEE-CCAC-DFE863C06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03" y="1653667"/>
            <a:ext cx="66548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18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AFBA2-EF4D-61BF-8AF2-12160A34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BA28F-16AD-94BB-48F6-CCE7071C23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719" y="282103"/>
            <a:ext cx="9144000" cy="2387600"/>
          </a:xfrm>
        </p:spPr>
        <p:txBody>
          <a:bodyPr/>
          <a:lstStyle/>
          <a:p>
            <a:r>
              <a:rPr lang="da-DK" dirty="0"/>
              <a:t>Energiforsyningen i idrætstimen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62AB5E-E439-0E46-3E4C-3ED97751EC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53265"/>
            <a:ext cx="9144000" cy="3521676"/>
          </a:xfrm>
        </p:spPr>
        <p:txBody>
          <a:bodyPr>
            <a:noAutofit/>
          </a:bodyPr>
          <a:lstStyle/>
          <a:p>
            <a:r>
              <a:rPr lang="da-DK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Svare på det overordnede opgave for modulet:  I skal undersøge, hvordan en 19-årig 3.g elevs energiomsætning er i løbet af to idrætsaktiviteter i en idrætstime  - en almindelig opvarmningssession efterfulgt af en max-løbetest – opsummer jeres viden fra i gruppen og lav et sammenfattet svar – 25 min og læg jeres opsummering i </a:t>
            </a:r>
            <a:r>
              <a:rPr lang="da-DK" sz="3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elevfeecback</a:t>
            </a:r>
            <a:endParaRPr lang="da-DK" sz="3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3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Gruppeøvelse</a:t>
            </a:r>
            <a:r>
              <a:rPr lang="da-DK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2443385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465</Words>
  <Application>Microsoft Macintosh PowerPoint</Application>
  <PresentationFormat>Widescreen</PresentationFormat>
  <Paragraphs>39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Office-tema</vt:lpstr>
      <vt:lpstr>EN SUND DAG I 3.G</vt:lpstr>
      <vt:lpstr>Intro til forløbet</vt:lpstr>
      <vt:lpstr>Modul 1</vt:lpstr>
      <vt:lpstr>Modul 1</vt:lpstr>
      <vt:lpstr>Blodkredsløbet</vt:lpstr>
      <vt:lpstr>Arbejdsintensitet</vt:lpstr>
      <vt:lpstr>Biokemiske processer i arbejdende muskler</vt:lpstr>
      <vt:lpstr>Respiration – 3 delprocesser</vt:lpstr>
      <vt:lpstr>Glykolyse – en række biokemiske reaktioner</vt:lpstr>
      <vt:lpstr>Oxidativ decarboxylering</vt:lpstr>
      <vt:lpstr>Citronsyrecyklus – en cyklus af mange processer</vt:lpstr>
      <vt:lpstr>PowerPoint-præsentation</vt:lpstr>
      <vt:lpstr>Mælkesyregæring</vt:lpstr>
      <vt:lpstr>Energiforsyningen i idrætstimen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Søndergaard Kallerup</dc:creator>
  <cp:lastModifiedBy>Line Søndergaard Kallerup</cp:lastModifiedBy>
  <cp:revision>1</cp:revision>
  <dcterms:created xsi:type="dcterms:W3CDTF">2025-03-12T08:16:35Z</dcterms:created>
  <dcterms:modified xsi:type="dcterms:W3CDTF">2025-03-12T08:49:22Z</dcterms:modified>
</cp:coreProperties>
</file>