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9" r:id="rId11"/>
    <p:sldId id="270" r:id="rId12"/>
    <p:sldId id="271" r:id="rId13"/>
    <p:sldId id="267" r:id="rId14"/>
    <p:sldId id="275" r:id="rId15"/>
    <p:sldId id="276" r:id="rId16"/>
    <p:sldId id="277" r:id="rId17"/>
    <p:sldId id="266" r:id="rId18"/>
    <p:sldId id="273" r:id="rId19"/>
    <p:sldId id="274" r:id="rId20"/>
    <p:sldId id="265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2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ørgensen" userId="26d9fe71-6d2d-401b-9392-599258e85213" providerId="ADAL" clId="{0063D5D9-2A53-4A7C-85CB-DC9D2AE99B6E}"/>
    <pc:docChg chg="custSel modSld">
      <pc:chgData name="Martin Jørgensen" userId="26d9fe71-6d2d-401b-9392-599258e85213" providerId="ADAL" clId="{0063D5D9-2A53-4A7C-85CB-DC9D2AE99B6E}" dt="2025-03-21T07:24:05.632" v="192" actId="20577"/>
      <pc:docMkLst>
        <pc:docMk/>
      </pc:docMkLst>
      <pc:sldChg chg="modSp mod">
        <pc:chgData name="Martin Jørgensen" userId="26d9fe71-6d2d-401b-9392-599258e85213" providerId="ADAL" clId="{0063D5D9-2A53-4A7C-85CB-DC9D2AE99B6E}" dt="2025-03-21T07:24:05.632" v="192" actId="20577"/>
        <pc:sldMkLst>
          <pc:docMk/>
          <pc:sldMk cId="1363820189" sldId="257"/>
        </pc:sldMkLst>
        <pc:spChg chg="mod">
          <ac:chgData name="Martin Jørgensen" userId="26d9fe71-6d2d-401b-9392-599258e85213" providerId="ADAL" clId="{0063D5D9-2A53-4A7C-85CB-DC9D2AE99B6E}" dt="2025-03-21T07:24:05.632" v="192" actId="20577"/>
          <ac:spMkLst>
            <pc:docMk/>
            <pc:sldMk cId="1363820189" sldId="257"/>
            <ac:spMk id="3" creationId="{00000000-0000-0000-0000-000000000000}"/>
          </ac:spMkLst>
        </pc:spChg>
      </pc:sldChg>
      <pc:sldChg chg="modSp mod">
        <pc:chgData name="Martin Jørgensen" userId="26d9fe71-6d2d-401b-9392-599258e85213" providerId="ADAL" clId="{0063D5D9-2A53-4A7C-85CB-DC9D2AE99B6E}" dt="2025-03-21T06:59:39.268" v="191" actId="5793"/>
        <pc:sldMkLst>
          <pc:docMk/>
          <pc:sldMk cId="4228782244" sldId="261"/>
        </pc:sldMkLst>
        <pc:spChg chg="mod">
          <ac:chgData name="Martin Jørgensen" userId="26d9fe71-6d2d-401b-9392-599258e85213" providerId="ADAL" clId="{0063D5D9-2A53-4A7C-85CB-DC9D2AE99B6E}" dt="2025-03-21T06:59:39.268" v="191" actId="5793"/>
          <ac:spMkLst>
            <pc:docMk/>
            <pc:sldMk cId="4228782244" sldId="261"/>
            <ac:spMk id="3" creationId="{00000000-0000-0000-0000-000000000000}"/>
          </ac:spMkLst>
        </pc:spChg>
      </pc:sldChg>
    </pc:docChg>
  </pc:docChgLst>
  <pc:docChgLst>
    <pc:chgData name="Martin Jørgensen" userId="26d9fe71-6d2d-401b-9392-599258e85213" providerId="ADAL" clId="{1CBC0A54-3E79-44B8-AADD-F27CFC3F825C}"/>
    <pc:docChg chg="custSel addSld modSld">
      <pc:chgData name="Martin Jørgensen" userId="26d9fe71-6d2d-401b-9392-599258e85213" providerId="ADAL" clId="{1CBC0A54-3E79-44B8-AADD-F27CFC3F825C}" dt="2022-04-25T09:08:33.010" v="1739" actId="20577"/>
      <pc:docMkLst>
        <pc:docMk/>
      </pc:docMkLst>
      <pc:sldChg chg="modSp new mod">
        <pc:chgData name="Martin Jørgensen" userId="26d9fe71-6d2d-401b-9392-599258e85213" providerId="ADAL" clId="{1CBC0A54-3E79-44B8-AADD-F27CFC3F825C}" dt="2022-04-25T08:18:08.984" v="673" actId="15"/>
        <pc:sldMkLst>
          <pc:docMk/>
          <pc:sldMk cId="3377888470" sldId="278"/>
        </pc:sldMkLst>
      </pc:sldChg>
      <pc:sldChg chg="modSp new mod">
        <pc:chgData name="Martin Jørgensen" userId="26d9fe71-6d2d-401b-9392-599258e85213" providerId="ADAL" clId="{1CBC0A54-3E79-44B8-AADD-F27CFC3F825C}" dt="2022-04-25T08:21:33.864" v="1387" actId="20577"/>
        <pc:sldMkLst>
          <pc:docMk/>
          <pc:sldMk cId="2757079356" sldId="279"/>
        </pc:sldMkLst>
      </pc:sldChg>
      <pc:sldChg chg="modSp new mod">
        <pc:chgData name="Martin Jørgensen" userId="26d9fe71-6d2d-401b-9392-599258e85213" providerId="ADAL" clId="{1CBC0A54-3E79-44B8-AADD-F27CFC3F825C}" dt="2022-04-25T09:08:33.010" v="1739" actId="20577"/>
        <pc:sldMkLst>
          <pc:docMk/>
          <pc:sldMk cId="3310604083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E5FDE-1CD0-4E49-855D-8E225C5D7083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D940-9780-47EE-8108-2D36D0FEE0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595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688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9617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492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6976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714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0790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1305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1202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0965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D940-9780-47EE-8108-2D36D0FEE062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0426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5680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727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393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9579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431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2738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5445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2320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3974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334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3819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BBEE3-F7D6-484A-BA66-CD57A9B02D65}" type="datetimeFigureOut">
              <a:rPr lang="da-DK" smtClean="0"/>
              <a:t>21-03-2025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A1C09-1157-4BB2-97E2-21C92919FD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852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ligion.d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aninfo.dk/messerne/koebenhavn/udstillerliste/" TargetMode="External"/><Relationship Id="rId4" Type="http://schemas.openxmlformats.org/officeDocument/2006/relationships/hyperlink" Target="http://samtidsreligion.au.dk/pluralismeprojektet/present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Projektrapport religion B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1377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Produktkrav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/>
              <a:t>Et religionsfagligt emne</a:t>
            </a:r>
          </a:p>
          <a:p>
            <a:r>
              <a:rPr lang="da-DK" dirty="0"/>
              <a:t>Inddragelse af teori </a:t>
            </a:r>
          </a:p>
          <a:p>
            <a:endParaRPr lang="da-DK" dirty="0"/>
          </a:p>
          <a:p>
            <a:r>
              <a:rPr lang="da-DK" dirty="0"/>
              <a:t>Omfang: max 6 sider –</a:t>
            </a:r>
          </a:p>
          <a:p>
            <a:r>
              <a:rPr lang="da-DK" dirty="0"/>
              <a:t>Op til tre må arbejde sammen </a:t>
            </a:r>
          </a:p>
          <a:p>
            <a:r>
              <a:rPr lang="da-DK" dirty="0"/>
              <a:t>Max samlet længde 12 sider </a:t>
            </a:r>
            <a:r>
              <a:rPr lang="da-DK"/>
              <a:t>ved gruppearbejde</a:t>
            </a:r>
            <a:r>
              <a:rPr lang="da-DK" dirty="0"/>
              <a:t>. </a:t>
            </a:r>
          </a:p>
          <a:p>
            <a:r>
              <a:rPr lang="da-DK" dirty="0"/>
              <a:t>Skriver man som gruppe er man ansvarlig for </a:t>
            </a:r>
            <a:r>
              <a:rPr lang="da-DK" i="1" dirty="0"/>
              <a:t>hele </a:t>
            </a:r>
            <a:r>
              <a:rPr lang="da-DK" dirty="0"/>
              <a:t>rapporten til eksamen. </a:t>
            </a:r>
          </a:p>
          <a:p>
            <a:endParaRPr lang="da-DK" dirty="0"/>
          </a:p>
          <a:p>
            <a:r>
              <a:rPr lang="da-DK" dirty="0"/>
              <a:t>Rapporten indgår i årskarakteren! </a:t>
            </a:r>
          </a:p>
          <a:p>
            <a:r>
              <a:rPr lang="da-DK" dirty="0"/>
              <a:t>5 min af eksamen bruges på fremlæggelse af væsentlige punkter af rapporten. </a:t>
            </a:r>
          </a:p>
          <a:p>
            <a:r>
              <a:rPr lang="da-DK" dirty="0"/>
              <a:t>5 min bruges på diskussion af rapporten </a:t>
            </a:r>
          </a:p>
        </p:txBody>
      </p:sp>
    </p:spTree>
    <p:extLst>
      <p:ext uri="{BB962C8B-B14F-4D97-AF65-F5344CB8AC3E}">
        <p14:creationId xmlns:p14="http://schemas.microsoft.com/office/powerpoint/2010/main" val="1363820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"/>
            <a:ext cx="90364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588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Problemformulering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det, som skal undersøges? </a:t>
            </a:r>
          </a:p>
          <a:p>
            <a:r>
              <a:rPr lang="da-DK" dirty="0"/>
              <a:t>Gerne et paradoks – ”hvorfor så få mennesker i kirke, når 83% af danskerne er medlemmer? </a:t>
            </a:r>
          </a:p>
          <a:p>
            <a:endParaRPr lang="da-DK" dirty="0"/>
          </a:p>
          <a:p>
            <a:r>
              <a:rPr lang="da-DK" dirty="0"/>
              <a:t>Hvorfor er det blevet populært for ikke-religiøse at tage på pilgrimsvandring inden for de seneste år? </a:t>
            </a:r>
          </a:p>
        </p:txBody>
      </p:sp>
    </p:spTree>
    <p:extLst>
      <p:ext uri="{BB962C8B-B14F-4D97-AF65-F5344CB8AC3E}">
        <p14:creationId xmlns:p14="http://schemas.microsoft.com/office/powerpoint/2010/main" val="2935824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Metode	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Hvordan vil du undersøge dette? </a:t>
            </a:r>
          </a:p>
          <a:p>
            <a:r>
              <a:rPr lang="da-DK" dirty="0"/>
              <a:t>Tekstanalyse</a:t>
            </a:r>
          </a:p>
          <a:p>
            <a:r>
              <a:rPr lang="da-DK" dirty="0"/>
              <a:t>Interviews</a:t>
            </a:r>
          </a:p>
          <a:p>
            <a:r>
              <a:rPr lang="da-DK" dirty="0"/>
              <a:t>Feltobservation (kan ikke stå alene). </a:t>
            </a:r>
          </a:p>
          <a:p>
            <a:endParaRPr lang="da-DK" dirty="0"/>
          </a:p>
          <a:p>
            <a:r>
              <a:rPr lang="da-DK" dirty="0"/>
              <a:t>Tip: find artikler og brug dem – det er hurtigst! </a:t>
            </a:r>
          </a:p>
          <a:p>
            <a:r>
              <a:rPr lang="da-DK" dirty="0"/>
              <a:t>Men find artikler med flere vinkler: en generel vinkel og individvinkel. </a:t>
            </a:r>
          </a:p>
        </p:txBody>
      </p:sp>
    </p:spTree>
    <p:extLst>
      <p:ext uri="{BB962C8B-B14F-4D97-AF65-F5344CB8AC3E}">
        <p14:creationId xmlns:p14="http://schemas.microsoft.com/office/powerpoint/2010/main" val="10728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Teori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a-DK" dirty="0"/>
              <a:t>Hvilke teorier kan du inddrage, for at kunne udlægge fænomenet/udviklingen? </a:t>
            </a:r>
          </a:p>
          <a:p>
            <a:pPr lvl="1"/>
            <a:r>
              <a:rPr lang="da-DK" dirty="0"/>
              <a:t>Ritualanalyse</a:t>
            </a:r>
          </a:p>
          <a:p>
            <a:pPr lvl="1"/>
            <a:r>
              <a:rPr lang="da-DK" dirty="0"/>
              <a:t>Religionsdefinitioner</a:t>
            </a:r>
          </a:p>
          <a:p>
            <a:pPr lvl="1"/>
            <a:r>
              <a:rPr lang="da-DK" dirty="0"/>
              <a:t>Menighedens/individets sociologiske ståsted</a:t>
            </a:r>
          </a:p>
          <a:p>
            <a:pPr lvl="1"/>
            <a:r>
              <a:rPr lang="da-DK" dirty="0"/>
              <a:t>Senmodernitet – eller modreaktion</a:t>
            </a:r>
          </a:p>
          <a:p>
            <a:pPr lvl="1"/>
            <a:r>
              <a:rPr lang="da-DK" dirty="0"/>
              <a:t>Fænomenologi: hellige rum, steder, tidspunkter, genstande mm. </a:t>
            </a:r>
          </a:p>
          <a:p>
            <a:pPr lvl="1"/>
            <a:r>
              <a:rPr lang="da-DK" dirty="0"/>
              <a:t>Sammenhæng mellem myter og ritualer. </a:t>
            </a:r>
          </a:p>
          <a:p>
            <a:pPr lvl="1"/>
            <a:r>
              <a:rPr lang="da-DK" dirty="0"/>
              <a:t>Kirke og sekt</a:t>
            </a:r>
          </a:p>
          <a:p>
            <a:pPr lvl="1"/>
            <a:r>
              <a:rPr lang="da-DK" dirty="0"/>
              <a:t>Omvendelse</a:t>
            </a:r>
          </a:p>
          <a:p>
            <a:pPr lvl="1"/>
            <a:r>
              <a:rPr lang="da-DK" dirty="0"/>
              <a:t>Karisma </a:t>
            </a:r>
          </a:p>
          <a:p>
            <a:pPr lvl="1"/>
            <a:r>
              <a:rPr lang="da-DK" dirty="0"/>
              <a:t>Fundamentalisme</a:t>
            </a:r>
          </a:p>
          <a:p>
            <a:pPr lvl="1"/>
            <a:r>
              <a:rPr lang="da-DK" dirty="0"/>
              <a:t>Radikalisering </a:t>
            </a:r>
          </a:p>
          <a:p>
            <a:pPr lvl="1"/>
            <a:r>
              <a:rPr lang="da-DK" dirty="0"/>
              <a:t>Myteteori </a:t>
            </a:r>
          </a:p>
          <a:p>
            <a:pPr lvl="1"/>
            <a:r>
              <a:rPr lang="da-DK" dirty="0"/>
              <a:t>Ritualanalyse (van </a:t>
            </a:r>
            <a:r>
              <a:rPr lang="da-DK" dirty="0" err="1"/>
              <a:t>Gennep</a:t>
            </a:r>
            <a:r>
              <a:rPr lang="da-DK" dirty="0"/>
              <a:t>) </a:t>
            </a:r>
          </a:p>
          <a:p>
            <a:pPr lvl="1"/>
            <a:r>
              <a:rPr lang="da-DK" dirty="0"/>
              <a:t>Civil religion </a:t>
            </a:r>
          </a:p>
          <a:p>
            <a:pPr lvl="1"/>
            <a:r>
              <a:rPr lang="da-DK" dirty="0"/>
              <a:t>Aksiale/postaksiale religioner </a:t>
            </a:r>
          </a:p>
          <a:p>
            <a:pPr lvl="1"/>
            <a:r>
              <a:rPr lang="da-DK" dirty="0"/>
              <a:t>Radikalisering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8782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Undersøgelsen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Analysedelen: skal være den mest omfattende del af projektet. </a:t>
            </a:r>
          </a:p>
          <a:p>
            <a:r>
              <a:rPr lang="da-DK" dirty="0"/>
              <a:t>Fokuser på at forstå emnet fra flere vinkler. </a:t>
            </a:r>
          </a:p>
          <a:p>
            <a:pPr lvl="1"/>
            <a:r>
              <a:rPr lang="da-DK" dirty="0"/>
              <a:t>Hvad er fænomenet? </a:t>
            </a:r>
          </a:p>
          <a:p>
            <a:pPr lvl="1"/>
            <a:r>
              <a:rPr lang="da-DK" dirty="0"/>
              <a:t>Generelt – hvad rører sig i samfundet?</a:t>
            </a:r>
          </a:p>
          <a:p>
            <a:pPr lvl="1"/>
            <a:r>
              <a:rPr lang="da-DK" dirty="0"/>
              <a:t>Specifikt: hvad rører sig i individernes hoveder?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85587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Konklusion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Trådene samles og du besvarer din problemformulering</a:t>
            </a:r>
          </a:p>
          <a:p>
            <a:r>
              <a:rPr lang="da-DK" dirty="0"/>
              <a:t>Yderligere spørgsmål: var teorien nyttig? </a:t>
            </a:r>
          </a:p>
          <a:p>
            <a:pPr lvl="1"/>
            <a:r>
              <a:rPr lang="da-DK" dirty="0"/>
              <a:t>kan den forklare ritualet – eller trænger teorien til at blive revideret? 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Hvordan kunne du have lavet projektet endnu mere fyldestgørende (hvis du havde haft tid </a:t>
            </a:r>
            <a:r>
              <a:rPr lang="da-DK" dirty="0" err="1"/>
              <a:t>osv</a:t>
            </a:r>
            <a:r>
              <a:rPr lang="da-DK" dirty="0"/>
              <a:t>)? </a:t>
            </a:r>
          </a:p>
        </p:txBody>
      </p:sp>
    </p:spTree>
    <p:extLst>
      <p:ext uri="{BB962C8B-B14F-4D97-AF65-F5344CB8AC3E}">
        <p14:creationId xmlns:p14="http://schemas.microsoft.com/office/powerpoint/2010/main" val="2481275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Problemformulering: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Hvorfor søger så mange New Age?  </a:t>
            </a:r>
          </a:p>
          <a:p>
            <a:pPr marL="0" indent="0">
              <a:buNone/>
            </a:pPr>
            <a:r>
              <a:rPr lang="da-DK" b="1" dirty="0"/>
              <a:t>Problemstillinger: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1)Hvordan kan </a:t>
            </a:r>
            <a:r>
              <a:rPr lang="da-DK" dirty="0" err="1"/>
              <a:t>chakhra</a:t>
            </a:r>
            <a:r>
              <a:rPr lang="da-DK" dirty="0"/>
              <a:t> meditation give balance og energi i kroppen?</a:t>
            </a:r>
          </a:p>
          <a:p>
            <a:pPr marL="0" indent="0">
              <a:buNone/>
            </a:pPr>
            <a:r>
              <a:rPr lang="da-DK" dirty="0"/>
              <a:t>2) Hvad får tilhængerne ud af at chakra-meditation?</a:t>
            </a:r>
          </a:p>
          <a:p>
            <a:pPr marL="0" indent="0">
              <a:buNone/>
            </a:pPr>
            <a:r>
              <a:rPr lang="da-DK" dirty="0"/>
              <a:t>	(interview med deltager i chakrameditation)</a:t>
            </a:r>
          </a:p>
          <a:p>
            <a:pPr marL="0" indent="0">
              <a:buNone/>
            </a:pPr>
            <a:r>
              <a:rPr lang="da-DK" dirty="0"/>
              <a:t>3) Er tilhængerne religiøse (sociologisk ståsted)og er chakra-meditation religion? (religionsdefinitioner) </a:t>
            </a:r>
          </a:p>
          <a:p>
            <a:pPr marL="0" indent="0">
              <a:buNone/>
            </a:pPr>
            <a:r>
              <a:rPr lang="da-DK" dirty="0"/>
              <a:t>Konklusion (inddrag teorier om senmodernitet)</a:t>
            </a:r>
          </a:p>
        </p:txBody>
      </p:sp>
    </p:spTree>
    <p:extLst>
      <p:ext uri="{BB962C8B-B14F-4D97-AF65-F5344CB8AC3E}">
        <p14:creationId xmlns:p14="http://schemas.microsoft.com/office/powerpoint/2010/main" val="1001692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- FUNDAMENTALISME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Hvad er forskellen mellem en fundamentalistisk gruppes kirkegang og en lutheransk-protestantisk – og hvilken sammenhæng har det med teologien bag? </a:t>
            </a:r>
            <a:endParaRPr lang="da-DK" dirty="0"/>
          </a:p>
          <a:p>
            <a:pPr marL="514350" lvl="0" indent="-514350">
              <a:buFont typeface="+mj-lt"/>
              <a:buAutoNum type="arabicPeriod"/>
            </a:pPr>
            <a:r>
              <a:rPr lang="da-DK" dirty="0"/>
              <a:t>Hvad vil det sige at være fundamentalist?</a:t>
            </a:r>
          </a:p>
          <a:p>
            <a:pPr marL="0" lvl="0" indent="0">
              <a:buNone/>
            </a:pPr>
            <a:r>
              <a:rPr lang="da-DK" dirty="0"/>
              <a:t>	Hvad vil det sige at være adventist?</a:t>
            </a:r>
          </a:p>
          <a:p>
            <a:pPr marL="514350" lvl="0" indent="-514350">
              <a:buFont typeface="+mj-lt"/>
              <a:buAutoNum type="arabicPeriod" startAt="2"/>
            </a:pPr>
            <a:r>
              <a:rPr lang="da-DK" dirty="0"/>
              <a:t>Hvilken betydning det har for en Adventist at gå i kirke i forhold til en folkekirkegænger?</a:t>
            </a:r>
          </a:p>
          <a:p>
            <a:pPr marL="514350" lvl="0" indent="-514350">
              <a:buFont typeface="+mj-lt"/>
              <a:buAutoNum type="arabicPeriod" startAt="2"/>
            </a:pPr>
            <a:r>
              <a:rPr lang="da-DK" dirty="0"/>
              <a:t>Hvordan afspejles retningernes teologi i prædikener og ritualer? </a:t>
            </a:r>
          </a:p>
        </p:txBody>
      </p:sp>
    </p:spTree>
    <p:extLst>
      <p:ext uri="{BB962C8B-B14F-4D97-AF65-F5344CB8AC3E}">
        <p14:creationId xmlns:p14="http://schemas.microsoft.com/office/powerpoint/2010/main" val="1693924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EKSEMPEL: NEW AGE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b="1" dirty="0"/>
              <a:t>Hvilke faktorer gør at new age er blevet så populær? – Og hvorfor vælger det enkle individ at dyrke new age?</a:t>
            </a:r>
          </a:p>
          <a:p>
            <a:pPr marL="400050" lvl="1" indent="0">
              <a:buNone/>
            </a:pPr>
            <a:r>
              <a:rPr lang="da-DK" dirty="0"/>
              <a:t>Problemstillinger 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dirty="0"/>
              <a:t>Hvad er senmodernitet i religiøst perspektiv?</a:t>
            </a:r>
          </a:p>
          <a:p>
            <a:pPr lvl="2"/>
            <a:r>
              <a:rPr lang="da-DK" dirty="0"/>
              <a:t>De tre samfundstyper (det traditionelle, det moderne og det senmoderne)</a:t>
            </a:r>
          </a:p>
          <a:p>
            <a:pPr marL="457200" lvl="1" indent="0">
              <a:buNone/>
            </a:pPr>
            <a:r>
              <a:rPr lang="da-DK" dirty="0"/>
              <a:t>Hvad er new age? </a:t>
            </a:r>
          </a:p>
          <a:p>
            <a:endParaRPr lang="da-DK" dirty="0"/>
          </a:p>
          <a:p>
            <a:pPr marL="514350" lvl="0" indent="-514350">
              <a:buAutoNum type="arabicPeriod" startAt="2"/>
            </a:pPr>
            <a:r>
              <a:rPr lang="da-DK" dirty="0"/>
              <a:t>Interview med en astrolog</a:t>
            </a:r>
          </a:p>
          <a:p>
            <a:pPr marL="0" lvl="0" indent="0">
              <a:buNone/>
            </a:pPr>
            <a:r>
              <a:rPr lang="da-DK" dirty="0"/>
              <a:t>	- Analyse af hvorfor det enkle individ vælger new age</a:t>
            </a:r>
          </a:p>
          <a:p>
            <a:endParaRPr lang="da-DK" dirty="0"/>
          </a:p>
          <a:p>
            <a:pPr marL="0" lvl="0" indent="0">
              <a:buNone/>
            </a:pPr>
            <a:r>
              <a:rPr lang="da-DK" dirty="0"/>
              <a:t>4.     Vurdering af new age i forhold til det omgivende samfund.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65342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a-DK" b="1" dirty="0"/>
              <a:t>Er det muligt for det religiøse højre i USA at indføre fundamentalistiske kristne værdier i samfundet via skolesystemet og </a:t>
            </a:r>
            <a:r>
              <a:rPr lang="da-DK" b="1"/>
              <a:t>dermed samfundet? </a:t>
            </a:r>
            <a:r>
              <a:rPr lang="da-DK" b="1" dirty="0"/>
              <a:t> </a:t>
            </a:r>
            <a:endParaRPr lang="da-DK" dirty="0"/>
          </a:p>
          <a:p>
            <a:pPr marL="0" indent="0">
              <a:buNone/>
            </a:pPr>
            <a:r>
              <a:rPr lang="da-DK" b="1" dirty="0"/>
              <a:t>Problemstillinger</a:t>
            </a:r>
            <a:endParaRPr lang="da-DK" dirty="0"/>
          </a:p>
          <a:p>
            <a:pPr marL="514350" lvl="0" indent="-514350">
              <a:buFont typeface="+mj-lt"/>
              <a:buAutoNum type="arabicPeriod"/>
            </a:pPr>
            <a:r>
              <a:rPr lang="da-DK" dirty="0"/>
              <a:t>Hvilke værdier prøver det religiøse højre at få indført i skolerne og hvordan?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dirty="0"/>
              <a:t>Hvilke motiver ligger bag det religiøse højres strategi?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dirty="0"/>
              <a:t>Hvordan passer den fundamentalistisk religiøse filosofi ind i det sen-moderne samfund?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dirty="0"/>
              <a:t>Diskussion og konklusion.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42419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 fra religion b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Ritualer: konfirmation</a:t>
            </a:r>
          </a:p>
          <a:p>
            <a:pPr marL="457200" lvl="1" indent="0">
              <a:buNone/>
            </a:pPr>
            <a:r>
              <a:rPr lang="da-DK" dirty="0"/>
              <a:t>		humanistisk konfirmation </a:t>
            </a:r>
          </a:p>
          <a:p>
            <a:pPr marL="457200" lvl="1" indent="0">
              <a:buNone/>
            </a:pPr>
            <a:r>
              <a:rPr lang="da-DK" dirty="0"/>
              <a:t>		Sankt hans som civilreligiøst ritual. </a:t>
            </a:r>
          </a:p>
          <a:p>
            <a:pPr marL="514350" indent="-457200"/>
            <a:r>
              <a:rPr lang="da-DK" dirty="0"/>
              <a:t>Folkekirken: hvorfor er der så få brugere, når </a:t>
            </a:r>
            <a:r>
              <a:rPr lang="da-DK" dirty="0" err="1"/>
              <a:t>ca</a:t>
            </a:r>
            <a:r>
              <a:rPr lang="da-DK" dirty="0"/>
              <a:t> 80% er medlemmer af folkekirken</a:t>
            </a:r>
          </a:p>
          <a:p>
            <a:pPr marL="514350" indent="-457200"/>
            <a:r>
              <a:rPr lang="da-DK" dirty="0"/>
              <a:t>Hvorfor søger folk holistisk healing/buddhisme/folkekirken/heksekunst </a:t>
            </a:r>
            <a:r>
              <a:rPr lang="da-DK" dirty="0" err="1"/>
              <a:t>osv</a:t>
            </a:r>
            <a:r>
              <a:rPr lang="da-DK" dirty="0"/>
              <a:t>…? </a:t>
            </a:r>
          </a:p>
          <a:p>
            <a:pPr marL="514350" indent="-457200"/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9024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Konversion til islam (og alt andet)</a:t>
            </a:r>
          </a:p>
          <a:p>
            <a:r>
              <a:rPr lang="da-DK" dirty="0"/>
              <a:t>Fodbold og religion</a:t>
            </a:r>
          </a:p>
          <a:p>
            <a:r>
              <a:rPr lang="da-DK" dirty="0"/>
              <a:t>Den danske folkekirke – kirkegang – interview</a:t>
            </a:r>
          </a:p>
          <a:p>
            <a:pPr lvl="1"/>
            <a:r>
              <a:rPr lang="da-DK" dirty="0"/>
              <a:t>Kommunikationsstrategi – </a:t>
            </a:r>
          </a:p>
          <a:p>
            <a:pPr lvl="1"/>
            <a:r>
              <a:rPr lang="da-DK" dirty="0"/>
              <a:t>Ritualer – ”suppe og salmer”, pasta med gud…. </a:t>
            </a:r>
          </a:p>
          <a:p>
            <a:pPr lvl="1"/>
            <a:r>
              <a:rPr lang="da-DK" dirty="0"/>
              <a:t>De unge præster DR2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32444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New age: hvorfor bruger folk det, og er det religion?</a:t>
            </a:r>
          </a:p>
          <a:p>
            <a:pPr lvl="1"/>
            <a:r>
              <a:rPr lang="da-DK" dirty="0"/>
              <a:t> radiologi</a:t>
            </a:r>
          </a:p>
          <a:p>
            <a:pPr lvl="1"/>
            <a:r>
              <a:rPr lang="da-DK" dirty="0"/>
              <a:t>Krystalhealing</a:t>
            </a:r>
          </a:p>
          <a:p>
            <a:pPr lvl="1"/>
            <a:r>
              <a:rPr lang="da-DK" dirty="0"/>
              <a:t>Holistisk massage</a:t>
            </a:r>
          </a:p>
          <a:p>
            <a:pPr lvl="1"/>
            <a:r>
              <a:rPr lang="da-DK" dirty="0"/>
              <a:t>Forskellige selvhjælpsprodukter – </a:t>
            </a:r>
            <a:r>
              <a:rPr lang="da-DK" dirty="0" err="1"/>
              <a:t>Lifewave</a:t>
            </a:r>
            <a:endParaRPr lang="da-DK" dirty="0"/>
          </a:p>
          <a:p>
            <a:pPr lvl="1"/>
            <a:r>
              <a:rPr lang="da-DK" dirty="0"/>
              <a:t>Healing</a:t>
            </a:r>
          </a:p>
          <a:p>
            <a:pPr lvl="1"/>
            <a:r>
              <a:rPr lang="da-DK" dirty="0"/>
              <a:t>Clairvoyance 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0278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2015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Buddhisme i vesten – interview med tilhænger – </a:t>
            </a:r>
          </a:p>
          <a:p>
            <a:pPr lvl="1"/>
            <a:r>
              <a:rPr lang="da-DK" dirty="0"/>
              <a:t>Etnisk buddhisme: tempel i </a:t>
            </a:r>
            <a:r>
              <a:rPr lang="da-DK" dirty="0" err="1"/>
              <a:t>dragør</a:t>
            </a:r>
            <a:r>
              <a:rPr lang="da-DK" dirty="0"/>
              <a:t> </a:t>
            </a:r>
          </a:p>
          <a:p>
            <a:pPr lvl="1"/>
            <a:endParaRPr lang="da-DK" dirty="0"/>
          </a:p>
          <a:p>
            <a:pPr lvl="1"/>
            <a:endParaRPr lang="da-DK" dirty="0"/>
          </a:p>
          <a:p>
            <a:r>
              <a:rPr lang="da-DK" dirty="0"/>
              <a:t>Scientology: hvorfor, ligheder, ritualer, interview…</a:t>
            </a:r>
          </a:p>
          <a:p>
            <a:r>
              <a:rPr lang="da-DK" dirty="0"/>
              <a:t>Mormon – missionærer – som ritual</a:t>
            </a:r>
          </a:p>
          <a:p>
            <a:endParaRPr lang="da-DK" dirty="0"/>
          </a:p>
          <a:p>
            <a:r>
              <a:rPr lang="da-DK" dirty="0"/>
              <a:t>Humanistisk samfund – ritualer</a:t>
            </a:r>
          </a:p>
          <a:p>
            <a:r>
              <a:rPr lang="da-DK" dirty="0"/>
              <a:t>Pinsekirkens fremgang: eks. Hill </a:t>
            </a:r>
            <a:r>
              <a:rPr lang="da-DK" dirty="0" err="1"/>
              <a:t>song</a:t>
            </a:r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46602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Forslag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Hvad er religion? </a:t>
            </a:r>
          </a:p>
          <a:p>
            <a:r>
              <a:rPr lang="da-DK" dirty="0"/>
              <a:t>Hellige steder (kirker, moskeer, fodboldstadions mm)</a:t>
            </a:r>
          </a:p>
          <a:p>
            <a:r>
              <a:rPr lang="da-DK" dirty="0"/>
              <a:t>Ritualer – koblet med myterne (barnedåb, begravelse, nationale ritualer (4. maj, Sankt Hans)</a:t>
            </a:r>
          </a:p>
          <a:p>
            <a:r>
              <a:rPr lang="da-DK" dirty="0"/>
              <a:t>Fundamentalisme: Intelligent design, familieforhold, forhold til videnskab.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4625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Flere forslag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Internetreligioner – </a:t>
            </a:r>
            <a:r>
              <a:rPr lang="da-DK" dirty="0" err="1"/>
              <a:t>jedi</a:t>
            </a:r>
            <a:r>
              <a:rPr lang="da-DK" dirty="0"/>
              <a:t>, </a:t>
            </a:r>
            <a:r>
              <a:rPr lang="da-DK" dirty="0" err="1"/>
              <a:t>avatar</a:t>
            </a:r>
            <a:r>
              <a:rPr lang="da-DK" dirty="0"/>
              <a:t> mm. </a:t>
            </a:r>
          </a:p>
          <a:p>
            <a:pPr lvl="1"/>
            <a:r>
              <a:rPr lang="da-DK" dirty="0"/>
              <a:t>Er det ”rigtig” religion? Fællesskab?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59983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Er det religion at være fodboldfan? </a:t>
            </a:r>
          </a:p>
          <a:p>
            <a:r>
              <a:rPr lang="da-DK" dirty="0"/>
              <a:t>Satanisme</a:t>
            </a:r>
          </a:p>
          <a:p>
            <a:r>
              <a:rPr lang="da-DK" dirty="0" err="1"/>
              <a:t>Hitz</a:t>
            </a:r>
            <a:r>
              <a:rPr lang="da-DK" dirty="0"/>
              <a:t> ub-</a:t>
            </a:r>
            <a:r>
              <a:rPr lang="da-DK" dirty="0" err="1"/>
              <a:t>Tahrir</a:t>
            </a:r>
            <a:endParaRPr lang="da-DK" dirty="0"/>
          </a:p>
          <a:p>
            <a:r>
              <a:rPr lang="da-DK" dirty="0"/>
              <a:t>Civilreligion – 4. maj i DK</a:t>
            </a:r>
          </a:p>
          <a:p>
            <a:pPr lvl="1"/>
            <a:r>
              <a:rPr lang="da-DK" dirty="0"/>
              <a:t>Ved indsættelsen af amerikanske præsidenter</a:t>
            </a:r>
          </a:p>
          <a:p>
            <a:r>
              <a:rPr lang="da-DK" dirty="0"/>
              <a:t>Asatro </a:t>
            </a:r>
          </a:p>
          <a:p>
            <a:r>
              <a:rPr lang="da-DK" dirty="0"/>
              <a:t>Er Danmark et sekulært land?  </a:t>
            </a:r>
          </a:p>
        </p:txBody>
      </p:sp>
    </p:spTree>
    <p:extLst>
      <p:ext uri="{BB962C8B-B14F-4D97-AF65-F5344CB8AC3E}">
        <p14:creationId xmlns:p14="http://schemas.microsoft.com/office/powerpoint/2010/main" val="298363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Materiale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>
                <a:hlinkClick r:id="rId3"/>
              </a:rPr>
              <a:t>www.religion.dk</a:t>
            </a:r>
            <a:endParaRPr lang="da-DK" dirty="0"/>
          </a:p>
          <a:p>
            <a:r>
              <a:rPr lang="da-DK" dirty="0"/>
              <a:t>Undersøg deres tema-sektion – mange interessante artikler om forskellige sider af det religiøse liv. </a:t>
            </a:r>
          </a:p>
          <a:p>
            <a:r>
              <a:rPr lang="da-DK" dirty="0"/>
              <a:t>Center for samtidsreligion – har interessante vinkler på religion i nutiden.</a:t>
            </a:r>
          </a:p>
          <a:p>
            <a:r>
              <a:rPr lang="da-DK" dirty="0">
                <a:hlinkClick r:id="rId4"/>
              </a:rPr>
              <a:t>http://samtidsreligion.au.dk/pluralismeprojektet/present/</a:t>
            </a:r>
            <a:endParaRPr lang="da-DK" dirty="0"/>
          </a:p>
          <a:p>
            <a:r>
              <a:rPr lang="da-DK" dirty="0"/>
              <a:t>New age – udstillere fra krop sind ånd-messen</a:t>
            </a:r>
          </a:p>
          <a:p>
            <a:r>
              <a:rPr lang="da-DK" dirty="0">
                <a:hlinkClick r:id="rId5"/>
              </a:rPr>
              <a:t>https://www.daninfo.dk/messerne/koebenhavn/udstillerliste/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5181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5A839-8E9C-472C-98CD-8E3CE9732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indhold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3C6A9B-26BF-49F4-9EB5-4DCE6688E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Forside: med titel, navn, klasse osv. </a:t>
            </a:r>
            <a:r>
              <a:rPr lang="da-DK" dirty="0" err="1"/>
              <a:t>Evt</a:t>
            </a:r>
            <a:r>
              <a:rPr lang="da-DK" dirty="0"/>
              <a:t> billede. </a:t>
            </a:r>
          </a:p>
          <a:p>
            <a:r>
              <a:rPr lang="da-DK" dirty="0"/>
              <a:t>Indholdsfortegnelse – kan undværes, kan også være der. </a:t>
            </a:r>
          </a:p>
          <a:p>
            <a:r>
              <a:rPr lang="da-DK" dirty="0"/>
              <a:t>Indledning: skal være fængende og forklare, hvorfor det er fagligt interessant at besvare din problemformulering. </a:t>
            </a:r>
          </a:p>
          <a:p>
            <a:pPr marL="400050" lvl="1" indent="0">
              <a:buNone/>
            </a:pPr>
            <a:r>
              <a:rPr lang="da-DK" dirty="0"/>
              <a:t>Fører over i </a:t>
            </a:r>
            <a:r>
              <a:rPr lang="da-DK" dirty="0" err="1"/>
              <a:t>i</a:t>
            </a:r>
            <a:r>
              <a:rPr lang="da-DK" dirty="0"/>
              <a:t> problemformulering og problemstillinger står også i dette afsnit. </a:t>
            </a:r>
          </a:p>
          <a:p>
            <a:pPr marL="400050" lvl="1" indent="0">
              <a:buNone/>
            </a:pPr>
            <a:r>
              <a:rPr lang="da-DK" sz="2200" dirty="0"/>
              <a:t>”Og derfor er min </a:t>
            </a:r>
            <a:r>
              <a:rPr lang="da-DK" sz="2200" dirty="0" err="1"/>
              <a:t>prb</a:t>
            </a:r>
            <a:r>
              <a:rPr lang="da-DK" sz="2200" dirty="0"/>
              <a:t>-form som følger: … Jeg vil besvare den ved at besvare følgende </a:t>
            </a:r>
            <a:r>
              <a:rPr lang="da-DK" sz="2200" dirty="0" err="1"/>
              <a:t>prb</a:t>
            </a:r>
            <a:r>
              <a:rPr lang="da-DK" sz="2200" dirty="0"/>
              <a:t>-stillinger….” </a:t>
            </a:r>
          </a:p>
        </p:txBody>
      </p:sp>
    </p:spTree>
    <p:extLst>
      <p:ext uri="{BB962C8B-B14F-4D97-AF65-F5344CB8AC3E}">
        <p14:creationId xmlns:p14="http://schemas.microsoft.com/office/powerpoint/2010/main" val="3377888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62DF52-85EE-48DB-BF76-8D4E5200D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indhold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8000A1-3317-4864-B402-82DD298F7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Besvarelse af problemstillingerne.</a:t>
            </a:r>
          </a:p>
          <a:p>
            <a:r>
              <a:rPr lang="da-DK" dirty="0"/>
              <a:t>Brug problemstillingen som overskrift til kapitel, så man ved, hvad du er ved at svare på. </a:t>
            </a:r>
          </a:p>
          <a:p>
            <a:r>
              <a:rPr lang="da-DK" dirty="0"/>
              <a:t>Husk at begrunde dine faglige valg. </a:t>
            </a:r>
          </a:p>
          <a:p>
            <a:r>
              <a:rPr lang="da-DK" sz="2000" dirty="0"/>
              <a:t>Ex: jeg har valgt at lave interviews, fordi religionsfaget gerne vil forstå religionerne indefra. </a:t>
            </a:r>
          </a:p>
          <a:p>
            <a:r>
              <a:rPr lang="da-DK" sz="2000" dirty="0"/>
              <a:t>Jeg har valgt at bruge statistik til dette, fordi religionsfaget også er interesseret i at forstå religion som noget samfundsmæssigt. 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757079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F642A2-9FFE-4059-A005-03876253F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indhold III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60A2FA-ACC1-42F6-80C5-F0D59E291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Konklusion: Her samler du dine resultater fra problemstillingerne. </a:t>
            </a:r>
          </a:p>
          <a:p>
            <a:r>
              <a:rPr lang="da-DK" dirty="0"/>
              <a:t>Lav også en perspektivering. </a:t>
            </a:r>
          </a:p>
          <a:p>
            <a:r>
              <a:rPr lang="da-DK" dirty="0"/>
              <a:t>Litteraturliste. </a:t>
            </a:r>
          </a:p>
          <a:p>
            <a:r>
              <a:rPr lang="da-DK" dirty="0"/>
              <a:t>Evt. </a:t>
            </a:r>
            <a:r>
              <a:rPr lang="da-DK"/>
              <a:t>bilag </a:t>
            </a:r>
            <a:endParaRPr lang="da-DK" dirty="0"/>
          </a:p>
          <a:p>
            <a:endParaRPr lang="da-DK" dirty="0"/>
          </a:p>
          <a:p>
            <a:r>
              <a:rPr lang="da-DK" dirty="0"/>
              <a:t>Alt mellem indledning til og med perspektivering tæller i sidetallene – dvs. brødteksten. </a:t>
            </a:r>
          </a:p>
        </p:txBody>
      </p:sp>
    </p:spTree>
    <p:extLst>
      <p:ext uri="{BB962C8B-B14F-4D97-AF65-F5344CB8AC3E}">
        <p14:creationId xmlns:p14="http://schemas.microsoft.com/office/powerpoint/2010/main" val="331060408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11097</TotalTime>
  <Words>1092</Words>
  <Application>Microsoft Office PowerPoint</Application>
  <PresentationFormat>Skærmshow (4:3)</PresentationFormat>
  <Paragraphs>171</Paragraphs>
  <Slides>23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6" baseType="lpstr">
      <vt:lpstr>Arial</vt:lpstr>
      <vt:lpstr>Calibri</vt:lpstr>
      <vt:lpstr>Kontortema</vt:lpstr>
      <vt:lpstr>Projektrapport religion B </vt:lpstr>
      <vt:lpstr>Produktkrav </vt:lpstr>
      <vt:lpstr>PowerPoint-præsentation</vt:lpstr>
      <vt:lpstr>Problemformulering </vt:lpstr>
      <vt:lpstr>Metode </vt:lpstr>
      <vt:lpstr>Teori </vt:lpstr>
      <vt:lpstr>Undersøgelsen</vt:lpstr>
      <vt:lpstr>Konklusion </vt:lpstr>
      <vt:lpstr>PowerPoint-præsentation</vt:lpstr>
      <vt:lpstr>EKSEMPEL - FUNDAMENTALISME</vt:lpstr>
      <vt:lpstr>EKSEMPEL: NEW AGE</vt:lpstr>
      <vt:lpstr>PowerPoint-præsentation</vt:lpstr>
      <vt:lpstr>Eksempler fra religion b</vt:lpstr>
      <vt:lpstr>PowerPoint-præsentation</vt:lpstr>
      <vt:lpstr>PowerPoint-præsentation</vt:lpstr>
      <vt:lpstr>2015</vt:lpstr>
      <vt:lpstr>Forslag </vt:lpstr>
      <vt:lpstr>Flere forslag</vt:lpstr>
      <vt:lpstr>Eksempler </vt:lpstr>
      <vt:lpstr>Materiale </vt:lpstr>
      <vt:lpstr>Opgavens indhold</vt:lpstr>
      <vt:lpstr>Opgavens indhold 2</vt:lpstr>
      <vt:lpstr>Opgavens indhold III</vt:lpstr>
    </vt:vector>
  </TitlesOfParts>
  <Company>Brkerød Gymnasium, Hf, IB og Kostskole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Projektrapport religion B</dc:title>
  <dc:creator>Martin Jørgensen</dc:creator>
  <cp:lastModifiedBy>Martin Jørgensen</cp:lastModifiedBy>
  <cp:revision>27</cp:revision>
  <dcterms:created xsi:type="dcterms:W3CDTF">2012-04-19T21:58:44Z</dcterms:created>
  <dcterms:modified xsi:type="dcterms:W3CDTF">2025-03-21T07:24:06Z</dcterms:modified>
</cp:coreProperties>
</file>