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0" r:id="rId7"/>
    <p:sldId id="273" r:id="rId8"/>
    <p:sldId id="266" r:id="rId9"/>
    <p:sldId id="267" r:id="rId10"/>
    <p:sldId id="282" r:id="rId11"/>
    <p:sldId id="277" r:id="rId12"/>
    <p:sldId id="271" r:id="rId13"/>
    <p:sldId id="272" r:id="rId14"/>
    <p:sldId id="268" r:id="rId15"/>
    <p:sldId id="285" r:id="rId16"/>
    <p:sldId id="283" r:id="rId17"/>
    <p:sldId id="279" r:id="rId18"/>
    <p:sldId id="278" r:id="rId19"/>
    <p:sldId id="274" r:id="rId20"/>
    <p:sldId id="280" r:id="rId21"/>
    <p:sldId id="281" r:id="rId22"/>
    <p:sldId id="276" r:id="rId23"/>
    <p:sldId id="262" r:id="rId24"/>
    <p:sldId id="265" r:id="rId25"/>
    <p:sldId id="269" r:id="rId26"/>
    <p:sldId id="284" r:id="rId27"/>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8C5CE-78E0-4E0D-B848-439574ABCDDE}" v="1" dt="2024-12-05T11:48:43.47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90" autoAdjust="0"/>
    <p:restoredTop sz="94660"/>
  </p:normalViewPr>
  <p:slideViewPr>
    <p:cSldViewPr>
      <p:cViewPr varScale="1">
        <p:scale>
          <a:sx n="73" d="100"/>
          <a:sy n="73" d="100"/>
        </p:scale>
        <p:origin x="88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27A328A6-5E5A-4A3E-9A41-54F5C14DA0E7}"/>
    <pc:docChg chg="custSel addSld modSld">
      <pc:chgData name="Martin Jørgensen" userId="26d9fe71-6d2d-401b-9392-599258e85213" providerId="ADAL" clId="{27A328A6-5E5A-4A3E-9A41-54F5C14DA0E7}" dt="2024-04-03T18:57:08.245" v="38" actId="27636"/>
      <pc:docMkLst>
        <pc:docMk/>
      </pc:docMkLst>
      <pc:sldChg chg="modSp new mod">
        <pc:chgData name="Martin Jørgensen" userId="26d9fe71-6d2d-401b-9392-599258e85213" providerId="ADAL" clId="{27A328A6-5E5A-4A3E-9A41-54F5C14DA0E7}" dt="2024-04-03T11:35:59.183" v="1"/>
        <pc:sldMkLst>
          <pc:docMk/>
          <pc:sldMk cId="4079050652" sldId="284"/>
        </pc:sldMkLst>
        <pc:spChg chg="mod">
          <ac:chgData name="Martin Jørgensen" userId="26d9fe71-6d2d-401b-9392-599258e85213" providerId="ADAL" clId="{27A328A6-5E5A-4A3E-9A41-54F5C14DA0E7}" dt="2024-04-03T11:35:59.183" v="1"/>
          <ac:spMkLst>
            <pc:docMk/>
            <pc:sldMk cId="4079050652" sldId="284"/>
            <ac:spMk id="3" creationId="{3127851B-A9D8-CFDF-68C9-DD823760EC8E}"/>
          </ac:spMkLst>
        </pc:spChg>
      </pc:sldChg>
      <pc:sldChg chg="modSp new mod">
        <pc:chgData name="Martin Jørgensen" userId="26d9fe71-6d2d-401b-9392-599258e85213" providerId="ADAL" clId="{27A328A6-5E5A-4A3E-9A41-54F5C14DA0E7}" dt="2024-04-03T18:57:08.245" v="38" actId="27636"/>
        <pc:sldMkLst>
          <pc:docMk/>
          <pc:sldMk cId="1672211386" sldId="285"/>
        </pc:sldMkLst>
        <pc:spChg chg="mod">
          <ac:chgData name="Martin Jørgensen" userId="26d9fe71-6d2d-401b-9392-599258e85213" providerId="ADAL" clId="{27A328A6-5E5A-4A3E-9A41-54F5C14DA0E7}" dt="2024-04-03T18:54:30.802" v="30" actId="20577"/>
          <ac:spMkLst>
            <pc:docMk/>
            <pc:sldMk cId="1672211386" sldId="285"/>
            <ac:spMk id="2" creationId="{2808C5FA-F068-92CB-71C1-5147FD7E199A}"/>
          </ac:spMkLst>
        </pc:spChg>
        <pc:spChg chg="mod">
          <ac:chgData name="Martin Jørgensen" userId="26d9fe71-6d2d-401b-9392-599258e85213" providerId="ADAL" clId="{27A328A6-5E5A-4A3E-9A41-54F5C14DA0E7}" dt="2024-04-03T18:57:08.245" v="38" actId="27636"/>
          <ac:spMkLst>
            <pc:docMk/>
            <pc:sldMk cId="1672211386" sldId="285"/>
            <ac:spMk id="3" creationId="{7E323551-A4CF-0E2C-25E6-915D6988DB57}"/>
          </ac:spMkLst>
        </pc:spChg>
      </pc:sldChg>
    </pc:docChg>
  </pc:docChgLst>
  <pc:docChgLst>
    <pc:chgData name="Martin Jørgensen" userId="26d9fe71-6d2d-401b-9392-599258e85213" providerId="ADAL" clId="{A6EFB8C9-5F4F-4415-936C-1F3522B8368F}"/>
    <pc:docChg chg="custSel addSld delSld modSld">
      <pc:chgData name="Martin Jørgensen" userId="26d9fe71-6d2d-401b-9392-599258e85213" providerId="ADAL" clId="{A6EFB8C9-5F4F-4415-936C-1F3522B8368F}" dt="2022-02-03T07:30:31.547" v="927" actId="14100"/>
      <pc:docMkLst>
        <pc:docMk/>
      </pc:docMkLst>
      <pc:sldChg chg="modSp mod">
        <pc:chgData name="Martin Jørgensen" userId="26d9fe71-6d2d-401b-9392-599258e85213" providerId="ADAL" clId="{A6EFB8C9-5F4F-4415-936C-1F3522B8368F}" dt="2022-02-03T07:30:10.828" v="925" actId="20577"/>
        <pc:sldMkLst>
          <pc:docMk/>
          <pc:sldMk cId="1383899827" sldId="266"/>
        </pc:sldMkLst>
        <pc:spChg chg="mod">
          <ac:chgData name="Martin Jørgensen" userId="26d9fe71-6d2d-401b-9392-599258e85213" providerId="ADAL" clId="{A6EFB8C9-5F4F-4415-936C-1F3522B8368F}" dt="2022-02-03T07:30:10.828" v="925" actId="20577"/>
          <ac:spMkLst>
            <pc:docMk/>
            <pc:sldMk cId="1383899827" sldId="266"/>
            <ac:spMk id="2" creationId="{00000000-0000-0000-0000-000000000000}"/>
          </ac:spMkLst>
        </pc:spChg>
      </pc:sldChg>
      <pc:sldChg chg="modSp mod">
        <pc:chgData name="Martin Jørgensen" userId="26d9fe71-6d2d-401b-9392-599258e85213" providerId="ADAL" clId="{A6EFB8C9-5F4F-4415-936C-1F3522B8368F}" dt="2022-02-03T07:30:31.547" v="927" actId="14100"/>
        <pc:sldMkLst>
          <pc:docMk/>
          <pc:sldMk cId="3215414558" sldId="267"/>
        </pc:sldMkLst>
        <pc:spChg chg="mod">
          <ac:chgData name="Martin Jørgensen" userId="26d9fe71-6d2d-401b-9392-599258e85213" providerId="ADAL" clId="{A6EFB8C9-5F4F-4415-936C-1F3522B8368F}" dt="2022-02-03T07:30:31.547" v="927" actId="14100"/>
          <ac:spMkLst>
            <pc:docMk/>
            <pc:sldMk cId="3215414558" sldId="267"/>
            <ac:spMk id="2" creationId="{00000000-0000-0000-0000-000000000000}"/>
          </ac:spMkLst>
        </pc:spChg>
      </pc:sldChg>
      <pc:sldChg chg="modSp mod">
        <pc:chgData name="Martin Jørgensen" userId="26d9fe71-6d2d-401b-9392-599258e85213" providerId="ADAL" clId="{A6EFB8C9-5F4F-4415-936C-1F3522B8368F}" dt="2022-02-03T06:28:39.147" v="179" actId="20577"/>
        <pc:sldMkLst>
          <pc:docMk/>
          <pc:sldMk cId="2441548307" sldId="273"/>
        </pc:sldMkLst>
        <pc:spChg chg="mod">
          <ac:chgData name="Martin Jørgensen" userId="26d9fe71-6d2d-401b-9392-599258e85213" providerId="ADAL" clId="{A6EFB8C9-5F4F-4415-936C-1F3522B8368F}" dt="2022-02-03T06:28:39.147" v="179" actId="20577"/>
          <ac:spMkLst>
            <pc:docMk/>
            <pc:sldMk cId="2441548307" sldId="273"/>
            <ac:spMk id="3" creationId="{00000000-0000-0000-0000-000000000000}"/>
          </ac:spMkLst>
        </pc:spChg>
      </pc:sldChg>
      <pc:sldChg chg="modSp new mod">
        <pc:chgData name="Martin Jørgensen" userId="26d9fe71-6d2d-401b-9392-599258e85213" providerId="ADAL" clId="{A6EFB8C9-5F4F-4415-936C-1F3522B8368F}" dt="2022-02-03T06:32:53.844" v="912" actId="20577"/>
        <pc:sldMkLst>
          <pc:docMk/>
          <pc:sldMk cId="3977894591" sldId="282"/>
        </pc:sldMkLst>
        <pc:spChg chg="mod">
          <ac:chgData name="Martin Jørgensen" userId="26d9fe71-6d2d-401b-9392-599258e85213" providerId="ADAL" clId="{A6EFB8C9-5F4F-4415-936C-1F3522B8368F}" dt="2022-02-03T06:28:51.821" v="191" actId="20577"/>
          <ac:spMkLst>
            <pc:docMk/>
            <pc:sldMk cId="3977894591" sldId="282"/>
            <ac:spMk id="2" creationId="{968CCE8A-76C4-43C6-87C6-F32D561372BC}"/>
          </ac:spMkLst>
        </pc:spChg>
        <pc:spChg chg="mod">
          <ac:chgData name="Martin Jørgensen" userId="26d9fe71-6d2d-401b-9392-599258e85213" providerId="ADAL" clId="{A6EFB8C9-5F4F-4415-936C-1F3522B8368F}" dt="2022-02-03T06:32:53.844" v="912" actId="20577"/>
          <ac:spMkLst>
            <pc:docMk/>
            <pc:sldMk cId="3977894591" sldId="282"/>
            <ac:spMk id="3" creationId="{DB6A2DE4-F33C-42B6-9C28-A76E572D2570}"/>
          </ac:spMkLst>
        </pc:spChg>
      </pc:sldChg>
      <pc:sldChg chg="del">
        <pc:chgData name="Martin Jørgensen" userId="26d9fe71-6d2d-401b-9392-599258e85213" providerId="ADAL" clId="{A6EFB8C9-5F4F-4415-936C-1F3522B8368F}" dt="2022-02-02T12:36:45.106" v="1" actId="47"/>
        <pc:sldMkLst>
          <pc:docMk/>
          <pc:sldMk cId="524517490" sldId="283"/>
        </pc:sldMkLst>
      </pc:sldChg>
      <pc:sldChg chg="del">
        <pc:chgData name="Martin Jørgensen" userId="26d9fe71-6d2d-401b-9392-599258e85213" providerId="ADAL" clId="{A6EFB8C9-5F4F-4415-936C-1F3522B8368F}" dt="2022-02-02T12:36:43.083" v="0" actId="47"/>
        <pc:sldMkLst>
          <pc:docMk/>
          <pc:sldMk cId="125328431" sldId="284"/>
        </pc:sldMkLst>
      </pc:sldChg>
    </pc:docChg>
  </pc:docChgLst>
  <pc:docChgLst>
    <pc:chgData name="Martin Jørgensen" userId="26d9fe71-6d2d-401b-9392-599258e85213" providerId="ADAL" clId="{330B1F14-175C-4DBD-9A95-70BA270FC724}"/>
    <pc:docChg chg="modSld">
      <pc:chgData name="Martin Jørgensen" userId="26d9fe71-6d2d-401b-9392-599258e85213" providerId="ADAL" clId="{330B1F14-175C-4DBD-9A95-70BA270FC724}" dt="2024-04-25T12:15:40.023" v="2" actId="20577"/>
      <pc:docMkLst>
        <pc:docMk/>
      </pc:docMkLst>
      <pc:sldChg chg="modSp mod">
        <pc:chgData name="Martin Jørgensen" userId="26d9fe71-6d2d-401b-9392-599258e85213" providerId="ADAL" clId="{330B1F14-175C-4DBD-9A95-70BA270FC724}" dt="2024-04-25T12:15:40.023" v="2" actId="20577"/>
        <pc:sldMkLst>
          <pc:docMk/>
          <pc:sldMk cId="3118498209" sldId="265"/>
        </pc:sldMkLst>
        <pc:graphicFrameChg chg="modGraphic">
          <ac:chgData name="Martin Jørgensen" userId="26d9fe71-6d2d-401b-9392-599258e85213" providerId="ADAL" clId="{330B1F14-175C-4DBD-9A95-70BA270FC724}" dt="2024-04-25T12:15:40.023" v="2" actId="20577"/>
          <ac:graphicFrameMkLst>
            <pc:docMk/>
            <pc:sldMk cId="3118498209" sldId="265"/>
            <ac:graphicFrameMk id="4" creationId="{00000000-0000-0000-0000-000000000000}"/>
          </ac:graphicFrameMkLst>
        </pc:graphicFrameChg>
      </pc:sldChg>
    </pc:docChg>
  </pc:docChgLst>
  <pc:docChgLst>
    <pc:chgData name="Martin Jørgensen" userId="26d9fe71-6d2d-401b-9392-599258e85213" providerId="ADAL" clId="{0388C5CE-78E0-4E0D-B848-439574ABCDDE}"/>
    <pc:docChg chg="custSel modSld">
      <pc:chgData name="Martin Jørgensen" userId="26d9fe71-6d2d-401b-9392-599258e85213" providerId="ADAL" clId="{0388C5CE-78E0-4E0D-B848-439574ABCDDE}" dt="2024-12-05T11:48:55.615" v="81" actId="20577"/>
      <pc:docMkLst>
        <pc:docMk/>
      </pc:docMkLst>
      <pc:sldChg chg="modSp mod">
        <pc:chgData name="Martin Jørgensen" userId="26d9fe71-6d2d-401b-9392-599258e85213" providerId="ADAL" clId="{0388C5CE-78E0-4E0D-B848-439574ABCDDE}" dt="2024-12-05T11:48:55.615" v="81" actId="20577"/>
        <pc:sldMkLst>
          <pc:docMk/>
          <pc:sldMk cId="804195654" sldId="268"/>
        </pc:sldMkLst>
        <pc:spChg chg="mod">
          <ac:chgData name="Martin Jørgensen" userId="26d9fe71-6d2d-401b-9392-599258e85213" providerId="ADAL" clId="{0388C5CE-78E0-4E0D-B848-439574ABCDDE}" dt="2024-12-05T11:48:55.615" v="81" actId="20577"/>
          <ac:spMkLst>
            <pc:docMk/>
            <pc:sldMk cId="804195654" sldId="268"/>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F43E05C6-A508-4B21-88F0-510AE228ED6C}" type="datetimeFigureOut">
              <a:rPr lang="da-DK" smtClean="0"/>
              <a:t>05-12-2024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369025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43E05C6-A508-4B21-88F0-510AE228ED6C}" type="datetimeFigureOut">
              <a:rPr lang="da-DK" smtClean="0"/>
              <a:t>05-12-2024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362480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F43E05C6-A508-4B21-88F0-510AE228ED6C}" type="datetimeFigureOut">
              <a:rPr lang="da-DK" smtClean="0"/>
              <a:t>05-12-2024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3886076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F43E05C6-A508-4B21-88F0-510AE228ED6C}" type="datetimeFigureOut">
              <a:rPr lang="da-DK" smtClean="0"/>
              <a:t>05-12-2024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3055364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F43E05C6-A508-4B21-88F0-510AE228ED6C}" type="datetimeFigureOut">
              <a:rPr lang="da-DK" smtClean="0"/>
              <a:t>05-12-2024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9617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F43E05C6-A508-4B21-88F0-510AE228ED6C}" type="datetimeFigureOut">
              <a:rPr lang="da-DK" smtClean="0"/>
              <a:t>05-12-2024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25807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43E05C6-A508-4B21-88F0-510AE228ED6C}" type="datetimeFigureOut">
              <a:rPr lang="da-DK" smtClean="0"/>
              <a:t>05-12-2024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2764872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F43E05C6-A508-4B21-88F0-510AE228ED6C}" type="datetimeFigureOut">
              <a:rPr lang="da-DK" smtClean="0"/>
              <a:t>05-12-2024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2532581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F43E05C6-A508-4B21-88F0-510AE228ED6C}" type="datetimeFigureOut">
              <a:rPr lang="da-DK" smtClean="0"/>
              <a:t>05-12-2024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39533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43E05C6-A508-4B21-88F0-510AE228ED6C}" type="datetimeFigureOut">
              <a:rPr lang="da-DK" smtClean="0"/>
              <a:t>05-12-2024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232331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F43E05C6-A508-4B21-88F0-510AE228ED6C}" type="datetimeFigureOut">
              <a:rPr lang="da-DK" smtClean="0"/>
              <a:t>05-12-2024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AD750F9E-422F-4FB3-B684-0B454B133876}" type="slidenum">
              <a:rPr lang="da-DK" smtClean="0"/>
              <a:t>‹nr.›</a:t>
            </a:fld>
            <a:endParaRPr lang="da-DK"/>
          </a:p>
        </p:txBody>
      </p:sp>
    </p:spTree>
    <p:extLst>
      <p:ext uri="{BB962C8B-B14F-4D97-AF65-F5344CB8AC3E}">
        <p14:creationId xmlns:p14="http://schemas.microsoft.com/office/powerpoint/2010/main" val="418250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E05C6-A508-4B21-88F0-510AE228ED6C}" type="datetimeFigureOut">
              <a:rPr lang="da-DK" smtClean="0"/>
              <a:t>05-12-2024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50F9E-422F-4FB3-B684-0B454B133876}" type="slidenum">
              <a:rPr lang="da-DK" smtClean="0"/>
              <a:t>‹nr.›</a:t>
            </a:fld>
            <a:endParaRPr lang="da-DK"/>
          </a:p>
        </p:txBody>
      </p:sp>
    </p:spTree>
    <p:extLst>
      <p:ext uri="{BB962C8B-B14F-4D97-AF65-F5344CB8AC3E}">
        <p14:creationId xmlns:p14="http://schemas.microsoft.com/office/powerpoint/2010/main" val="1942578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riammoskeen.com/" TargetMode="External"/><Relationship Id="rId2" Type="http://schemas.openxmlformats.org/officeDocument/2006/relationships/hyperlink" Target="http://islamsvar.d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islamsvar.dk/kvinderelaterede-emner/menstruation/gaa-moske-naar-man-har-menstruation/" TargetMode="External"/><Relationship Id="rId2" Type="http://schemas.openxmlformats.org/officeDocument/2006/relationships/hyperlink" Target="http://islamsvar.dk/kvinderelaterede-emner/kvinder-toj-udseende-og-andet/er-det-tilladt-at-ga-med-silketorklaede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Sharia -</a:t>
            </a:r>
          </a:p>
        </p:txBody>
      </p:sp>
      <p:sp>
        <p:nvSpPr>
          <p:cNvPr id="3" name="Undertitel 2"/>
          <p:cNvSpPr>
            <a:spLocks noGrp="1"/>
          </p:cNvSpPr>
          <p:nvPr>
            <p:ph type="subTitle" idx="1"/>
          </p:nvPr>
        </p:nvSpPr>
        <p:spPr/>
        <p:txBody>
          <a:bodyPr/>
          <a:lstStyle/>
          <a:p>
            <a:endParaRPr lang="da-DK"/>
          </a:p>
        </p:txBody>
      </p:sp>
    </p:spTree>
    <p:extLst>
      <p:ext uri="{BB962C8B-B14F-4D97-AF65-F5344CB8AC3E}">
        <p14:creationId xmlns:p14="http://schemas.microsoft.com/office/powerpoint/2010/main" val="582696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Sharia </a:t>
            </a:r>
          </a:p>
        </p:txBody>
      </p:sp>
      <p:sp>
        <p:nvSpPr>
          <p:cNvPr id="3" name="Pladsholder til indhold 2"/>
          <p:cNvSpPr>
            <a:spLocks noGrp="1"/>
          </p:cNvSpPr>
          <p:nvPr>
            <p:ph idx="1"/>
          </p:nvPr>
        </p:nvSpPr>
        <p:spPr>
          <a:xfrm>
            <a:off x="457200" y="1600200"/>
            <a:ext cx="8435280" cy="4525963"/>
          </a:xfrm>
        </p:spPr>
        <p:txBody>
          <a:bodyPr>
            <a:normAutofit fontScale="92500" lnSpcReduction="10000"/>
          </a:bodyPr>
          <a:lstStyle/>
          <a:p>
            <a:r>
              <a:rPr lang="da-DK" dirty="0"/>
              <a:t>Muslimsk religiøst lovsystem</a:t>
            </a:r>
          </a:p>
          <a:p>
            <a:r>
              <a:rPr lang="da-DK" dirty="0"/>
              <a:t>Betyder ”vejen til drikkestedet” – altså den vej, man må gå for at få frelsen</a:t>
            </a:r>
          </a:p>
          <a:p>
            <a:r>
              <a:rPr lang="da-DK" dirty="0"/>
              <a:t>Omfatter principielt regler for alt – mad, straf, familie, ritualer, kønsroller, beklædning osv. </a:t>
            </a:r>
          </a:p>
          <a:p>
            <a:r>
              <a:rPr lang="da-DK" dirty="0"/>
              <a:t>Enighed om: sharia er en umistelig del af islam.</a:t>
            </a:r>
          </a:p>
          <a:p>
            <a:r>
              <a:rPr lang="da-DK" dirty="0"/>
              <a:t>Omdiskuteret: hvad er den rette </a:t>
            </a:r>
            <a:r>
              <a:rPr lang="da-DK" dirty="0" err="1"/>
              <a:t>sharia</a:t>
            </a:r>
            <a:r>
              <a:rPr lang="da-DK" dirty="0"/>
              <a:t>? </a:t>
            </a:r>
          </a:p>
          <a:p>
            <a:r>
              <a:rPr lang="da-DK" dirty="0"/>
              <a:t>Omdiskuteret: skal lovene kun gælde mig? Eller hele samfundet? </a:t>
            </a:r>
          </a:p>
        </p:txBody>
      </p:sp>
    </p:spTree>
    <p:extLst>
      <p:ext uri="{BB962C8B-B14F-4D97-AF65-F5344CB8AC3E}">
        <p14:creationId xmlns:p14="http://schemas.microsoft.com/office/powerpoint/2010/main" val="2978003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Sharias</a:t>
            </a:r>
            <a:r>
              <a:rPr lang="da-DK" dirty="0"/>
              <a:t> kilder</a:t>
            </a:r>
          </a:p>
        </p:txBody>
      </p:sp>
      <p:sp>
        <p:nvSpPr>
          <p:cNvPr id="3" name="Pladsholder til indhold 2"/>
          <p:cNvSpPr>
            <a:spLocks noGrp="1"/>
          </p:cNvSpPr>
          <p:nvPr>
            <p:ph idx="1"/>
          </p:nvPr>
        </p:nvSpPr>
        <p:spPr/>
        <p:txBody>
          <a:bodyPr>
            <a:normAutofit fontScale="92500" lnSpcReduction="20000"/>
          </a:bodyPr>
          <a:lstStyle/>
          <a:p>
            <a:pPr marL="514350" indent="-514350">
              <a:buFont typeface="+mj-lt"/>
              <a:buAutoNum type="arabicPeriod"/>
            </a:pPr>
            <a:r>
              <a:rPr lang="da-DK" dirty="0"/>
              <a:t>Koranen: guds ord</a:t>
            </a:r>
          </a:p>
          <a:p>
            <a:pPr marL="514350" indent="-514350">
              <a:buFont typeface="+mj-lt"/>
              <a:buAutoNum type="arabicPeriod"/>
            </a:pPr>
            <a:r>
              <a:rPr lang="da-DK" dirty="0"/>
              <a:t>Profetens Gerninger (</a:t>
            </a:r>
            <a:r>
              <a:rPr lang="da-DK" dirty="0" err="1"/>
              <a:t>sunna</a:t>
            </a:r>
            <a:r>
              <a:rPr lang="da-DK" dirty="0"/>
              <a:t>)</a:t>
            </a:r>
          </a:p>
          <a:p>
            <a:pPr marL="914400" lvl="1" indent="-514350"/>
            <a:r>
              <a:rPr lang="da-DK" dirty="0"/>
              <a:t>Er overleveret i koran + fortællinger (</a:t>
            </a:r>
            <a:r>
              <a:rPr lang="da-DK" dirty="0" err="1"/>
              <a:t>hadith’er</a:t>
            </a:r>
            <a:r>
              <a:rPr lang="da-DK" dirty="0"/>
              <a:t>) om Muhammeds gerninger. </a:t>
            </a:r>
          </a:p>
          <a:p>
            <a:pPr marL="914400" lvl="1" indent="-514350"/>
            <a:r>
              <a:rPr lang="da-DK" dirty="0"/>
              <a:t>Muhammed var tæt på gud </a:t>
            </a:r>
            <a:r>
              <a:rPr lang="da-DK" dirty="0">
                <a:sym typeface="Wingdings" panose="05000000000000000000" pitchFamily="2" charset="2"/>
              </a:rPr>
              <a:t> værd at efterligne.</a:t>
            </a:r>
          </a:p>
          <a:p>
            <a:pPr marL="514350" indent="-514350">
              <a:buFont typeface="+mj-lt"/>
              <a:buAutoNum type="arabicPeriod"/>
            </a:pPr>
            <a:r>
              <a:rPr lang="da-DK" dirty="0">
                <a:sym typeface="Wingdings" panose="05000000000000000000" pitchFamily="2" charset="2"/>
              </a:rPr>
              <a:t>Analogier/paralleltilfælde: findes der ingen direkte regler, overfører man fra et lignende tilfælde. Ex regler om hest gælder for bil. </a:t>
            </a:r>
          </a:p>
          <a:p>
            <a:pPr marL="514350" indent="-514350">
              <a:buFont typeface="+mj-lt"/>
              <a:buAutoNum type="arabicPeriod"/>
            </a:pPr>
            <a:r>
              <a:rPr lang="da-DK" dirty="0">
                <a:sym typeface="Wingdings" panose="05000000000000000000" pitchFamily="2" charset="2"/>
              </a:rPr>
              <a:t>Konsensus: ingen direkte regler om emne </a:t>
            </a:r>
          </a:p>
          <a:p>
            <a:pPr marL="400050" lvl="1" indent="0">
              <a:buNone/>
            </a:pPr>
            <a:r>
              <a:rPr lang="da-DK" dirty="0">
                <a:sym typeface="Wingdings" panose="05000000000000000000" pitchFamily="2" charset="2"/>
              </a:rPr>
              <a:t>enighed om traditionel handlemåde</a:t>
            </a:r>
          </a:p>
          <a:p>
            <a:pPr marL="857250" lvl="1" indent="-457200"/>
            <a:r>
              <a:rPr lang="da-DK" dirty="0">
                <a:sym typeface="Wingdings" panose="05000000000000000000" pitchFamily="2" charset="2"/>
              </a:rPr>
              <a:t>Kræver enighed blandt de skriftkloge – imamer! </a:t>
            </a:r>
            <a:endParaRPr lang="da-DK" dirty="0"/>
          </a:p>
        </p:txBody>
      </p:sp>
    </p:spTree>
    <p:extLst>
      <p:ext uri="{BB962C8B-B14F-4D97-AF65-F5344CB8AC3E}">
        <p14:creationId xmlns:p14="http://schemas.microsoft.com/office/powerpoint/2010/main" val="2585617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Sharias</a:t>
            </a:r>
            <a:r>
              <a:rPr lang="da-DK" dirty="0"/>
              <a:t> kilder</a:t>
            </a:r>
          </a:p>
        </p:txBody>
      </p:sp>
      <p:sp>
        <p:nvSpPr>
          <p:cNvPr id="3" name="Pladsholder til indhold 2"/>
          <p:cNvSpPr>
            <a:spLocks noGrp="1"/>
          </p:cNvSpPr>
          <p:nvPr>
            <p:ph idx="1"/>
          </p:nvPr>
        </p:nvSpPr>
        <p:spPr>
          <a:xfrm>
            <a:off x="457200" y="1600200"/>
            <a:ext cx="8229600" cy="5257800"/>
          </a:xfrm>
        </p:spPr>
        <p:txBody>
          <a:bodyPr>
            <a:normAutofit fontScale="85000" lnSpcReduction="20000"/>
          </a:bodyPr>
          <a:lstStyle/>
          <a:p>
            <a:pPr marL="514350" indent="-514350">
              <a:buFont typeface="+mj-lt"/>
              <a:buAutoNum type="arabicPeriod"/>
            </a:pPr>
            <a:r>
              <a:rPr lang="da-DK" dirty="0"/>
              <a:t>Koranen: guds ord</a:t>
            </a:r>
          </a:p>
          <a:p>
            <a:pPr marL="514350" indent="-514350">
              <a:buFont typeface="+mj-lt"/>
              <a:buAutoNum type="arabicPeriod"/>
            </a:pPr>
            <a:r>
              <a:rPr lang="da-DK" dirty="0"/>
              <a:t>Profetens Gerninger (</a:t>
            </a:r>
            <a:r>
              <a:rPr lang="da-DK" dirty="0" err="1"/>
              <a:t>sunna</a:t>
            </a:r>
            <a:r>
              <a:rPr lang="da-DK" dirty="0"/>
              <a:t>)</a:t>
            </a:r>
          </a:p>
          <a:p>
            <a:pPr marL="914400" lvl="1" indent="-514350"/>
            <a:r>
              <a:rPr lang="da-DK" dirty="0"/>
              <a:t>Er overleveret i koran + fortællinger (</a:t>
            </a:r>
            <a:r>
              <a:rPr lang="da-DK" dirty="0" err="1"/>
              <a:t>hadith’er</a:t>
            </a:r>
            <a:r>
              <a:rPr lang="da-DK" dirty="0"/>
              <a:t>) om Muhammeds gerninger. </a:t>
            </a:r>
          </a:p>
          <a:p>
            <a:pPr marL="914400" lvl="1" indent="-514350"/>
            <a:r>
              <a:rPr lang="da-DK" dirty="0"/>
              <a:t>Muhammed var tæt på gud </a:t>
            </a:r>
            <a:r>
              <a:rPr lang="da-DK" dirty="0">
                <a:sym typeface="Wingdings" panose="05000000000000000000" pitchFamily="2" charset="2"/>
              </a:rPr>
              <a:t> værd at efterligne.</a:t>
            </a:r>
          </a:p>
          <a:p>
            <a:pPr marL="514350" indent="-514350">
              <a:buFont typeface="+mj-lt"/>
              <a:buAutoNum type="arabicPeriod"/>
            </a:pPr>
            <a:r>
              <a:rPr lang="da-DK" dirty="0">
                <a:sym typeface="Wingdings" panose="05000000000000000000" pitchFamily="2" charset="2"/>
              </a:rPr>
              <a:t>Analogier/paralleltilfælde: findes der ingen direkte regler, overfører man fra et lignende tilfælde. Ex regler om hest gælder for bil. </a:t>
            </a:r>
          </a:p>
          <a:p>
            <a:pPr marL="514350" indent="-514350">
              <a:buFont typeface="+mj-lt"/>
              <a:buAutoNum type="arabicPeriod"/>
            </a:pPr>
            <a:r>
              <a:rPr lang="da-DK" dirty="0">
                <a:sym typeface="Wingdings" panose="05000000000000000000" pitchFamily="2" charset="2"/>
              </a:rPr>
              <a:t>Konsensus: ingen direkte regler om emne </a:t>
            </a:r>
          </a:p>
          <a:p>
            <a:pPr marL="400050" lvl="1" indent="0">
              <a:buNone/>
            </a:pPr>
            <a:r>
              <a:rPr lang="da-DK" dirty="0">
                <a:sym typeface="Wingdings" panose="05000000000000000000" pitchFamily="2" charset="2"/>
              </a:rPr>
              <a:t>enighed om traditionel handlemåde</a:t>
            </a:r>
          </a:p>
          <a:p>
            <a:pPr marL="857250" lvl="1" indent="-457200"/>
            <a:r>
              <a:rPr lang="da-DK" dirty="0">
                <a:sym typeface="Wingdings" panose="05000000000000000000" pitchFamily="2" charset="2"/>
              </a:rPr>
              <a:t>Kræver enighed blandt de skriftkloge – imamer! </a:t>
            </a:r>
          </a:p>
          <a:p>
            <a:pPr marL="457200" indent="-457200"/>
            <a:r>
              <a:rPr lang="da-DK" dirty="0">
                <a:sym typeface="Wingdings" panose="05000000000000000000" pitchFamily="2" charset="2"/>
              </a:rPr>
              <a:t>HVORFOR ER KILDERNE RANGORDNET SOM DE ER?</a:t>
            </a:r>
          </a:p>
          <a:p>
            <a:pPr marL="457200" indent="-457200"/>
            <a:r>
              <a:rPr lang="da-DK" dirty="0">
                <a:sym typeface="Wingdings" panose="05000000000000000000" pitchFamily="2" charset="2"/>
              </a:rPr>
              <a:t>HVILKET SLAGS SAMFUND VIL DENNE LOVGIVNING MEDFØRE?</a:t>
            </a:r>
            <a:endParaRPr lang="da-DK" dirty="0"/>
          </a:p>
        </p:txBody>
      </p:sp>
    </p:spTree>
    <p:extLst>
      <p:ext uri="{BB962C8B-B14F-4D97-AF65-F5344CB8AC3E}">
        <p14:creationId xmlns:p14="http://schemas.microsoft.com/office/powerpoint/2010/main" val="277569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Sharias</a:t>
            </a:r>
            <a:r>
              <a:rPr lang="da-DK" dirty="0"/>
              <a:t> kilder </a:t>
            </a:r>
          </a:p>
        </p:txBody>
      </p:sp>
      <p:sp>
        <p:nvSpPr>
          <p:cNvPr id="3" name="Pladsholder til indhold 2"/>
          <p:cNvSpPr>
            <a:spLocks noGrp="1"/>
          </p:cNvSpPr>
          <p:nvPr>
            <p:ph idx="1"/>
          </p:nvPr>
        </p:nvSpPr>
        <p:spPr/>
        <p:txBody>
          <a:bodyPr/>
          <a:lstStyle/>
          <a:p>
            <a:r>
              <a:rPr lang="da-DK" dirty="0"/>
              <a:t>Jo tættere på gud </a:t>
            </a:r>
            <a:r>
              <a:rPr lang="da-DK" dirty="0">
                <a:sym typeface="Wingdings" panose="05000000000000000000" pitchFamily="2" charset="2"/>
              </a:rPr>
              <a:t> jo højere værdi</a:t>
            </a:r>
          </a:p>
          <a:p>
            <a:r>
              <a:rPr lang="da-DK" dirty="0">
                <a:sym typeface="Wingdings" panose="05000000000000000000" pitchFamily="2" charset="2"/>
              </a:rPr>
              <a:t>(jf. retssystemet i DK – grundlov – lovgivning – præcedens (sædvane)) </a:t>
            </a:r>
          </a:p>
          <a:p>
            <a:endParaRPr lang="da-DK" dirty="0">
              <a:sym typeface="Wingdings" panose="05000000000000000000" pitchFamily="2" charset="2"/>
            </a:endParaRPr>
          </a:p>
          <a:p>
            <a:r>
              <a:rPr lang="da-DK" dirty="0">
                <a:sym typeface="Wingdings" panose="05000000000000000000" pitchFamily="2" charset="2"/>
              </a:rPr>
              <a:t>Hvilket slags samfund: </a:t>
            </a:r>
          </a:p>
          <a:p>
            <a:r>
              <a:rPr lang="da-DK" dirty="0">
                <a:sym typeface="Wingdings" panose="05000000000000000000" pitchFamily="2" charset="2"/>
              </a:rPr>
              <a:t>Konservativt – traditionelt </a:t>
            </a:r>
          </a:p>
          <a:p>
            <a:r>
              <a:rPr lang="da-DK" dirty="0">
                <a:sym typeface="Wingdings" panose="05000000000000000000" pitchFamily="2" charset="2"/>
              </a:rPr>
              <a:t>Mandsdomineret </a:t>
            </a:r>
            <a:endParaRPr lang="da-DK" dirty="0"/>
          </a:p>
        </p:txBody>
      </p:sp>
    </p:spTree>
    <p:extLst>
      <p:ext uri="{BB962C8B-B14F-4D97-AF65-F5344CB8AC3E}">
        <p14:creationId xmlns:p14="http://schemas.microsoft.com/office/powerpoint/2010/main" val="3984807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Sharias</a:t>
            </a:r>
            <a:r>
              <a:rPr lang="da-DK" dirty="0"/>
              <a:t> kilder</a:t>
            </a:r>
          </a:p>
        </p:txBody>
      </p:sp>
      <p:sp>
        <p:nvSpPr>
          <p:cNvPr id="3" name="Pladsholder til indhold 2"/>
          <p:cNvSpPr>
            <a:spLocks noGrp="1"/>
          </p:cNvSpPr>
          <p:nvPr>
            <p:ph idx="1"/>
          </p:nvPr>
        </p:nvSpPr>
        <p:spPr>
          <a:xfrm>
            <a:off x="467544" y="1230868"/>
            <a:ext cx="8229600" cy="5257800"/>
          </a:xfrm>
        </p:spPr>
        <p:txBody>
          <a:bodyPr>
            <a:normAutofit fontScale="92500" lnSpcReduction="10000"/>
          </a:bodyPr>
          <a:lstStyle/>
          <a:p>
            <a:pPr marL="514350" indent="-514350">
              <a:buFont typeface="+mj-lt"/>
              <a:buAutoNum type="arabicPeriod"/>
            </a:pPr>
            <a:r>
              <a:rPr lang="da-DK" dirty="0"/>
              <a:t>Koranen: guds ord</a:t>
            </a:r>
          </a:p>
          <a:p>
            <a:pPr marL="514350" indent="-514350">
              <a:buFont typeface="+mj-lt"/>
              <a:buAutoNum type="arabicPeriod"/>
            </a:pPr>
            <a:r>
              <a:rPr lang="da-DK" dirty="0"/>
              <a:t>Profetens Gerninger (</a:t>
            </a:r>
            <a:r>
              <a:rPr lang="da-DK" dirty="0" err="1"/>
              <a:t>sunna</a:t>
            </a:r>
            <a:r>
              <a:rPr lang="da-DK" dirty="0"/>
              <a:t>)</a:t>
            </a:r>
          </a:p>
          <a:p>
            <a:pPr marL="914400" lvl="1" indent="-514350"/>
            <a:r>
              <a:rPr lang="da-DK" dirty="0"/>
              <a:t>Er overleveret i koran + fortællinger (</a:t>
            </a:r>
            <a:r>
              <a:rPr lang="da-DK" dirty="0" err="1"/>
              <a:t>hadith’er</a:t>
            </a:r>
            <a:r>
              <a:rPr lang="da-DK" dirty="0"/>
              <a:t>) om Muhammeds gerninger. </a:t>
            </a:r>
          </a:p>
          <a:p>
            <a:pPr marL="914400" lvl="1" indent="-514350"/>
            <a:r>
              <a:rPr lang="da-DK" dirty="0"/>
              <a:t>Muhammed var tæt på gud </a:t>
            </a:r>
            <a:r>
              <a:rPr lang="da-DK" dirty="0">
                <a:sym typeface="Wingdings" panose="05000000000000000000" pitchFamily="2" charset="2"/>
              </a:rPr>
              <a:t> værd at efterligne.</a:t>
            </a:r>
          </a:p>
          <a:p>
            <a:pPr marL="514350" indent="-514350">
              <a:buFont typeface="+mj-lt"/>
              <a:buAutoNum type="arabicPeriod"/>
            </a:pPr>
            <a:r>
              <a:rPr lang="da-DK" dirty="0">
                <a:sym typeface="Wingdings" panose="05000000000000000000" pitchFamily="2" charset="2"/>
              </a:rPr>
              <a:t>Analogier/paralleltilfælde: findes der ingen direkte regler, overfører man fra et lignende tilfælde. Ex regler om hest gælder for bil. </a:t>
            </a:r>
          </a:p>
          <a:p>
            <a:pPr marL="514350" indent="-514350">
              <a:buFont typeface="+mj-lt"/>
              <a:buAutoNum type="arabicPeriod"/>
            </a:pPr>
            <a:r>
              <a:rPr lang="da-DK" dirty="0">
                <a:sym typeface="Wingdings" panose="05000000000000000000" pitchFamily="2" charset="2"/>
              </a:rPr>
              <a:t>Konsensus: ingen direkte regler om emne </a:t>
            </a:r>
          </a:p>
          <a:p>
            <a:pPr marL="400050" lvl="1" indent="0">
              <a:buNone/>
            </a:pPr>
            <a:r>
              <a:rPr lang="da-DK" dirty="0">
                <a:sym typeface="Wingdings" panose="05000000000000000000" pitchFamily="2" charset="2"/>
              </a:rPr>
              <a:t>enighed om traditionel handlemåde</a:t>
            </a:r>
          </a:p>
          <a:p>
            <a:pPr marL="857250" lvl="1" indent="-457200"/>
            <a:r>
              <a:rPr lang="da-DK" dirty="0">
                <a:sym typeface="Wingdings" panose="05000000000000000000" pitchFamily="2" charset="2"/>
              </a:rPr>
              <a:t>Kræver enighed blandt de skriftkloge – imamer! </a:t>
            </a:r>
          </a:p>
        </p:txBody>
      </p:sp>
      <p:sp>
        <p:nvSpPr>
          <p:cNvPr id="4" name="Tekstboks 3"/>
          <p:cNvSpPr txBox="1"/>
          <p:nvPr/>
        </p:nvSpPr>
        <p:spPr>
          <a:xfrm>
            <a:off x="6876256" y="764704"/>
            <a:ext cx="2170274" cy="646331"/>
          </a:xfrm>
          <a:prstGeom prst="rect">
            <a:avLst/>
          </a:prstGeom>
          <a:noFill/>
        </p:spPr>
        <p:txBody>
          <a:bodyPr wrap="none" rtlCol="0">
            <a:spAutoFit/>
          </a:bodyPr>
          <a:lstStyle/>
          <a:p>
            <a:r>
              <a:rPr lang="da-DK" b="1" dirty="0"/>
              <a:t>TRADITIONELT SAMF</a:t>
            </a:r>
          </a:p>
          <a:p>
            <a:r>
              <a:rPr lang="da-DK" b="1" dirty="0"/>
              <a:t>MANDSDOMINERET</a:t>
            </a:r>
          </a:p>
        </p:txBody>
      </p:sp>
      <p:sp>
        <p:nvSpPr>
          <p:cNvPr id="5" name="Tekstboks 4"/>
          <p:cNvSpPr txBox="1"/>
          <p:nvPr/>
        </p:nvSpPr>
        <p:spPr>
          <a:xfrm>
            <a:off x="6156176" y="6133462"/>
            <a:ext cx="2592761" cy="646331"/>
          </a:xfrm>
          <a:prstGeom prst="rect">
            <a:avLst/>
          </a:prstGeom>
          <a:noFill/>
        </p:spPr>
        <p:txBody>
          <a:bodyPr wrap="none" rtlCol="0">
            <a:spAutoFit/>
          </a:bodyPr>
          <a:lstStyle/>
          <a:p>
            <a:r>
              <a:rPr lang="da-DK" b="1" dirty="0"/>
              <a:t>PLADS TIL FORTOLKNING</a:t>
            </a:r>
          </a:p>
          <a:p>
            <a:r>
              <a:rPr lang="da-DK" b="1" dirty="0"/>
              <a:t>TILPASNING TIL NUTIDEN</a:t>
            </a:r>
          </a:p>
        </p:txBody>
      </p:sp>
      <p:sp>
        <p:nvSpPr>
          <p:cNvPr id="6" name="Nedadgående pil 5"/>
          <p:cNvSpPr/>
          <p:nvPr/>
        </p:nvSpPr>
        <p:spPr>
          <a:xfrm>
            <a:off x="8316416" y="4149080"/>
            <a:ext cx="484632" cy="1984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Opadgående pil 6"/>
          <p:cNvSpPr/>
          <p:nvPr/>
        </p:nvSpPr>
        <p:spPr>
          <a:xfrm>
            <a:off x="8316416" y="1628800"/>
            <a:ext cx="484632" cy="20478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boks 7"/>
          <p:cNvSpPr txBox="1"/>
          <p:nvPr/>
        </p:nvSpPr>
        <p:spPr>
          <a:xfrm>
            <a:off x="8003964" y="3743627"/>
            <a:ext cx="1133002" cy="369332"/>
          </a:xfrm>
          <a:prstGeom prst="rect">
            <a:avLst/>
          </a:prstGeom>
          <a:noFill/>
        </p:spPr>
        <p:txBody>
          <a:bodyPr wrap="none" rtlCol="0">
            <a:spAutoFit/>
          </a:bodyPr>
          <a:lstStyle/>
          <a:p>
            <a:r>
              <a:rPr lang="da-DK" dirty="0"/>
              <a:t>VÆGT PÅ: </a:t>
            </a:r>
          </a:p>
        </p:txBody>
      </p:sp>
    </p:spTree>
    <p:extLst>
      <p:ext uri="{BB962C8B-B14F-4D97-AF65-F5344CB8AC3E}">
        <p14:creationId xmlns:p14="http://schemas.microsoft.com/office/powerpoint/2010/main" val="2553755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Hård og svag </a:t>
            </a:r>
            <a:r>
              <a:rPr lang="da-DK" dirty="0" err="1"/>
              <a:t>sharia</a:t>
            </a:r>
            <a:endParaRPr lang="da-DK" dirty="0"/>
          </a:p>
        </p:txBody>
      </p:sp>
      <p:sp>
        <p:nvSpPr>
          <p:cNvPr id="3" name="Pladsholder til indhold 2"/>
          <p:cNvSpPr>
            <a:spLocks noGrp="1"/>
          </p:cNvSpPr>
          <p:nvPr>
            <p:ph idx="1"/>
          </p:nvPr>
        </p:nvSpPr>
        <p:spPr/>
        <p:txBody>
          <a:bodyPr>
            <a:normAutofit fontScale="92500" lnSpcReduction="20000"/>
          </a:bodyPr>
          <a:lstStyle/>
          <a:p>
            <a:r>
              <a:rPr lang="da-DK" dirty="0"/>
              <a:t>Hård på alle områder: Saudi Arabien, Iran… </a:t>
            </a:r>
          </a:p>
          <a:p>
            <a:endParaRPr lang="da-DK" dirty="0"/>
          </a:p>
          <a:p>
            <a:r>
              <a:rPr lang="da-DK" dirty="0"/>
              <a:t>Svag </a:t>
            </a:r>
            <a:r>
              <a:rPr lang="da-DK" dirty="0" err="1"/>
              <a:t>sharia</a:t>
            </a:r>
            <a:r>
              <a:rPr lang="da-DK" dirty="0"/>
              <a:t>: Bosnien, Tyrkiet, </a:t>
            </a:r>
          </a:p>
          <a:p>
            <a:endParaRPr lang="da-DK" dirty="0"/>
          </a:p>
          <a:p>
            <a:r>
              <a:rPr lang="da-DK" dirty="0"/>
              <a:t>Er landet frit i religiøs henseende er der både hård og svag </a:t>
            </a:r>
            <a:r>
              <a:rPr lang="da-DK" dirty="0" err="1"/>
              <a:t>sharia</a:t>
            </a:r>
            <a:r>
              <a:rPr lang="da-DK" dirty="0"/>
              <a:t> – det er folks egen beslutning. Må naturligvis ikke bryde med alm. Love. </a:t>
            </a:r>
          </a:p>
          <a:p>
            <a:r>
              <a:rPr lang="da-DK" dirty="0"/>
              <a:t>Fare: hardlinerne forsøger at påvirke lovene. </a:t>
            </a:r>
          </a:p>
          <a:p>
            <a:r>
              <a:rPr lang="da-DK" dirty="0"/>
              <a:t>Fare: hardlinere forsøger at gennemtvinge sharia-regler på lokalt niveau – ex ved skilsmisser. </a:t>
            </a:r>
          </a:p>
        </p:txBody>
      </p:sp>
    </p:spTree>
    <p:extLst>
      <p:ext uri="{BB962C8B-B14F-4D97-AF65-F5344CB8AC3E}">
        <p14:creationId xmlns:p14="http://schemas.microsoft.com/office/powerpoint/2010/main" val="2441548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686800" cy="1143000"/>
          </a:xfrm>
        </p:spPr>
        <p:txBody>
          <a:bodyPr>
            <a:normAutofit fontScale="90000"/>
          </a:bodyPr>
          <a:lstStyle/>
          <a:p>
            <a:r>
              <a:rPr lang="da-DK" sz="3200" dirty="0"/>
              <a:t>Koranen om alkohol: er det – </a:t>
            </a:r>
            <a:br>
              <a:rPr lang="da-DK" sz="3200" dirty="0"/>
            </a:br>
            <a:r>
              <a:rPr lang="da-DK" sz="3100" dirty="0"/>
              <a:t>Påbudt - anbefalet – tilladt  – neutralt - frarådes - forbudt</a:t>
            </a:r>
          </a:p>
        </p:txBody>
      </p:sp>
      <p:sp>
        <p:nvSpPr>
          <p:cNvPr id="3" name="Pladsholder til indhold 2"/>
          <p:cNvSpPr>
            <a:spLocks noGrp="1"/>
          </p:cNvSpPr>
          <p:nvPr>
            <p:ph idx="1"/>
          </p:nvPr>
        </p:nvSpPr>
        <p:spPr/>
        <p:txBody>
          <a:bodyPr>
            <a:normAutofit fontScale="62500" lnSpcReduction="20000"/>
          </a:bodyPr>
          <a:lstStyle/>
          <a:p>
            <a:r>
              <a:rPr lang="da-DK" i="1" dirty="0"/>
              <a:t>”I, der tror! alkohol, hasardspil, offersten og orakelpile er urent og af Satans værk. Undgå det! Måske vil det gå jer godt!”</a:t>
            </a:r>
            <a:r>
              <a:rPr lang="da-DK" dirty="0"/>
              <a:t> [Sura 5:90]</a:t>
            </a:r>
          </a:p>
          <a:p>
            <a:r>
              <a:rPr lang="da-DK" dirty="0"/>
              <a:t> </a:t>
            </a:r>
          </a:p>
          <a:p>
            <a:r>
              <a:rPr lang="da-DK" i="1" dirty="0"/>
              <a:t>”De spørger dig om rusmidler (</a:t>
            </a:r>
            <a:r>
              <a:rPr lang="da-DK" i="1" dirty="0" err="1"/>
              <a:t>khamr</a:t>
            </a:r>
            <a:r>
              <a:rPr lang="da-DK" i="1" dirty="0"/>
              <a:t>) og hasardspil. Sig: "De  gør begge stor skade og gavner menneskene lidt; men de skader mere end de gavner." (2:219)</a:t>
            </a:r>
          </a:p>
          <a:p>
            <a:endParaRPr lang="da-DK" dirty="0"/>
          </a:p>
          <a:p>
            <a:r>
              <a:rPr lang="da-DK" i="1" dirty="0"/>
              <a:t>”Oh I troende! Nærm jer ikke bønnen, når I er berusede, (men vent) indtil I ved, hvad I siger.  (4:43)</a:t>
            </a:r>
            <a:endParaRPr lang="da-DK" dirty="0"/>
          </a:p>
          <a:p>
            <a:endParaRPr lang="da-DK" i="1" dirty="0"/>
          </a:p>
          <a:p>
            <a:r>
              <a:rPr lang="da-DK" i="1" dirty="0"/>
              <a:t>”Oh I troende! Rusmidler og hasardspil, offersten og lodkastning med og </a:t>
            </a:r>
            <a:r>
              <a:rPr lang="da-DK" i="1" dirty="0" err="1"/>
              <a:t>læsen</a:t>
            </a:r>
            <a:r>
              <a:rPr lang="da-DK" i="1" dirty="0"/>
              <a:t> i pile er afskyeligt - et Satans værk.  Undgå dem, for at I må have fremgang. Satan ønsker blot at opildne til fjendskab og had mellem jer ved hjælp af rusmidler og hasardspil og at lede jeres opmærksomhed bort fra Gud og bøn. Vil I da ikke ophøre dermed? (5:93-94)”</a:t>
            </a:r>
            <a:endParaRPr lang="da-DK" dirty="0"/>
          </a:p>
          <a:p>
            <a:r>
              <a:rPr lang="da-DK" dirty="0"/>
              <a:t>Ordet bruges i koranen, og kan oversættes med </a:t>
            </a:r>
            <a:r>
              <a:rPr lang="da-DK" i="1" dirty="0"/>
              <a:t>vin</a:t>
            </a:r>
            <a:endParaRPr lang="da-DK" dirty="0"/>
          </a:p>
          <a:p>
            <a:endParaRPr lang="da-DK" dirty="0"/>
          </a:p>
        </p:txBody>
      </p:sp>
    </p:spTree>
    <p:extLst>
      <p:ext uri="{BB962C8B-B14F-4D97-AF65-F5344CB8AC3E}">
        <p14:creationId xmlns:p14="http://schemas.microsoft.com/office/powerpoint/2010/main" val="138389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867328" cy="1143000"/>
          </a:xfrm>
        </p:spPr>
        <p:txBody>
          <a:bodyPr>
            <a:normAutofit fontScale="90000"/>
          </a:bodyPr>
          <a:lstStyle/>
          <a:p>
            <a:r>
              <a:rPr lang="da-DK" sz="3200" dirty="0"/>
              <a:t>Profetens gerninger (Sunna) om alkohol: er det - </a:t>
            </a:r>
            <a:br>
              <a:rPr lang="da-DK" sz="3200" dirty="0"/>
            </a:br>
            <a:r>
              <a:rPr lang="da-DK" sz="3200" dirty="0"/>
              <a:t>Påbudt - anbefalet – tilladt  – neutralt - frarådes - forbudt</a:t>
            </a:r>
          </a:p>
        </p:txBody>
      </p:sp>
      <p:sp>
        <p:nvSpPr>
          <p:cNvPr id="3" name="Pladsholder til indhold 2"/>
          <p:cNvSpPr>
            <a:spLocks noGrp="1"/>
          </p:cNvSpPr>
          <p:nvPr>
            <p:ph idx="1"/>
          </p:nvPr>
        </p:nvSpPr>
        <p:spPr/>
        <p:txBody>
          <a:bodyPr>
            <a:normAutofit fontScale="70000" lnSpcReduction="20000"/>
          </a:bodyPr>
          <a:lstStyle/>
          <a:p>
            <a:r>
              <a:rPr lang="da-DK" i="1" dirty="0"/>
              <a:t>”Profeten (må Allahs fred og velsignelser være over ham) sagde:</a:t>
            </a:r>
            <a:endParaRPr lang="da-DK" dirty="0"/>
          </a:p>
          <a:p>
            <a:pPr marL="400050" lvl="1" indent="0">
              <a:buNone/>
            </a:pPr>
            <a:r>
              <a:rPr lang="da-DK" i="1" dirty="0"/>
              <a:t>Hvis nogen drikker vin, så vil Allah ikke acceptere hans bøn i 40 dage, men hvis han beder om tilgivelse, vil det blive tilgivet.”</a:t>
            </a:r>
            <a:r>
              <a:rPr lang="da-DK" dirty="0"/>
              <a:t> </a:t>
            </a:r>
            <a:r>
              <a:rPr lang="en-US" dirty="0"/>
              <a:t>(</a:t>
            </a:r>
            <a:r>
              <a:rPr lang="en-US" dirty="0" err="1"/>
              <a:t>Tirmidhi</a:t>
            </a:r>
            <a:r>
              <a:rPr lang="en-US" dirty="0"/>
              <a:t> 1862, Abu </a:t>
            </a:r>
            <a:r>
              <a:rPr lang="en-US" dirty="0" err="1"/>
              <a:t>Dawud</a:t>
            </a:r>
            <a:r>
              <a:rPr lang="en-US" dirty="0"/>
              <a:t> 3680)</a:t>
            </a:r>
            <a:endParaRPr lang="da-DK" dirty="0"/>
          </a:p>
          <a:p>
            <a:pPr marL="0" indent="0">
              <a:buNone/>
            </a:pPr>
            <a:r>
              <a:rPr lang="en-US" dirty="0"/>
              <a:t> </a:t>
            </a:r>
            <a:endParaRPr lang="da-DK" dirty="0"/>
          </a:p>
          <a:p>
            <a:r>
              <a:rPr lang="da-DK" i="1" dirty="0"/>
              <a:t>”Allah forbander alkoholen, og hvem, der drikker den; hvem, der giver til andre i drikke; hvem, der køber den; hvem, der sælger den; hvem, der tapper den; og hvem, den bliver tappet for; hvem, der bærer den, og hvem, den bliver båret til.” [Abu </a:t>
            </a:r>
            <a:r>
              <a:rPr lang="da-DK" i="1" dirty="0" err="1"/>
              <a:t>Dawūd</a:t>
            </a:r>
            <a:r>
              <a:rPr lang="da-DK" i="1" dirty="0"/>
              <a:t> 3189]</a:t>
            </a:r>
          </a:p>
          <a:p>
            <a:endParaRPr lang="da-DK" dirty="0"/>
          </a:p>
          <a:p>
            <a:r>
              <a:rPr lang="da-DK" i="1" dirty="0"/>
              <a:t>”Abu </a:t>
            </a:r>
            <a:r>
              <a:rPr lang="da-DK" i="1" dirty="0" err="1"/>
              <a:t>Dardā</a:t>
            </a:r>
            <a:r>
              <a:rPr lang="da-DK" i="1" dirty="0"/>
              <a:t> beretter, at profeten må Allahs velsignelser og fred være med ham) har sagt: Hvem, der er afhængig af alkohol, indtræder ikke </a:t>
            </a:r>
            <a:r>
              <a:rPr lang="da-DK" i="1" dirty="0" err="1"/>
              <a:t>Jannah</a:t>
            </a:r>
            <a:r>
              <a:rPr lang="da-DK" i="1" dirty="0"/>
              <a:t> (Paradis).” [Ibn </a:t>
            </a:r>
            <a:r>
              <a:rPr lang="da-DK" i="1" dirty="0" err="1"/>
              <a:t>Majah</a:t>
            </a:r>
            <a:r>
              <a:rPr lang="da-DK" i="1" dirty="0"/>
              <a:t> 3376]</a:t>
            </a:r>
            <a:endParaRPr lang="da-DK" dirty="0"/>
          </a:p>
          <a:p>
            <a:endParaRPr lang="da-DK" dirty="0"/>
          </a:p>
        </p:txBody>
      </p:sp>
    </p:spTree>
    <p:extLst>
      <p:ext uri="{BB962C8B-B14F-4D97-AF65-F5344CB8AC3E}">
        <p14:creationId xmlns:p14="http://schemas.microsoft.com/office/powerpoint/2010/main" val="321541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CCE8A-76C4-43C6-87C6-F32D561372BC}"/>
              </a:ext>
            </a:extLst>
          </p:cNvPr>
          <p:cNvSpPr>
            <a:spLocks noGrp="1"/>
          </p:cNvSpPr>
          <p:nvPr>
            <p:ph type="title"/>
          </p:nvPr>
        </p:nvSpPr>
        <p:spPr/>
        <p:txBody>
          <a:bodyPr/>
          <a:lstStyle/>
          <a:p>
            <a:r>
              <a:rPr lang="da-DK" dirty="0"/>
              <a:t>Kære imam. </a:t>
            </a:r>
          </a:p>
        </p:txBody>
      </p:sp>
      <p:sp>
        <p:nvSpPr>
          <p:cNvPr id="3" name="Pladsholder til indhold 2">
            <a:extLst>
              <a:ext uri="{FF2B5EF4-FFF2-40B4-BE49-F238E27FC236}">
                <a16:creationId xmlns:a16="http://schemas.microsoft.com/office/drawing/2014/main" id="{DB6A2DE4-F33C-42B6-9C28-A76E572D2570}"/>
              </a:ext>
            </a:extLst>
          </p:cNvPr>
          <p:cNvSpPr>
            <a:spLocks noGrp="1"/>
          </p:cNvSpPr>
          <p:nvPr>
            <p:ph idx="1"/>
          </p:nvPr>
        </p:nvSpPr>
        <p:spPr/>
        <p:txBody>
          <a:bodyPr/>
          <a:lstStyle/>
          <a:p>
            <a:r>
              <a:rPr lang="da-DK" dirty="0"/>
              <a:t>Kære imam.</a:t>
            </a:r>
          </a:p>
          <a:p>
            <a:pPr marL="0" indent="0">
              <a:buNone/>
            </a:pPr>
            <a:r>
              <a:rPr lang="da-DK" dirty="0"/>
              <a:t>Mit barn er lige begyndt på gymnasiet, og det er rigtig dejligt. Mit spørgsmål drejer sig om indtagelse af alkohol – klassekammeraterne drikker nemlig alkohol i alle mulige sammenhænge. Derfor spørger jeg: må man indtage alkohol ifølge islam? </a:t>
            </a:r>
          </a:p>
          <a:p>
            <a:pPr marL="0" indent="0">
              <a:buNone/>
            </a:pPr>
            <a:r>
              <a:rPr lang="da-DK" dirty="0"/>
              <a:t>Den bekymrede far. </a:t>
            </a:r>
          </a:p>
        </p:txBody>
      </p:sp>
    </p:spTree>
    <p:extLst>
      <p:ext uri="{BB962C8B-B14F-4D97-AF65-F5344CB8AC3E}">
        <p14:creationId xmlns:p14="http://schemas.microsoft.com/office/powerpoint/2010/main" val="3977894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Hvad er din fatwa (dom)? </a:t>
            </a:r>
            <a:br>
              <a:rPr lang="da-DK" dirty="0"/>
            </a:br>
            <a:r>
              <a:rPr lang="da-DK" dirty="0"/>
              <a:t>Fastslå logikken i din dom! </a:t>
            </a:r>
          </a:p>
        </p:txBody>
      </p:sp>
      <p:sp>
        <p:nvSpPr>
          <p:cNvPr id="3" name="Pladsholder til indhold 2"/>
          <p:cNvSpPr>
            <a:spLocks noGrp="1"/>
          </p:cNvSpPr>
          <p:nvPr>
            <p:ph idx="1"/>
          </p:nvPr>
        </p:nvSpPr>
        <p:spPr/>
        <p:txBody>
          <a:bodyPr>
            <a:normAutofit fontScale="85000" lnSpcReduction="20000"/>
          </a:bodyPr>
          <a:lstStyle/>
          <a:p>
            <a:r>
              <a:rPr lang="da-DK" dirty="0"/>
              <a:t>Forbud? 			</a:t>
            </a:r>
          </a:p>
          <a:p>
            <a:endParaRPr lang="da-DK" dirty="0"/>
          </a:p>
          <a:p>
            <a:endParaRPr lang="da-DK" dirty="0"/>
          </a:p>
          <a:p>
            <a:r>
              <a:rPr lang="da-DK" dirty="0"/>
              <a:t>Mellemvej?</a:t>
            </a:r>
          </a:p>
          <a:p>
            <a:endParaRPr lang="da-DK" dirty="0"/>
          </a:p>
          <a:p>
            <a:endParaRPr lang="da-DK" dirty="0"/>
          </a:p>
          <a:p>
            <a:r>
              <a:rPr lang="da-DK" dirty="0"/>
              <a:t>Tilladt? </a:t>
            </a:r>
          </a:p>
          <a:p>
            <a:endParaRPr lang="da-DK" dirty="0"/>
          </a:p>
          <a:p>
            <a:r>
              <a:rPr lang="da-DK" dirty="0"/>
              <a:t>Problem: hvis nu koranen siger neutralt/frarådes og en hadith klart forbyder alkohol…. Skal man så følge guds ord i koranen eller Muhammeds i </a:t>
            </a:r>
            <a:r>
              <a:rPr lang="da-DK" dirty="0" err="1"/>
              <a:t>sunna</a:t>
            </a:r>
            <a:r>
              <a:rPr lang="da-DK" dirty="0"/>
              <a:t>?  </a:t>
            </a:r>
          </a:p>
        </p:txBody>
      </p:sp>
    </p:spTree>
    <p:extLst>
      <p:ext uri="{BB962C8B-B14F-4D97-AF65-F5344CB8AC3E}">
        <p14:creationId xmlns:p14="http://schemas.microsoft.com/office/powerpoint/2010/main" val="2712496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Hvad kan vi lære af koran &amp; </a:t>
            </a:r>
            <a:r>
              <a:rPr lang="da-DK" dirty="0" err="1"/>
              <a:t>hadith</a:t>
            </a:r>
            <a:r>
              <a:rPr lang="da-DK" dirty="0"/>
              <a:t> om alkohol? </a:t>
            </a:r>
          </a:p>
        </p:txBody>
      </p:sp>
      <p:sp>
        <p:nvSpPr>
          <p:cNvPr id="3" name="Pladsholder til indhold 2"/>
          <p:cNvSpPr>
            <a:spLocks noGrp="1"/>
          </p:cNvSpPr>
          <p:nvPr>
            <p:ph idx="1"/>
          </p:nvPr>
        </p:nvSpPr>
        <p:spPr/>
        <p:txBody>
          <a:bodyPr/>
          <a:lstStyle/>
          <a:p>
            <a:endParaRPr lang="da-DK"/>
          </a:p>
        </p:txBody>
      </p:sp>
    </p:spTree>
    <p:extLst>
      <p:ext uri="{BB962C8B-B14F-4D97-AF65-F5344CB8AC3E}">
        <p14:creationId xmlns:p14="http://schemas.microsoft.com/office/powerpoint/2010/main" val="86818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Hvad kan vi lære af koran &amp; </a:t>
            </a:r>
            <a:r>
              <a:rPr lang="da-DK" dirty="0" err="1"/>
              <a:t>hadith</a:t>
            </a:r>
            <a:r>
              <a:rPr lang="da-DK" dirty="0"/>
              <a:t> om alkohol? </a:t>
            </a:r>
          </a:p>
        </p:txBody>
      </p:sp>
      <p:sp>
        <p:nvSpPr>
          <p:cNvPr id="3" name="Pladsholder til indhold 2"/>
          <p:cNvSpPr>
            <a:spLocks noGrp="1"/>
          </p:cNvSpPr>
          <p:nvPr>
            <p:ph idx="1"/>
          </p:nvPr>
        </p:nvSpPr>
        <p:spPr/>
        <p:txBody>
          <a:bodyPr>
            <a:normAutofit fontScale="92500" lnSpcReduction="20000"/>
          </a:bodyPr>
          <a:lstStyle/>
          <a:p>
            <a:r>
              <a:rPr lang="da-DK" dirty="0"/>
              <a:t>Modstridende oplysninger, både internt i koran og i Sunna. </a:t>
            </a:r>
          </a:p>
          <a:p>
            <a:r>
              <a:rPr lang="da-DK" dirty="0"/>
              <a:t>Kritik af vores udlægning: </a:t>
            </a:r>
          </a:p>
          <a:p>
            <a:pPr lvl="1"/>
            <a:r>
              <a:rPr lang="da-DK" dirty="0"/>
              <a:t>Vi læser det løsrevet fra sammenhæng </a:t>
            </a:r>
          </a:p>
          <a:p>
            <a:pPr lvl="1"/>
            <a:r>
              <a:rPr lang="da-DK" dirty="0"/>
              <a:t>Vi ser ikke det store billede </a:t>
            </a:r>
          </a:p>
          <a:p>
            <a:r>
              <a:rPr lang="da-DK" dirty="0"/>
              <a:t>Vores svar: der findes forskellige lovskoler indenfor islam, der hver især har alle detaljer med – og de har alle argumenter for ikke at være enige! </a:t>
            </a:r>
          </a:p>
          <a:p>
            <a:r>
              <a:rPr lang="da-DK" dirty="0"/>
              <a:t>Ingen central autoritet indenfor islam </a:t>
            </a:r>
            <a:r>
              <a:rPr lang="da-DK" dirty="0">
                <a:sym typeface="Wingdings" panose="05000000000000000000" pitchFamily="2" charset="2"/>
              </a:rPr>
              <a:t> mange slags korrekte måder at være muslim på! </a:t>
            </a:r>
            <a:endParaRPr lang="da-DK" dirty="0"/>
          </a:p>
        </p:txBody>
      </p:sp>
    </p:spTree>
    <p:extLst>
      <p:ext uri="{BB962C8B-B14F-4D97-AF65-F5344CB8AC3E}">
        <p14:creationId xmlns:p14="http://schemas.microsoft.com/office/powerpoint/2010/main" val="3032255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p:txBody>
          <a:bodyPr>
            <a:normAutofit fontScale="92500" lnSpcReduction="10000"/>
          </a:bodyPr>
          <a:lstStyle/>
          <a:p>
            <a:r>
              <a:rPr lang="da-DK" dirty="0"/>
              <a:t>Gå ind på </a:t>
            </a:r>
            <a:r>
              <a:rPr lang="da-DK" dirty="0">
                <a:hlinkClick r:id="rId2"/>
              </a:rPr>
              <a:t>http://islamsvar.dk/</a:t>
            </a:r>
            <a:r>
              <a:rPr lang="da-DK" dirty="0"/>
              <a:t> </a:t>
            </a:r>
          </a:p>
          <a:p>
            <a:r>
              <a:rPr lang="da-DK" dirty="0"/>
              <a:t>Søg i kategorierne – læs et par stykker </a:t>
            </a:r>
          </a:p>
          <a:p>
            <a:r>
              <a:rPr lang="da-DK" dirty="0"/>
              <a:t>Fokus: </a:t>
            </a:r>
          </a:p>
          <a:p>
            <a:pPr lvl="1"/>
            <a:r>
              <a:rPr lang="da-DK" dirty="0"/>
              <a:t>Hvad spørges der om (hvad ser muslimer som en problemstilling)?</a:t>
            </a:r>
          </a:p>
          <a:p>
            <a:pPr lvl="1"/>
            <a:r>
              <a:rPr lang="da-DK" dirty="0"/>
              <a:t>Hvordan argumenteres i svaret? (Koran, Hadith, Analogi, Konsensus)</a:t>
            </a:r>
          </a:p>
          <a:p>
            <a:pPr lvl="1"/>
            <a:endParaRPr lang="da-DK" dirty="0"/>
          </a:p>
          <a:p>
            <a:pPr lvl="1"/>
            <a:r>
              <a:rPr lang="da-DK" dirty="0"/>
              <a:t>Sammenlign med </a:t>
            </a:r>
            <a:r>
              <a:rPr lang="da-DK" dirty="0">
                <a:hlinkClick r:id="rId3"/>
              </a:rPr>
              <a:t>https://www.mariammoskeen.com/</a:t>
            </a:r>
            <a:r>
              <a:rPr lang="da-DK" dirty="0"/>
              <a:t> </a:t>
            </a:r>
          </a:p>
          <a:p>
            <a:pPr lvl="2"/>
            <a:r>
              <a:rPr lang="da-DK" dirty="0"/>
              <a:t>Gå ind under </a:t>
            </a:r>
            <a:r>
              <a:rPr lang="da-DK"/>
              <a:t>deres principprogram </a:t>
            </a:r>
            <a:endParaRPr lang="da-DK" dirty="0"/>
          </a:p>
        </p:txBody>
      </p:sp>
    </p:spTree>
    <p:extLst>
      <p:ext uri="{BB962C8B-B14F-4D97-AF65-F5344CB8AC3E}">
        <p14:creationId xmlns:p14="http://schemas.microsoft.com/office/powerpoint/2010/main" val="804195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8C5FA-F068-92CB-71C1-5147FD7E199A}"/>
              </a:ext>
            </a:extLst>
          </p:cNvPr>
          <p:cNvSpPr>
            <a:spLocks noGrp="1"/>
          </p:cNvSpPr>
          <p:nvPr>
            <p:ph type="title"/>
          </p:nvPr>
        </p:nvSpPr>
        <p:spPr/>
        <p:txBody>
          <a:bodyPr/>
          <a:lstStyle/>
          <a:p>
            <a:r>
              <a:rPr lang="da-DK" dirty="0"/>
              <a:t>Hvilke værdier?</a:t>
            </a:r>
          </a:p>
        </p:txBody>
      </p:sp>
      <p:sp>
        <p:nvSpPr>
          <p:cNvPr id="3" name="Pladsholder til indhold 2">
            <a:extLst>
              <a:ext uri="{FF2B5EF4-FFF2-40B4-BE49-F238E27FC236}">
                <a16:creationId xmlns:a16="http://schemas.microsoft.com/office/drawing/2014/main" id="{7E323551-A4CF-0E2C-25E6-915D6988DB57}"/>
              </a:ext>
            </a:extLst>
          </p:cNvPr>
          <p:cNvSpPr>
            <a:spLocks noGrp="1"/>
          </p:cNvSpPr>
          <p:nvPr>
            <p:ph idx="1"/>
          </p:nvPr>
        </p:nvSpPr>
        <p:spPr/>
        <p:txBody>
          <a:bodyPr>
            <a:normAutofit lnSpcReduction="10000"/>
          </a:bodyPr>
          <a:lstStyle/>
          <a:p>
            <a:r>
              <a:rPr lang="da-DK" dirty="0">
                <a:hlinkClick r:id="rId2"/>
              </a:rPr>
              <a:t>http://islamsvar.dk/kvinderelaterede-emner/kvinder-toj-udseende-og-andet/er-det-tilladt-at-ga-med-silketorklaeder/</a:t>
            </a:r>
            <a:r>
              <a:rPr lang="da-DK" dirty="0"/>
              <a:t> </a:t>
            </a:r>
          </a:p>
          <a:p>
            <a:r>
              <a:rPr lang="da-DK" dirty="0">
                <a:hlinkClick r:id="rId3"/>
              </a:rPr>
              <a:t>http://islamsvar.dk/kvinderelaterede-emner/menstruation/gaa-moske-naar-man-har-menstruation/</a:t>
            </a:r>
            <a:r>
              <a:rPr lang="da-DK" dirty="0"/>
              <a:t> </a:t>
            </a:r>
          </a:p>
          <a:p>
            <a:r>
              <a:rPr lang="da-DK"/>
              <a:t>http://islamsvar.dk/halal-og-haram/politik-og-samfund/hvordan-kan-det-vaere-tilladt-at-stemme-nar-lovgivningen-tilkommer-allah/</a:t>
            </a:r>
          </a:p>
        </p:txBody>
      </p:sp>
    </p:spTree>
    <p:extLst>
      <p:ext uri="{BB962C8B-B14F-4D97-AF65-F5344CB8AC3E}">
        <p14:creationId xmlns:p14="http://schemas.microsoft.com/office/powerpoint/2010/main" val="1672211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307780-563F-9629-4B90-533C753091B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1D2288A-B3A3-B690-DDC1-2A333423B66F}"/>
              </a:ext>
            </a:extLst>
          </p:cNvPr>
          <p:cNvSpPr>
            <a:spLocks noGrp="1"/>
          </p:cNvSpPr>
          <p:nvPr>
            <p:ph idx="1"/>
          </p:nvPr>
        </p:nvSpPr>
        <p:spPr/>
        <p:txBody>
          <a:bodyPr/>
          <a:lstStyle/>
          <a:p>
            <a:pPr algn="just"/>
            <a:r>
              <a:rPr lang="da-DK" dirty="0">
                <a:effectLst/>
                <a:latin typeface="avenir-lt-w01_35-light1475496"/>
              </a:rPr>
              <a:t>2:231-232: Åh Du, som har valgt at blive </a:t>
            </a:r>
            <a:r>
              <a:rPr lang="da-DK" dirty="0" err="1">
                <a:effectLst/>
                <a:latin typeface="avenir-lt-w01_35-light1475496"/>
              </a:rPr>
              <a:t>nådet</a:t>
            </a:r>
            <a:r>
              <a:rPr lang="da-DK" dirty="0">
                <a:effectLst/>
                <a:latin typeface="avenir-lt-w01_35-light1475496"/>
              </a:rPr>
              <a:t> med tro. Det er ikke lovligt for dig at tvinge kvinder til at gifte sig eller holde fast i dem i ægteskab mod deres vilje. Du må ikke forbyde dem at gifte sig igen. </a:t>
            </a:r>
            <a:endParaRPr lang="da-DK" dirty="0">
              <a:effectLst/>
            </a:endParaRPr>
          </a:p>
          <a:p>
            <a:pPr algn="just"/>
            <a:r>
              <a:rPr lang="da-DK" dirty="0">
                <a:effectLst/>
                <a:latin typeface="avenir-lt-w01_35-light1475496"/>
              </a:rPr>
              <a:t>​</a:t>
            </a:r>
            <a:endParaRPr lang="da-DK" dirty="0">
              <a:effectLst/>
            </a:endParaRPr>
          </a:p>
          <a:p>
            <a:endParaRPr lang="da-DK" dirty="0"/>
          </a:p>
        </p:txBody>
      </p:sp>
    </p:spTree>
    <p:extLst>
      <p:ext uri="{BB962C8B-B14F-4D97-AF65-F5344CB8AC3E}">
        <p14:creationId xmlns:p14="http://schemas.microsoft.com/office/powerpoint/2010/main" val="252047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normAutofit/>
          </a:bodyPr>
          <a:lstStyle/>
          <a:p>
            <a:r>
              <a:rPr lang="en-US" dirty="0"/>
              <a:t>Category: Inheritance </a:t>
            </a:r>
          </a:p>
          <a:p>
            <a:r>
              <a:rPr lang="en-US" dirty="0"/>
              <a:t>Fatwa#: 19229 </a:t>
            </a:r>
          </a:p>
          <a:p>
            <a:r>
              <a:rPr lang="en-US" dirty="0"/>
              <a:t>Asked Country: Pakistan </a:t>
            </a:r>
          </a:p>
          <a:p>
            <a:r>
              <a:rPr lang="en-US" dirty="0"/>
              <a:t>Answered Date: Apr 28,2011 </a:t>
            </a:r>
          </a:p>
          <a:p>
            <a:r>
              <a:rPr lang="en-US" dirty="0"/>
              <a:t>Title: Can you please tell me how the property will be distributed among the children. We are total 4 children (2 son and 2 daughters.) </a:t>
            </a:r>
          </a:p>
        </p:txBody>
      </p:sp>
    </p:spTree>
    <p:extLst>
      <p:ext uri="{BB962C8B-B14F-4D97-AF65-F5344CB8AC3E}">
        <p14:creationId xmlns:p14="http://schemas.microsoft.com/office/powerpoint/2010/main" val="1162916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Arveret </a:t>
            </a:r>
          </a:p>
        </p:txBody>
      </p:sp>
      <p:sp>
        <p:nvSpPr>
          <p:cNvPr id="3" name="Pladsholder til indhold 2"/>
          <p:cNvSpPr>
            <a:spLocks noGrp="1"/>
          </p:cNvSpPr>
          <p:nvPr>
            <p:ph idx="1"/>
          </p:nvPr>
        </p:nvSpPr>
        <p:spPr/>
        <p:txBody>
          <a:bodyPr>
            <a:normAutofit fontScale="62500" lnSpcReduction="20000"/>
          </a:bodyPr>
          <a:lstStyle/>
          <a:p>
            <a:r>
              <a:rPr lang="en-US" b="1" dirty="0" err="1"/>
              <a:t>Assalāmu</a:t>
            </a:r>
            <a:r>
              <a:rPr lang="en-US" b="1" dirty="0"/>
              <a:t> `</a:t>
            </a:r>
            <a:r>
              <a:rPr lang="en-US" b="1" dirty="0" err="1"/>
              <a:t>alaikum</a:t>
            </a:r>
            <a:r>
              <a:rPr lang="en-US" b="1" dirty="0"/>
              <a:t> </a:t>
            </a:r>
            <a:r>
              <a:rPr lang="en-US" b="1" dirty="0" err="1"/>
              <a:t>Warahmatullāhi</a:t>
            </a:r>
            <a:r>
              <a:rPr lang="en-US" b="1" dirty="0"/>
              <a:t> </a:t>
            </a:r>
            <a:r>
              <a:rPr lang="en-US" b="1" dirty="0" err="1"/>
              <a:t>Wabrakatuh</a:t>
            </a:r>
            <a:r>
              <a:rPr lang="en-US" b="1" dirty="0"/>
              <a:t>,</a:t>
            </a:r>
            <a:endParaRPr lang="en-US" dirty="0"/>
          </a:p>
          <a:p>
            <a:r>
              <a:rPr lang="en-US" dirty="0"/>
              <a:t>You state your mother is alive. May Allah </a:t>
            </a:r>
            <a:r>
              <a:rPr lang="en-US" dirty="0" err="1"/>
              <a:t>Taala</a:t>
            </a:r>
            <a:r>
              <a:rPr lang="en-US" dirty="0"/>
              <a:t> keep her shadow on </a:t>
            </a:r>
            <a:r>
              <a:rPr lang="en-US" dirty="0" err="1"/>
              <a:t>your’ll</a:t>
            </a:r>
            <a:r>
              <a:rPr lang="en-US" dirty="0"/>
              <a:t> for a long time, Ameen.</a:t>
            </a:r>
          </a:p>
          <a:p>
            <a:r>
              <a:rPr lang="en-US" dirty="0"/>
              <a:t>The property is in your father’s and mother’s name. Is your mother also the owner of the property or the property is merely registered on her name also? If she is also the owner, what is the proportion of her ownership in the property?</a:t>
            </a:r>
          </a:p>
          <a:p>
            <a:r>
              <a:rPr lang="en-US" dirty="0"/>
              <a:t>In any event, your father’s estate will be distributed in 48 equal shares as follows:</a:t>
            </a:r>
          </a:p>
          <a:p>
            <a:r>
              <a:rPr lang="en-US" i="1" dirty="0"/>
              <a:t>The wife (your mother) will receive 6 shares</a:t>
            </a:r>
          </a:p>
          <a:p>
            <a:r>
              <a:rPr lang="en-US" i="1" dirty="0"/>
              <a:t>Each son will receive 14 shares and</a:t>
            </a:r>
          </a:p>
          <a:p>
            <a:r>
              <a:rPr lang="en-US" i="1" dirty="0"/>
              <a:t> </a:t>
            </a:r>
          </a:p>
          <a:p>
            <a:r>
              <a:rPr lang="en-US" i="1" dirty="0"/>
              <a:t>Each daughter will receive 7 shares.</a:t>
            </a:r>
          </a:p>
          <a:p>
            <a:r>
              <a:rPr lang="en-US" dirty="0"/>
              <a:t> </a:t>
            </a:r>
          </a:p>
          <a:p>
            <a:r>
              <a:rPr lang="en-US" b="1" dirty="0"/>
              <a:t>And Allah </a:t>
            </a:r>
            <a:r>
              <a:rPr lang="en-US" b="1" dirty="0" err="1"/>
              <a:t>Ta'āla</a:t>
            </a:r>
            <a:r>
              <a:rPr lang="en-US" b="1" dirty="0"/>
              <a:t> Knows Best,</a:t>
            </a:r>
            <a:endParaRPr lang="en-US" dirty="0"/>
          </a:p>
          <a:p>
            <a:endParaRPr lang="da-DK" dirty="0"/>
          </a:p>
        </p:txBody>
      </p:sp>
    </p:spTree>
    <p:extLst>
      <p:ext uri="{BB962C8B-B14F-4D97-AF65-F5344CB8AC3E}">
        <p14:creationId xmlns:p14="http://schemas.microsoft.com/office/powerpoint/2010/main" val="516485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Vigtige punkter</a:t>
            </a:r>
          </a:p>
        </p:txBody>
      </p:sp>
      <p:sp>
        <p:nvSpPr>
          <p:cNvPr id="3" name="Pladsholder til indhold 2"/>
          <p:cNvSpPr>
            <a:spLocks noGrp="1"/>
          </p:cNvSpPr>
          <p:nvPr>
            <p:ph idx="1"/>
          </p:nvPr>
        </p:nvSpPr>
        <p:spPr>
          <a:xfrm>
            <a:off x="457200" y="1600200"/>
            <a:ext cx="8579296" cy="4525963"/>
          </a:xfrm>
        </p:spPr>
        <p:txBody>
          <a:bodyPr>
            <a:normAutofit fontScale="92500" lnSpcReduction="20000"/>
          </a:bodyPr>
          <a:lstStyle/>
          <a:p>
            <a:r>
              <a:rPr lang="da-DK" dirty="0"/>
              <a:t>Kvinder kan kun med særlige begrundelser kræve skilsmisse</a:t>
            </a:r>
          </a:p>
          <a:p>
            <a:r>
              <a:rPr lang="da-DK" dirty="0"/>
              <a:t>Er i visse lande forpligtet til at føre to vidner, hvor mænd kan nøjes med et. Svært at  vinde en retssag! </a:t>
            </a:r>
          </a:p>
          <a:p>
            <a:r>
              <a:rPr lang="da-DK" dirty="0"/>
              <a:t>Vedr. arv: kvinder har kun ret til halvdelen ift. til ligeværdige arvinger. </a:t>
            </a:r>
          </a:p>
          <a:p>
            <a:r>
              <a:rPr lang="da-DK" dirty="0"/>
              <a:t>Kønnene lige i værdighed, ikke i rettigheder. </a:t>
            </a:r>
          </a:p>
          <a:p>
            <a:endParaRPr lang="da-DK" dirty="0"/>
          </a:p>
          <a:p>
            <a:r>
              <a:rPr lang="da-DK" dirty="0"/>
              <a:t>Dette ses kraftigst i mere traditionelt prægede områder (ofte på landet). </a:t>
            </a:r>
          </a:p>
        </p:txBody>
      </p:sp>
    </p:spTree>
    <p:extLst>
      <p:ext uri="{BB962C8B-B14F-4D97-AF65-F5344CB8AC3E}">
        <p14:creationId xmlns:p14="http://schemas.microsoft.com/office/powerpoint/2010/main" val="4120478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b="1" dirty="0"/>
              <a:t>T 32: Pernille Stensgaard: De genfødte elsker regler. </a:t>
            </a:r>
            <a:endParaRPr lang="da-DK" dirty="0"/>
          </a:p>
        </p:txBody>
      </p:sp>
      <p:sp>
        <p:nvSpPr>
          <p:cNvPr id="3" name="Pladsholder til indhold 2"/>
          <p:cNvSpPr>
            <a:spLocks noGrp="1"/>
          </p:cNvSpPr>
          <p:nvPr>
            <p:ph idx="1"/>
          </p:nvPr>
        </p:nvSpPr>
        <p:spPr/>
        <p:txBody>
          <a:bodyPr>
            <a:normAutofit/>
          </a:bodyPr>
          <a:lstStyle/>
          <a:p>
            <a:pPr marL="514350" lvl="0" indent="-514350">
              <a:buFont typeface="+mj-lt"/>
              <a:buAutoNum type="arabicPeriod"/>
            </a:pPr>
            <a:r>
              <a:rPr lang="da-DK" dirty="0"/>
              <a:t>Beskriv kort 2 konvertitters forhold til islam. Find belæg i teksten. Find fællestræk og forskelle.  </a:t>
            </a:r>
          </a:p>
          <a:p>
            <a:pPr marL="514350" lvl="0" indent="-514350">
              <a:buFont typeface="+mj-lt"/>
              <a:buAutoNum type="arabicPeriod"/>
            </a:pPr>
            <a:r>
              <a:rPr lang="da-DK" dirty="0"/>
              <a:t>Hvorfor tiltrækker denne form for regelbundet islam tilhængere i disse år? Hvad kan den tilbyde som de ikke kan få andre steder, f.eks. som kristne i folkekirken …? </a:t>
            </a:r>
          </a:p>
          <a:p>
            <a:endParaRPr lang="da-DK" dirty="0"/>
          </a:p>
        </p:txBody>
      </p:sp>
    </p:spTree>
    <p:extLst>
      <p:ext uri="{BB962C8B-B14F-4D97-AF65-F5344CB8AC3E}">
        <p14:creationId xmlns:p14="http://schemas.microsoft.com/office/powerpoint/2010/main" val="4267823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t>T 33: Regler er ikke så vigtige. </a:t>
            </a:r>
            <a:endParaRPr lang="da-DK" dirty="0"/>
          </a:p>
        </p:txBody>
      </p:sp>
      <p:sp>
        <p:nvSpPr>
          <p:cNvPr id="3" name="Pladsholder til indhold 2"/>
          <p:cNvSpPr>
            <a:spLocks noGrp="1"/>
          </p:cNvSpPr>
          <p:nvPr>
            <p:ph idx="1"/>
          </p:nvPr>
        </p:nvSpPr>
        <p:spPr/>
        <p:txBody>
          <a:bodyPr>
            <a:normAutofit fontScale="92500" lnSpcReduction="10000"/>
          </a:bodyPr>
          <a:lstStyle/>
          <a:p>
            <a:pPr marL="514350" lvl="0" indent="-514350">
              <a:buFont typeface="+mj-lt"/>
              <a:buAutoNum type="arabicPeriod"/>
            </a:pPr>
            <a:r>
              <a:rPr lang="da-DK" dirty="0"/>
              <a:t>Beskriv Bünyamin Simseks forhold til Islam og søjlerne. Find eksempler i teksten. </a:t>
            </a:r>
          </a:p>
          <a:p>
            <a:pPr marL="914400" lvl="1" indent="-514350">
              <a:buFont typeface="+mj-lt"/>
              <a:buAutoNum type="arabicPeriod"/>
            </a:pPr>
            <a:r>
              <a:rPr lang="da-DK" dirty="0"/>
              <a:t>Hvad er hans argumenter for ikke at følge </a:t>
            </a:r>
            <a:r>
              <a:rPr lang="da-DK" dirty="0" err="1"/>
              <a:t>islams</a:t>
            </a:r>
            <a:r>
              <a:rPr lang="da-DK" dirty="0"/>
              <a:t> regler, f.eks. de daglige bønner? </a:t>
            </a:r>
          </a:p>
          <a:p>
            <a:pPr marL="514350" indent="-514350">
              <a:buFont typeface="+mj-lt"/>
              <a:buAutoNum type="arabicPeriod"/>
            </a:pPr>
            <a:r>
              <a:rPr lang="da-DK" dirty="0"/>
              <a:t>Er det en holdbar argumentation i forhold til </a:t>
            </a:r>
            <a:r>
              <a:rPr lang="da-DK" dirty="0" err="1"/>
              <a:t>islams</a:t>
            </a:r>
            <a:r>
              <a:rPr lang="da-DK" dirty="0"/>
              <a:t> tradition? </a:t>
            </a:r>
          </a:p>
          <a:p>
            <a:pPr marL="514350" indent="-514350">
              <a:buFont typeface="+mj-lt"/>
              <a:buAutoNum type="arabicPeriod"/>
            </a:pPr>
            <a:r>
              <a:rPr lang="da-DK" dirty="0"/>
              <a:t>Hvordan vil du overordnet beskrive Simseks forhold til sin religion? Kan du finde andre religiøse grupperinger, der har et lignende forhold til deres religion? </a:t>
            </a:r>
          </a:p>
          <a:p>
            <a:pPr marL="0" indent="0">
              <a:buNone/>
            </a:pPr>
            <a:endParaRPr lang="da-DK" dirty="0"/>
          </a:p>
        </p:txBody>
      </p:sp>
    </p:spTree>
    <p:extLst>
      <p:ext uri="{BB962C8B-B14F-4D97-AF65-F5344CB8AC3E}">
        <p14:creationId xmlns:p14="http://schemas.microsoft.com/office/powerpoint/2010/main" val="3291092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Fra traditionelt til moderne samfund</a:t>
            </a:r>
          </a:p>
        </p:txBody>
      </p:sp>
      <p:sp>
        <p:nvSpPr>
          <p:cNvPr id="3" name="Pladsholder til tekst 2"/>
          <p:cNvSpPr>
            <a:spLocks noGrp="1"/>
          </p:cNvSpPr>
          <p:nvPr>
            <p:ph type="body" idx="1"/>
          </p:nvPr>
        </p:nvSpPr>
        <p:spPr/>
        <p:txBody>
          <a:bodyPr/>
          <a:lstStyle/>
          <a:p>
            <a:r>
              <a:rPr lang="da-DK" dirty="0"/>
              <a:t>Traditionelt samfund</a:t>
            </a:r>
          </a:p>
        </p:txBody>
      </p:sp>
      <p:sp>
        <p:nvSpPr>
          <p:cNvPr id="4" name="Pladsholder til indhold 3"/>
          <p:cNvSpPr>
            <a:spLocks noGrp="1"/>
          </p:cNvSpPr>
          <p:nvPr>
            <p:ph sz="half" idx="2"/>
          </p:nvPr>
        </p:nvSpPr>
        <p:spPr/>
        <p:txBody>
          <a:bodyPr/>
          <a:lstStyle/>
          <a:p>
            <a:pPr marL="0" indent="0">
              <a:buNone/>
            </a:pPr>
            <a:r>
              <a:rPr lang="da-DK" dirty="0"/>
              <a:t>Gruppen – familie, slægt, landsbyen… </a:t>
            </a:r>
          </a:p>
          <a:p>
            <a:pPr marL="0" indent="0">
              <a:buNone/>
            </a:pPr>
            <a:r>
              <a:rPr lang="da-DK" dirty="0"/>
              <a:t>Ulighed – din status afgøres af dit tilhørsforhold </a:t>
            </a:r>
          </a:p>
          <a:p>
            <a:pPr marL="0" indent="0">
              <a:buNone/>
            </a:pPr>
            <a:r>
              <a:rPr lang="da-DK" dirty="0"/>
              <a:t>Religion og samfund sammenslynget. </a:t>
            </a:r>
          </a:p>
          <a:p>
            <a:pPr marL="0" indent="0">
              <a:buNone/>
            </a:pPr>
            <a:r>
              <a:rPr lang="da-DK" dirty="0"/>
              <a:t>Afviser videnskab/det findes ej</a:t>
            </a:r>
          </a:p>
          <a:p>
            <a:pPr marL="0" indent="0">
              <a:buNone/>
            </a:pPr>
            <a:r>
              <a:rPr lang="da-DK" dirty="0"/>
              <a:t>Landbrug </a:t>
            </a:r>
          </a:p>
          <a:p>
            <a:pPr marL="0" indent="0">
              <a:buNone/>
            </a:pPr>
            <a:r>
              <a:rPr lang="da-DK" dirty="0"/>
              <a:t>landsby</a:t>
            </a:r>
          </a:p>
          <a:p>
            <a:pPr marL="0" indent="0">
              <a:buNone/>
            </a:pPr>
            <a:endParaRPr lang="da-DK" dirty="0"/>
          </a:p>
        </p:txBody>
      </p:sp>
      <p:sp>
        <p:nvSpPr>
          <p:cNvPr id="5" name="Pladsholder til tekst 4"/>
          <p:cNvSpPr>
            <a:spLocks noGrp="1"/>
          </p:cNvSpPr>
          <p:nvPr>
            <p:ph type="body" sz="quarter" idx="3"/>
          </p:nvPr>
        </p:nvSpPr>
        <p:spPr/>
        <p:txBody>
          <a:bodyPr/>
          <a:lstStyle/>
          <a:p>
            <a:r>
              <a:rPr lang="da-DK" dirty="0"/>
              <a:t>Moderne samfund</a:t>
            </a:r>
          </a:p>
        </p:txBody>
      </p:sp>
      <p:sp>
        <p:nvSpPr>
          <p:cNvPr id="6" name="Pladsholder til indhold 5"/>
          <p:cNvSpPr>
            <a:spLocks noGrp="1"/>
          </p:cNvSpPr>
          <p:nvPr>
            <p:ph sz="quarter" idx="4"/>
          </p:nvPr>
        </p:nvSpPr>
        <p:spPr/>
        <p:txBody>
          <a:bodyPr>
            <a:normAutofit/>
          </a:bodyPr>
          <a:lstStyle/>
          <a:p>
            <a:r>
              <a:rPr lang="da-DK" dirty="0"/>
              <a:t>Individualisering</a:t>
            </a:r>
          </a:p>
          <a:p>
            <a:r>
              <a:rPr lang="da-DK" dirty="0"/>
              <a:t>Borgerrettigheder – lighed for loven </a:t>
            </a:r>
          </a:p>
          <a:p>
            <a:endParaRPr lang="da-DK" dirty="0"/>
          </a:p>
          <a:p>
            <a:r>
              <a:rPr lang="da-DK" dirty="0" err="1"/>
              <a:t>Sekulariseng</a:t>
            </a:r>
            <a:endParaRPr lang="da-DK" dirty="0"/>
          </a:p>
          <a:p>
            <a:endParaRPr lang="da-DK" dirty="0"/>
          </a:p>
          <a:p>
            <a:r>
              <a:rPr lang="da-DK" dirty="0"/>
              <a:t>Videnskab – kritik </a:t>
            </a:r>
          </a:p>
          <a:p>
            <a:r>
              <a:rPr lang="da-DK" dirty="0"/>
              <a:t>Industrialisering</a:t>
            </a:r>
          </a:p>
          <a:p>
            <a:r>
              <a:rPr lang="da-DK" dirty="0"/>
              <a:t>Urbanisering </a:t>
            </a:r>
          </a:p>
          <a:p>
            <a:endParaRPr lang="da-DK" dirty="0"/>
          </a:p>
          <a:p>
            <a:endParaRPr lang="da-DK" dirty="0"/>
          </a:p>
        </p:txBody>
      </p:sp>
      <p:sp>
        <p:nvSpPr>
          <p:cNvPr id="7" name="Tekstfelt 6"/>
          <p:cNvSpPr txBox="1"/>
          <p:nvPr/>
        </p:nvSpPr>
        <p:spPr>
          <a:xfrm>
            <a:off x="1759828" y="6126163"/>
            <a:ext cx="5622758" cy="923330"/>
          </a:xfrm>
          <a:prstGeom prst="rect">
            <a:avLst/>
          </a:prstGeom>
          <a:noFill/>
        </p:spPr>
        <p:txBody>
          <a:bodyPr wrap="none" rtlCol="0">
            <a:spAutoFit/>
          </a:bodyPr>
          <a:lstStyle/>
          <a:p>
            <a:r>
              <a:rPr lang="da-DK" dirty="0"/>
              <a:t>Vigtigt: massebevægelse uden ledelse </a:t>
            </a:r>
          </a:p>
          <a:p>
            <a:r>
              <a:rPr lang="da-DK" dirty="0"/>
              <a:t> – som en flod, der skyller mod det traditionelle samfund. </a:t>
            </a:r>
          </a:p>
          <a:p>
            <a:endParaRPr lang="da-DK" dirty="0"/>
          </a:p>
        </p:txBody>
      </p:sp>
    </p:spTree>
    <p:extLst>
      <p:ext uri="{BB962C8B-B14F-4D97-AF65-F5344CB8AC3E}">
        <p14:creationId xmlns:p14="http://schemas.microsoft.com/office/powerpoint/2010/main" val="1663907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Hvilke områder af livet/samfundet, skal sharia gælde for? </a:t>
            </a:r>
          </a:p>
        </p:txBody>
      </p:sp>
      <p:sp>
        <p:nvSpPr>
          <p:cNvPr id="3" name="Pladsholder til indhold 2"/>
          <p:cNvSpPr>
            <a:spLocks noGrp="1"/>
          </p:cNvSpPr>
          <p:nvPr>
            <p:ph idx="1"/>
          </p:nvPr>
        </p:nvSpPr>
        <p:spPr/>
        <p:txBody>
          <a:bodyPr/>
          <a:lstStyle/>
          <a:p>
            <a:r>
              <a:rPr lang="da-DK" dirty="0"/>
              <a:t>Modernisme: tilpasser sig moderniteten</a:t>
            </a:r>
          </a:p>
          <a:p>
            <a:r>
              <a:rPr lang="da-DK" dirty="0"/>
              <a:t>Sekularisme: efterligner moderniteten</a:t>
            </a:r>
          </a:p>
          <a:p>
            <a:r>
              <a:rPr lang="da-DK" dirty="0"/>
              <a:t>Traditionalisme: ignorerer moderniteten</a:t>
            </a:r>
          </a:p>
          <a:p>
            <a:r>
              <a:rPr lang="da-DK" dirty="0"/>
              <a:t>Fundamentalisme: afviser og bekæmper moderniteten.</a:t>
            </a:r>
          </a:p>
        </p:txBody>
      </p:sp>
    </p:spTree>
    <p:extLst>
      <p:ext uri="{BB962C8B-B14F-4D97-AF65-F5344CB8AC3E}">
        <p14:creationId xmlns:p14="http://schemas.microsoft.com/office/powerpoint/2010/main" val="374534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3504006191"/>
              </p:ext>
            </p:extLst>
          </p:nvPr>
        </p:nvGraphicFramePr>
        <p:xfrm>
          <a:off x="539552" y="0"/>
          <a:ext cx="7992888" cy="7062165"/>
        </p:xfrm>
        <a:graphic>
          <a:graphicData uri="http://schemas.openxmlformats.org/drawingml/2006/table">
            <a:tbl>
              <a:tblPr>
                <a:tableStyleId>{5C22544A-7EE6-4342-B048-85BDC9FD1C3A}</a:tableStyleId>
              </a:tblPr>
              <a:tblGrid>
                <a:gridCol w="1087189">
                  <a:extLst>
                    <a:ext uri="{9D8B030D-6E8A-4147-A177-3AD203B41FA5}">
                      <a16:colId xmlns:a16="http://schemas.microsoft.com/office/drawing/2014/main" val="20000"/>
                    </a:ext>
                  </a:extLst>
                </a:gridCol>
                <a:gridCol w="2942770">
                  <a:extLst>
                    <a:ext uri="{9D8B030D-6E8A-4147-A177-3AD203B41FA5}">
                      <a16:colId xmlns:a16="http://schemas.microsoft.com/office/drawing/2014/main" val="20001"/>
                    </a:ext>
                  </a:extLst>
                </a:gridCol>
                <a:gridCol w="3962929">
                  <a:extLst>
                    <a:ext uri="{9D8B030D-6E8A-4147-A177-3AD203B41FA5}">
                      <a16:colId xmlns:a16="http://schemas.microsoft.com/office/drawing/2014/main" val="20002"/>
                    </a:ext>
                  </a:extLst>
                </a:gridCol>
              </a:tblGrid>
              <a:tr h="384043">
                <a:tc>
                  <a:txBody>
                    <a:bodyPr/>
                    <a:lstStyle/>
                    <a:p>
                      <a:pPr>
                        <a:spcAft>
                          <a:spcPts val="0"/>
                        </a:spcAft>
                      </a:pPr>
                      <a:r>
                        <a:rPr lang="da-DK" sz="1600" dirty="0">
                          <a:effectLst/>
                        </a:rPr>
                        <a:t> </a:t>
                      </a:r>
                      <a:endParaRPr lang="da-DK" sz="1600" dirty="0">
                        <a:effectLst/>
                        <a:latin typeface="Times New Roman"/>
                        <a:ea typeface="Times New Roman"/>
                      </a:endParaRPr>
                    </a:p>
                  </a:txBody>
                  <a:tcPr marL="33335" marR="33335" marT="0" marB="0"/>
                </a:tc>
                <a:tc>
                  <a:txBody>
                    <a:bodyPr/>
                    <a:lstStyle/>
                    <a:p>
                      <a:pPr>
                        <a:spcAft>
                          <a:spcPts val="0"/>
                        </a:spcAft>
                      </a:pPr>
                      <a:r>
                        <a:rPr lang="da-DK" sz="1600" dirty="0">
                          <a:effectLst/>
                        </a:rPr>
                        <a:t>INDADVENDT</a:t>
                      </a:r>
                    </a:p>
                    <a:p>
                      <a:pPr>
                        <a:spcAft>
                          <a:spcPts val="0"/>
                        </a:spcAft>
                      </a:pPr>
                      <a:r>
                        <a:rPr lang="da-DK" sz="1600" dirty="0">
                          <a:effectLst/>
                        </a:rPr>
                        <a:t> </a:t>
                      </a:r>
                      <a:endParaRPr lang="da-DK" sz="1600" dirty="0">
                        <a:effectLst/>
                        <a:latin typeface="Times New Roman"/>
                        <a:ea typeface="Times New Roman"/>
                      </a:endParaRPr>
                    </a:p>
                  </a:txBody>
                  <a:tcPr marL="33335" marR="33335" marT="0" marB="0"/>
                </a:tc>
                <a:tc>
                  <a:txBody>
                    <a:bodyPr/>
                    <a:lstStyle/>
                    <a:p>
                      <a:pPr>
                        <a:spcAft>
                          <a:spcPts val="0"/>
                        </a:spcAft>
                      </a:pPr>
                      <a:r>
                        <a:rPr lang="da-DK" sz="1600" dirty="0">
                          <a:effectLst/>
                        </a:rPr>
                        <a:t>UDADVENDT</a:t>
                      </a:r>
                      <a:endParaRPr lang="da-DK" sz="1600" dirty="0">
                        <a:effectLst/>
                        <a:latin typeface="Times New Roman"/>
                        <a:ea typeface="Times New Roman"/>
                      </a:endParaRPr>
                    </a:p>
                  </a:txBody>
                  <a:tcPr marL="33335" marR="33335" marT="0" marB="0"/>
                </a:tc>
                <a:extLst>
                  <a:ext uri="{0D108BD9-81ED-4DB2-BD59-A6C34878D82A}">
                    <a16:rowId xmlns:a16="http://schemas.microsoft.com/office/drawing/2014/main" val="10000"/>
                  </a:ext>
                </a:extLst>
              </a:tr>
              <a:tr h="2304256">
                <a:tc>
                  <a:txBody>
                    <a:bodyPr/>
                    <a:lstStyle/>
                    <a:p>
                      <a:pPr>
                        <a:spcAft>
                          <a:spcPts val="0"/>
                        </a:spcAft>
                      </a:pPr>
                      <a:r>
                        <a:rPr lang="da-DK" sz="1600" dirty="0">
                          <a:effectLst/>
                        </a:rPr>
                        <a:t>Skrift  (Koran + </a:t>
                      </a:r>
                      <a:r>
                        <a:rPr lang="da-DK" sz="1600" dirty="0" err="1">
                          <a:effectLst/>
                        </a:rPr>
                        <a:t>Hadith</a:t>
                      </a:r>
                      <a:r>
                        <a:rPr lang="da-DK" sz="1600" baseline="0" dirty="0">
                          <a:effectLst/>
                        </a:rPr>
                        <a:t> mm) +</a:t>
                      </a:r>
                      <a:endParaRPr lang="da-DK" sz="1600" dirty="0">
                        <a:effectLst/>
                      </a:endParaRPr>
                    </a:p>
                    <a:p>
                      <a:pPr>
                        <a:spcAft>
                          <a:spcPts val="0"/>
                        </a:spcAft>
                      </a:pPr>
                      <a:r>
                        <a:rPr lang="da-DK" sz="1600" dirty="0">
                          <a:effectLst/>
                        </a:rPr>
                        <a:t>Traditionen</a:t>
                      </a:r>
                      <a:r>
                        <a:rPr lang="da-DK" sz="1600" baseline="0" dirty="0">
                          <a:effectLst/>
                        </a:rPr>
                        <a:t> (anerkendte lovskoler indenfor sharia)</a:t>
                      </a:r>
                      <a:endParaRPr lang="da-DK" sz="1600" dirty="0">
                        <a:effectLst/>
                      </a:endParaRPr>
                    </a:p>
                    <a:p>
                      <a:pPr>
                        <a:spcAft>
                          <a:spcPts val="0"/>
                        </a:spcAft>
                      </a:pPr>
                      <a:endParaRPr lang="da-DK" sz="1600" dirty="0">
                        <a:effectLst/>
                        <a:latin typeface="Times New Roman"/>
                        <a:ea typeface="Times New Roman"/>
                      </a:endParaRPr>
                    </a:p>
                  </a:txBody>
                  <a:tcPr marL="33335" marR="33335" marT="0" marB="0"/>
                </a:tc>
                <a:tc>
                  <a:txBody>
                    <a:bodyPr/>
                    <a:lstStyle/>
                    <a:p>
                      <a:pPr>
                        <a:spcAft>
                          <a:spcPts val="0"/>
                        </a:spcAft>
                      </a:pPr>
                      <a:r>
                        <a:rPr lang="da-DK" sz="1600" b="1" dirty="0">
                          <a:effectLst/>
                        </a:rPr>
                        <a:t>Modernismen</a:t>
                      </a:r>
                    </a:p>
                    <a:p>
                      <a:pPr>
                        <a:spcAft>
                          <a:spcPts val="0"/>
                        </a:spcAft>
                      </a:pPr>
                      <a:r>
                        <a:rPr lang="da-DK" sz="1600" dirty="0">
                          <a:effectLst/>
                        </a:rPr>
                        <a:t>Religionen er en privatsag.</a:t>
                      </a:r>
                    </a:p>
                    <a:p>
                      <a:pPr>
                        <a:spcAft>
                          <a:spcPts val="0"/>
                        </a:spcAft>
                      </a:pPr>
                      <a:r>
                        <a:rPr lang="da-DK" sz="1600" dirty="0">
                          <a:effectLst/>
                        </a:rPr>
                        <a:t>Religionen skal være </a:t>
                      </a:r>
                      <a:r>
                        <a:rPr lang="da-DK" sz="1600" i="1" dirty="0">
                          <a:effectLst/>
                        </a:rPr>
                        <a:t>indadvendt: </a:t>
                      </a:r>
                      <a:r>
                        <a:rPr lang="da-DK" sz="1600" dirty="0">
                          <a:effectLst/>
                        </a:rPr>
                        <a:t>den enkelte skal selv tage stilling </a:t>
                      </a:r>
                    </a:p>
                    <a:p>
                      <a:pPr>
                        <a:spcAft>
                          <a:spcPts val="0"/>
                        </a:spcAft>
                      </a:pPr>
                      <a:r>
                        <a:rPr lang="da-DK" sz="1600" dirty="0">
                          <a:effectLst/>
                        </a:rPr>
                        <a:t> </a:t>
                      </a:r>
                    </a:p>
                    <a:p>
                      <a:pPr>
                        <a:spcAft>
                          <a:spcPts val="0"/>
                        </a:spcAft>
                      </a:pPr>
                      <a:r>
                        <a:rPr lang="da-DK" sz="1600" dirty="0">
                          <a:effectLst/>
                        </a:rPr>
                        <a:t>Også </a:t>
                      </a:r>
                      <a:r>
                        <a:rPr lang="da-DK" sz="1600" i="1" dirty="0">
                          <a:effectLst/>
                        </a:rPr>
                        <a:t>Udadvendt dimension</a:t>
                      </a:r>
                      <a:r>
                        <a:rPr lang="da-DK" sz="1600" dirty="0">
                          <a:effectLst/>
                        </a:rPr>
                        <a:t>: Religionen </a:t>
                      </a:r>
                      <a:r>
                        <a:rPr lang="da-DK" sz="1600" i="1" dirty="0">
                          <a:effectLst/>
                        </a:rPr>
                        <a:t>bør</a:t>
                      </a:r>
                      <a:r>
                        <a:rPr lang="da-DK" sz="1600" dirty="0">
                          <a:effectLst/>
                        </a:rPr>
                        <a:t> være samfundets grundlæggende ideologi. (”kulturmuslimsk”)</a:t>
                      </a:r>
                    </a:p>
                    <a:p>
                      <a:pPr>
                        <a:spcAft>
                          <a:spcPts val="0"/>
                        </a:spcAft>
                      </a:pPr>
                      <a:r>
                        <a:rPr lang="da-DK" sz="1600" dirty="0">
                          <a:effectLst/>
                        </a:rPr>
                        <a:t> </a:t>
                      </a:r>
                    </a:p>
                    <a:p>
                      <a:pPr>
                        <a:spcAft>
                          <a:spcPts val="0"/>
                        </a:spcAft>
                      </a:pPr>
                      <a:r>
                        <a:rPr lang="da-DK" sz="1600" dirty="0">
                          <a:effectLst/>
                        </a:rPr>
                        <a:t>  </a:t>
                      </a:r>
                    </a:p>
                    <a:p>
                      <a:pPr>
                        <a:spcAft>
                          <a:spcPts val="0"/>
                        </a:spcAft>
                      </a:pPr>
                      <a:r>
                        <a:rPr lang="da-DK" sz="1600" dirty="0">
                          <a:effectLst/>
                        </a:rPr>
                        <a:t>Tilpasser sig moderniteten.</a:t>
                      </a:r>
                      <a:endParaRPr lang="da-DK" sz="1600" dirty="0">
                        <a:effectLst/>
                        <a:latin typeface="Times New Roman"/>
                        <a:ea typeface="Times New Roman"/>
                      </a:endParaRPr>
                    </a:p>
                  </a:txBody>
                  <a:tcPr marL="33335" marR="33335" marT="0" marB="0"/>
                </a:tc>
                <a:tc>
                  <a:txBody>
                    <a:bodyPr/>
                    <a:lstStyle/>
                    <a:p>
                      <a:pPr>
                        <a:spcAft>
                          <a:spcPts val="0"/>
                        </a:spcAft>
                      </a:pPr>
                      <a:r>
                        <a:rPr lang="da-DK" sz="1600" b="1" dirty="0">
                          <a:effectLst/>
                        </a:rPr>
                        <a:t>Traditionalisme</a:t>
                      </a:r>
                    </a:p>
                    <a:p>
                      <a:pPr>
                        <a:spcAft>
                          <a:spcPts val="0"/>
                        </a:spcAft>
                      </a:pPr>
                      <a:r>
                        <a:rPr lang="da-DK" sz="1600" dirty="0">
                          <a:effectLst/>
                        </a:rPr>
                        <a:t>Religion er et offentligt anliggende.</a:t>
                      </a:r>
                    </a:p>
                    <a:p>
                      <a:pPr>
                        <a:spcAft>
                          <a:spcPts val="0"/>
                        </a:spcAft>
                      </a:pPr>
                      <a:r>
                        <a:rPr lang="da-DK" sz="1600" dirty="0">
                          <a:effectLst/>
                        </a:rPr>
                        <a:t>Man bør fastholde traditionen fra de fem religiøse lovskoler. </a:t>
                      </a:r>
                    </a:p>
                    <a:p>
                      <a:pPr>
                        <a:spcAft>
                          <a:spcPts val="0"/>
                        </a:spcAft>
                      </a:pPr>
                      <a:r>
                        <a:rPr lang="da-DK" sz="1600" dirty="0">
                          <a:effectLst/>
                        </a:rPr>
                        <a:t>Lokal skriftlærd (mufti/imam) kan dømme for menighedens medlemmer i stort og småt.</a:t>
                      </a:r>
                    </a:p>
                    <a:p>
                      <a:pPr>
                        <a:spcAft>
                          <a:spcPts val="0"/>
                        </a:spcAft>
                      </a:pPr>
                      <a:r>
                        <a:rPr lang="da-DK" sz="1600" dirty="0">
                          <a:effectLst/>
                        </a:rPr>
                        <a:t> </a:t>
                      </a:r>
                    </a:p>
                    <a:p>
                      <a:pPr>
                        <a:spcAft>
                          <a:spcPts val="0"/>
                        </a:spcAft>
                      </a:pPr>
                      <a:r>
                        <a:rPr lang="da-DK" sz="1600" dirty="0">
                          <a:effectLst/>
                        </a:rPr>
                        <a:t>Traditionel islam er lokal – </a:t>
                      </a:r>
                    </a:p>
                    <a:p>
                      <a:pPr>
                        <a:spcAft>
                          <a:spcPts val="0"/>
                        </a:spcAft>
                      </a:pPr>
                      <a:r>
                        <a:rPr lang="da-DK" sz="1600" dirty="0">
                          <a:effectLst/>
                        </a:rPr>
                        <a:t>opstået lokalt og dyrkes lokalt. </a:t>
                      </a:r>
                    </a:p>
                    <a:p>
                      <a:pPr>
                        <a:spcAft>
                          <a:spcPts val="0"/>
                        </a:spcAft>
                      </a:pPr>
                      <a:r>
                        <a:rPr lang="da-DK" sz="1600" dirty="0" err="1">
                          <a:effectLst/>
                        </a:rPr>
                        <a:t>Dvs</a:t>
                      </a:r>
                      <a:r>
                        <a:rPr lang="da-DK" sz="1600" dirty="0">
                          <a:effectLst/>
                        </a:rPr>
                        <a:t>: mange slags islam. </a:t>
                      </a:r>
                    </a:p>
                    <a:p>
                      <a:pPr>
                        <a:spcAft>
                          <a:spcPts val="0"/>
                        </a:spcAft>
                      </a:pPr>
                      <a:r>
                        <a:rPr lang="da-DK" sz="1600" dirty="0">
                          <a:effectLst/>
                        </a:rPr>
                        <a:t> </a:t>
                      </a:r>
                    </a:p>
                    <a:p>
                      <a:pPr>
                        <a:spcAft>
                          <a:spcPts val="0"/>
                        </a:spcAft>
                      </a:pPr>
                      <a:r>
                        <a:rPr lang="da-DK" sz="1600" dirty="0">
                          <a:effectLst/>
                        </a:rPr>
                        <a:t>Ignorerer moderniteten. </a:t>
                      </a:r>
                      <a:endParaRPr lang="da-DK" sz="1600" dirty="0">
                        <a:effectLst/>
                        <a:latin typeface="Times New Roman"/>
                        <a:ea typeface="Times New Roman"/>
                      </a:endParaRPr>
                    </a:p>
                  </a:txBody>
                  <a:tcPr marL="33335" marR="33335" marT="0" marB="0"/>
                </a:tc>
                <a:extLst>
                  <a:ext uri="{0D108BD9-81ED-4DB2-BD59-A6C34878D82A}">
                    <a16:rowId xmlns:a16="http://schemas.microsoft.com/office/drawing/2014/main" val="10001"/>
                  </a:ext>
                </a:extLst>
              </a:tr>
              <a:tr h="3648405">
                <a:tc>
                  <a:txBody>
                    <a:bodyPr/>
                    <a:lstStyle/>
                    <a:p>
                      <a:pPr>
                        <a:spcAft>
                          <a:spcPts val="0"/>
                        </a:spcAft>
                      </a:pPr>
                      <a:r>
                        <a:rPr lang="da-DK" sz="1600" dirty="0">
                          <a:effectLst/>
                        </a:rPr>
                        <a:t>Koran (+ </a:t>
                      </a:r>
                      <a:r>
                        <a:rPr lang="da-DK" sz="1600" dirty="0" err="1">
                          <a:effectLst/>
                        </a:rPr>
                        <a:t>Hadith</a:t>
                      </a:r>
                      <a:r>
                        <a:rPr lang="da-DK" sz="1600" dirty="0">
                          <a:effectLst/>
                        </a:rPr>
                        <a:t>) alene</a:t>
                      </a:r>
                    </a:p>
                    <a:p>
                      <a:pPr>
                        <a:spcAft>
                          <a:spcPts val="0"/>
                        </a:spcAft>
                      </a:pPr>
                      <a:endParaRPr lang="da-DK" sz="1600" dirty="0">
                        <a:effectLst/>
                        <a:latin typeface="Times New Roman"/>
                        <a:ea typeface="Times New Roman"/>
                      </a:endParaRPr>
                    </a:p>
                    <a:p>
                      <a:pPr>
                        <a:spcAft>
                          <a:spcPts val="0"/>
                        </a:spcAft>
                      </a:pPr>
                      <a:r>
                        <a:rPr lang="da-DK" sz="1600" dirty="0">
                          <a:effectLst/>
                          <a:latin typeface="Times New Roman"/>
                          <a:ea typeface="Times New Roman"/>
                        </a:rPr>
                        <a:t>(væk</a:t>
                      </a:r>
                      <a:r>
                        <a:rPr lang="da-DK" sz="1600" baseline="0" dirty="0">
                          <a:effectLst/>
                          <a:latin typeface="Times New Roman"/>
                          <a:ea typeface="Times New Roman"/>
                        </a:rPr>
                        <a:t> med traditioner!)</a:t>
                      </a:r>
                      <a:endParaRPr lang="da-DK" sz="1600" dirty="0">
                        <a:effectLst/>
                        <a:latin typeface="Times New Roman"/>
                        <a:ea typeface="Times New Roman"/>
                      </a:endParaRPr>
                    </a:p>
                  </a:txBody>
                  <a:tcPr marL="33335" marR="33335" marT="0" marB="0"/>
                </a:tc>
                <a:tc>
                  <a:txBody>
                    <a:bodyPr/>
                    <a:lstStyle/>
                    <a:p>
                      <a:pPr>
                        <a:spcAft>
                          <a:spcPts val="0"/>
                        </a:spcAft>
                      </a:pPr>
                      <a:r>
                        <a:rPr lang="da-DK" sz="1600" b="1" dirty="0">
                          <a:effectLst/>
                        </a:rPr>
                        <a:t>Sekularismen.</a:t>
                      </a:r>
                    </a:p>
                    <a:p>
                      <a:pPr>
                        <a:spcAft>
                          <a:spcPts val="0"/>
                        </a:spcAft>
                      </a:pPr>
                      <a:r>
                        <a:rPr lang="da-DK" sz="1600" dirty="0">
                          <a:effectLst/>
                        </a:rPr>
                        <a:t>Religionen er privat.</a:t>
                      </a:r>
                    </a:p>
                    <a:p>
                      <a:pPr>
                        <a:spcAft>
                          <a:spcPts val="0"/>
                        </a:spcAft>
                      </a:pPr>
                      <a:r>
                        <a:rPr lang="da-DK" sz="1600" dirty="0">
                          <a:effectLst/>
                        </a:rPr>
                        <a:t> </a:t>
                      </a:r>
                    </a:p>
                    <a:p>
                      <a:pPr>
                        <a:spcAft>
                          <a:spcPts val="0"/>
                        </a:spcAft>
                      </a:pPr>
                      <a:r>
                        <a:rPr lang="da-DK" sz="1600" dirty="0">
                          <a:effectLst/>
                        </a:rPr>
                        <a:t>Offentlig sfære: afgøres af landets regering. </a:t>
                      </a:r>
                    </a:p>
                    <a:p>
                      <a:pPr>
                        <a:spcAft>
                          <a:spcPts val="0"/>
                        </a:spcAft>
                      </a:pPr>
                      <a:r>
                        <a:rPr lang="da-DK" sz="1600" dirty="0">
                          <a:effectLst/>
                        </a:rPr>
                        <a:t>Sharia </a:t>
                      </a:r>
                      <a:r>
                        <a:rPr lang="da-DK" sz="1600" i="1" dirty="0">
                          <a:effectLst/>
                        </a:rPr>
                        <a:t>kan </a:t>
                      </a:r>
                      <a:r>
                        <a:rPr lang="da-DK" sz="1600" dirty="0">
                          <a:effectLst/>
                        </a:rPr>
                        <a:t>være guddommelig inspiration</a:t>
                      </a:r>
                    </a:p>
                    <a:p>
                      <a:pPr>
                        <a:spcAft>
                          <a:spcPts val="0"/>
                        </a:spcAft>
                      </a:pPr>
                      <a:r>
                        <a:rPr lang="da-DK" sz="1600" dirty="0">
                          <a:effectLst/>
                        </a:rPr>
                        <a:t> </a:t>
                      </a:r>
                    </a:p>
                    <a:p>
                      <a:pPr>
                        <a:spcAft>
                          <a:spcPts val="0"/>
                        </a:spcAft>
                      </a:pPr>
                      <a:r>
                        <a:rPr lang="da-DK" sz="1600" dirty="0">
                          <a:effectLst/>
                        </a:rPr>
                        <a:t>Afviser de lærdes monopol på at tolke sharia. </a:t>
                      </a:r>
                      <a:r>
                        <a:rPr lang="da-DK" sz="1600" dirty="0" err="1">
                          <a:effectLst/>
                        </a:rPr>
                        <a:t>Dvs</a:t>
                      </a:r>
                      <a:r>
                        <a:rPr lang="da-DK" sz="1600" dirty="0">
                          <a:effectLst/>
                        </a:rPr>
                        <a:t>: individet kan selv tolke og forandre islam. </a:t>
                      </a:r>
                    </a:p>
                    <a:p>
                      <a:pPr>
                        <a:spcAft>
                          <a:spcPts val="0"/>
                        </a:spcAft>
                      </a:pPr>
                      <a:endParaRPr lang="da-DK" sz="1600">
                        <a:effectLst/>
                      </a:endParaRPr>
                    </a:p>
                    <a:p>
                      <a:pPr>
                        <a:spcAft>
                          <a:spcPts val="0"/>
                        </a:spcAft>
                      </a:pPr>
                      <a:endParaRPr lang="da-DK" sz="1600" dirty="0">
                        <a:effectLst/>
                      </a:endParaRPr>
                    </a:p>
                    <a:p>
                      <a:pPr>
                        <a:spcAft>
                          <a:spcPts val="0"/>
                        </a:spcAft>
                      </a:pPr>
                      <a:r>
                        <a:rPr lang="da-DK" sz="1600" dirty="0">
                          <a:effectLst/>
                        </a:rPr>
                        <a:t> Efterligner moderniteten. </a:t>
                      </a:r>
                      <a:endParaRPr lang="da-DK" sz="1600" dirty="0">
                        <a:effectLst/>
                        <a:latin typeface="Times New Roman"/>
                        <a:ea typeface="Times New Roman"/>
                      </a:endParaRPr>
                    </a:p>
                  </a:txBody>
                  <a:tcPr marL="33335" marR="33335" marT="0" marB="0"/>
                </a:tc>
                <a:tc>
                  <a:txBody>
                    <a:bodyPr/>
                    <a:lstStyle/>
                    <a:p>
                      <a:pPr>
                        <a:spcAft>
                          <a:spcPts val="0"/>
                        </a:spcAft>
                      </a:pPr>
                      <a:r>
                        <a:rPr lang="da-DK" sz="1600" b="1" dirty="0">
                          <a:effectLst/>
                        </a:rPr>
                        <a:t>Fundamentalisme / </a:t>
                      </a:r>
                      <a:r>
                        <a:rPr lang="da-DK" sz="1600" dirty="0">
                          <a:effectLst/>
                        </a:rPr>
                        <a:t>islamisme / politisk islam </a:t>
                      </a:r>
                    </a:p>
                    <a:p>
                      <a:pPr>
                        <a:spcAft>
                          <a:spcPts val="0"/>
                        </a:spcAft>
                      </a:pPr>
                      <a:r>
                        <a:rPr lang="da-DK" sz="1600" dirty="0">
                          <a:effectLst/>
                        </a:rPr>
                        <a:t>Religion er et offentligt anliggende.</a:t>
                      </a:r>
                    </a:p>
                    <a:p>
                      <a:pPr>
                        <a:spcAft>
                          <a:spcPts val="0"/>
                        </a:spcAft>
                      </a:pPr>
                      <a:r>
                        <a:rPr lang="da-DK" sz="1600" dirty="0">
                          <a:effectLst/>
                        </a:rPr>
                        <a:t> </a:t>
                      </a:r>
                    </a:p>
                    <a:p>
                      <a:pPr>
                        <a:spcAft>
                          <a:spcPts val="0"/>
                        </a:spcAft>
                      </a:pPr>
                      <a:r>
                        <a:rPr lang="da-DK" sz="1600" dirty="0">
                          <a:effectLst/>
                        </a:rPr>
                        <a:t>Fundamentalisme: alt skal bygge på de skriftlige kilder: koran (og/eller </a:t>
                      </a:r>
                      <a:r>
                        <a:rPr lang="da-DK" sz="1600" dirty="0" err="1">
                          <a:effectLst/>
                        </a:rPr>
                        <a:t>hadith</a:t>
                      </a:r>
                      <a:r>
                        <a:rPr lang="da-DK" sz="1600" dirty="0">
                          <a:effectLst/>
                        </a:rPr>
                        <a:t>.) </a:t>
                      </a:r>
                    </a:p>
                    <a:p>
                      <a:pPr>
                        <a:spcAft>
                          <a:spcPts val="0"/>
                        </a:spcAft>
                      </a:pPr>
                      <a:r>
                        <a:rPr lang="da-DK" sz="1600" dirty="0">
                          <a:effectLst/>
                        </a:rPr>
                        <a:t>Man kan selv</a:t>
                      </a:r>
                      <a:r>
                        <a:rPr lang="da-DK" sz="1600" baseline="0" dirty="0">
                          <a:effectLst/>
                        </a:rPr>
                        <a:t> fortolke koran/</a:t>
                      </a:r>
                      <a:r>
                        <a:rPr lang="da-DK" sz="1600" baseline="0" dirty="0" err="1">
                          <a:effectLst/>
                        </a:rPr>
                        <a:t>hadith</a:t>
                      </a:r>
                      <a:r>
                        <a:rPr lang="da-DK" sz="1600" baseline="0" dirty="0">
                          <a:effectLst/>
                        </a:rPr>
                        <a:t>. </a:t>
                      </a:r>
                      <a:endParaRPr lang="da-DK" sz="1600" dirty="0">
                        <a:effectLst/>
                      </a:endParaRPr>
                    </a:p>
                    <a:p>
                      <a:pPr>
                        <a:spcAft>
                          <a:spcPts val="0"/>
                        </a:spcAft>
                      </a:pPr>
                      <a:r>
                        <a:rPr lang="da-DK" sz="1600" dirty="0">
                          <a:effectLst/>
                        </a:rPr>
                        <a:t>Islam skal være gældende på alle områder. </a:t>
                      </a:r>
                    </a:p>
                    <a:p>
                      <a:pPr>
                        <a:spcAft>
                          <a:spcPts val="0"/>
                        </a:spcAft>
                      </a:pPr>
                      <a:r>
                        <a:rPr lang="da-DK" sz="1600" dirty="0">
                          <a:effectLst/>
                        </a:rPr>
                        <a:t> Afviser videnskabelige studier af koranen mm. </a:t>
                      </a:r>
                    </a:p>
                    <a:p>
                      <a:pPr>
                        <a:spcAft>
                          <a:spcPts val="0"/>
                        </a:spcAft>
                      </a:pPr>
                      <a:r>
                        <a:rPr lang="da-DK" sz="1600" dirty="0">
                          <a:effectLst/>
                        </a:rPr>
                        <a:t> </a:t>
                      </a:r>
                    </a:p>
                    <a:p>
                      <a:pPr>
                        <a:spcAft>
                          <a:spcPts val="0"/>
                        </a:spcAft>
                      </a:pPr>
                      <a:r>
                        <a:rPr lang="da-DK" sz="1600" dirty="0">
                          <a:effectLst/>
                        </a:rPr>
                        <a:t>Individuelt ansvar</a:t>
                      </a:r>
                      <a:r>
                        <a:rPr lang="da-DK" sz="1600" baseline="0" dirty="0">
                          <a:effectLst/>
                        </a:rPr>
                        <a:t> for overholdelse af sharia – også for samfundets overholdelse. </a:t>
                      </a:r>
                      <a:endParaRPr lang="da-DK" sz="1600" dirty="0">
                        <a:effectLst/>
                      </a:endParaRPr>
                    </a:p>
                    <a:p>
                      <a:pPr>
                        <a:spcAft>
                          <a:spcPts val="0"/>
                        </a:spcAft>
                      </a:pPr>
                      <a:r>
                        <a:rPr lang="da-DK" sz="1600" dirty="0">
                          <a:effectLst/>
                        </a:rPr>
                        <a:t>GLOBAL – koranen er fælles udgangspunkt. </a:t>
                      </a:r>
                    </a:p>
                    <a:p>
                      <a:pPr>
                        <a:spcAft>
                          <a:spcPts val="0"/>
                        </a:spcAft>
                      </a:pPr>
                      <a:r>
                        <a:rPr lang="da-DK" sz="1600" dirty="0">
                          <a:effectLst/>
                        </a:rPr>
                        <a:t> </a:t>
                      </a:r>
                    </a:p>
                    <a:p>
                      <a:pPr>
                        <a:spcAft>
                          <a:spcPts val="0"/>
                        </a:spcAft>
                      </a:pPr>
                      <a:r>
                        <a:rPr lang="da-DK" sz="1600" dirty="0">
                          <a:effectLst/>
                        </a:rPr>
                        <a:t>Afviser og gør op med moderniteten </a:t>
                      </a:r>
                      <a:endParaRPr lang="da-DK" sz="1600" dirty="0">
                        <a:effectLst/>
                        <a:latin typeface="Times New Roman"/>
                        <a:ea typeface="Times New Roman"/>
                      </a:endParaRPr>
                    </a:p>
                  </a:txBody>
                  <a:tcPr marL="33335" marR="33335" marT="0" marB="0"/>
                </a:tc>
                <a:extLst>
                  <a:ext uri="{0D108BD9-81ED-4DB2-BD59-A6C34878D82A}">
                    <a16:rowId xmlns:a16="http://schemas.microsoft.com/office/drawing/2014/main" val="10002"/>
                  </a:ext>
                </a:extLst>
              </a:tr>
            </a:tbl>
          </a:graphicData>
        </a:graphic>
      </p:graphicFrame>
      <p:sp>
        <p:nvSpPr>
          <p:cNvPr id="5" name="Rectangle 1"/>
          <p:cNvSpPr>
            <a:spLocks noChangeArrowheads="1"/>
          </p:cNvSpPr>
          <p:nvPr/>
        </p:nvSpPr>
        <p:spPr bwMode="auto">
          <a:xfrm>
            <a:off x="2243138"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da-DK"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18498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Hvordan passer hhv. konvertitter og Simsek ind i skemaet? </a:t>
            </a:r>
          </a:p>
        </p:txBody>
      </p:sp>
      <p:sp>
        <p:nvSpPr>
          <p:cNvPr id="3" name="Pladsholder til indhold 2"/>
          <p:cNvSpPr>
            <a:spLocks noGrp="1"/>
          </p:cNvSpPr>
          <p:nvPr>
            <p:ph idx="1"/>
          </p:nvPr>
        </p:nvSpPr>
        <p:spPr/>
        <p:txBody>
          <a:bodyPr/>
          <a:lstStyle/>
          <a:p>
            <a:endParaRPr lang="da-DK" dirty="0"/>
          </a:p>
        </p:txBody>
      </p:sp>
    </p:spTree>
    <p:extLst>
      <p:ext uri="{BB962C8B-B14F-4D97-AF65-F5344CB8AC3E}">
        <p14:creationId xmlns:p14="http://schemas.microsoft.com/office/powerpoint/2010/main" val="3421037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F1C41-8571-4CF9-E4FA-36EFDA6FDF42}"/>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3127851B-A9D8-CFDF-68C9-DD823760EC8E}"/>
              </a:ext>
            </a:extLst>
          </p:cNvPr>
          <p:cNvSpPr>
            <a:spLocks noGrp="1"/>
          </p:cNvSpPr>
          <p:nvPr>
            <p:ph idx="1"/>
          </p:nvPr>
        </p:nvSpPr>
        <p:spPr/>
        <p:txBody>
          <a:bodyPr/>
          <a:lstStyle/>
          <a:p>
            <a:r>
              <a:rPr lang="da-DK" dirty="0"/>
              <a:t>https://politiken.dk/internationalt/art9837613/Taleban-i-global-offensiv-Vi-vil-stene-kvinder-offentligt-vi-vil-piske-kvinder-offentligt</a:t>
            </a:r>
          </a:p>
        </p:txBody>
      </p:sp>
    </p:spTree>
    <p:extLst>
      <p:ext uri="{BB962C8B-B14F-4D97-AF65-F5344CB8AC3E}">
        <p14:creationId xmlns:p14="http://schemas.microsoft.com/office/powerpoint/2010/main" val="4079050652"/>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37416</TotalTime>
  <Words>1929</Words>
  <Application>Microsoft Office PowerPoint</Application>
  <PresentationFormat>Skærmshow (4:3)</PresentationFormat>
  <Paragraphs>215</Paragraphs>
  <Slides>26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26</vt:i4>
      </vt:variant>
    </vt:vector>
  </HeadingPairs>
  <TitlesOfParts>
    <vt:vector size="32" baseType="lpstr">
      <vt:lpstr>Arial</vt:lpstr>
      <vt:lpstr>avenir-lt-w01_35-light1475496</vt:lpstr>
      <vt:lpstr>Calibri</vt:lpstr>
      <vt:lpstr>Times New Roman</vt:lpstr>
      <vt:lpstr>Wingdings</vt:lpstr>
      <vt:lpstr>Kontortema</vt:lpstr>
      <vt:lpstr>Sharia -</vt:lpstr>
      <vt:lpstr>Sharia </vt:lpstr>
      <vt:lpstr>Sharias kilder</vt:lpstr>
      <vt:lpstr>Sharias kilder</vt:lpstr>
      <vt:lpstr>Sharias kilder </vt:lpstr>
      <vt:lpstr>Sharias kilder</vt:lpstr>
      <vt:lpstr>Hård og svag sharia</vt:lpstr>
      <vt:lpstr>Koranen om alkohol: er det –  Påbudt - anbefalet – tilladt  – neutralt - frarådes - forbudt</vt:lpstr>
      <vt:lpstr>Profetens gerninger (Sunna) om alkohol: er det -  Påbudt - anbefalet – tilladt  – neutralt - frarådes - forbudt</vt:lpstr>
      <vt:lpstr>Kære imam. </vt:lpstr>
      <vt:lpstr>Hvad er din fatwa (dom)?  Fastslå logikken i din dom! </vt:lpstr>
      <vt:lpstr>Hvad kan vi lære af koran &amp; hadith om alkohol? </vt:lpstr>
      <vt:lpstr>Hvad kan vi lære af koran &amp; hadith om alkohol? </vt:lpstr>
      <vt:lpstr>PowerPoint-præsentation</vt:lpstr>
      <vt:lpstr>Hvilke værdier?</vt:lpstr>
      <vt:lpstr>PowerPoint-præsentation</vt:lpstr>
      <vt:lpstr>PowerPoint-præsentation</vt:lpstr>
      <vt:lpstr>Arveret </vt:lpstr>
      <vt:lpstr>Vigtige punkter</vt:lpstr>
      <vt:lpstr>T 32: Pernille Stensgaard: De genfødte elsker regler. </vt:lpstr>
      <vt:lpstr>T 33: Regler er ikke så vigtige. </vt:lpstr>
      <vt:lpstr>Fra traditionelt til moderne samfund</vt:lpstr>
      <vt:lpstr>Hvilke områder af livet/samfundet, skal sharia gælde for? </vt:lpstr>
      <vt:lpstr>PowerPoint-præsentation</vt:lpstr>
      <vt:lpstr>Hvordan passer hhv. konvertitter og Simsek ind i skemaet? </vt:lpstr>
      <vt:lpstr>PowerPoint-præsentation</vt:lpstr>
    </vt:vector>
  </TitlesOfParts>
  <Company>Birkerød Gymnasium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Sharia -</dc:title>
  <dc:creator>Martin Jørgensen</dc:creator>
  <cp:lastModifiedBy>Martin Jørgensen</cp:lastModifiedBy>
  <cp:revision>50</cp:revision>
  <dcterms:created xsi:type="dcterms:W3CDTF">2014-02-20T07:56:29Z</dcterms:created>
  <dcterms:modified xsi:type="dcterms:W3CDTF">2024-12-05T11:48:59Z</dcterms:modified>
</cp:coreProperties>
</file>