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9" r:id="rId3"/>
    <p:sldId id="270" r:id="rId4"/>
    <p:sldId id="488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10" r:id="rId13"/>
    <p:sldId id="511" r:id="rId14"/>
    <p:sldId id="512" r:id="rId15"/>
    <p:sldId id="513" r:id="rId16"/>
    <p:sldId id="523" r:id="rId17"/>
    <p:sldId id="514" r:id="rId18"/>
    <p:sldId id="515" r:id="rId19"/>
    <p:sldId id="516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5BEB6-911C-5C45-BD71-BFC6A0A06ECE}" v="10" dt="2025-04-01T07:35:31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8"/>
    <p:restoredTop sz="94658"/>
  </p:normalViewPr>
  <p:slideViewPr>
    <p:cSldViewPr snapToGrid="0">
      <p:cViewPr varScale="1">
        <p:scale>
          <a:sx n="120" d="100"/>
          <a:sy n="120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øndergaard Kallerup" userId="50fe5172-c2d9-47d0-a78e-3e89f24522ca" providerId="ADAL" clId="{B815BEB6-911C-5C45-BD71-BFC6A0A06ECE}"/>
    <pc:docChg chg="custSel modSld">
      <pc:chgData name="Line Søndergaard Kallerup" userId="50fe5172-c2d9-47d0-a78e-3e89f24522ca" providerId="ADAL" clId="{B815BEB6-911C-5C45-BD71-BFC6A0A06ECE}" dt="2025-04-01T07:35:59.009" v="20" actId="1076"/>
      <pc:docMkLst>
        <pc:docMk/>
      </pc:docMkLst>
      <pc:sldChg chg="addSp delSp modSp mod">
        <pc:chgData name="Line Søndergaard Kallerup" userId="50fe5172-c2d9-47d0-a78e-3e89f24522ca" providerId="ADAL" clId="{B815BEB6-911C-5C45-BD71-BFC6A0A06ECE}" dt="2025-04-01T07:35:59.009" v="20" actId="1076"/>
        <pc:sldMkLst>
          <pc:docMk/>
          <pc:sldMk cId="1747684146" sldId="515"/>
        </pc:sldMkLst>
        <pc:graphicFrameChg chg="add mod">
          <ac:chgData name="Line Søndergaard Kallerup" userId="50fe5172-c2d9-47d0-a78e-3e89f24522ca" providerId="ADAL" clId="{B815BEB6-911C-5C45-BD71-BFC6A0A06ECE}" dt="2025-04-01T07:35:59.009" v="20" actId="1076"/>
          <ac:graphicFrameMkLst>
            <pc:docMk/>
            <pc:sldMk cId="1747684146" sldId="515"/>
            <ac:graphicFrameMk id="3" creationId="{5559EB68-D63F-899C-E0AE-CB22A524BD86}"/>
          </ac:graphicFrameMkLst>
        </pc:graphicFrameChg>
        <pc:picChg chg="add del mod">
          <ac:chgData name="Line Søndergaard Kallerup" userId="50fe5172-c2d9-47d0-a78e-3e89f24522ca" providerId="ADAL" clId="{B815BEB6-911C-5C45-BD71-BFC6A0A06ECE}" dt="2025-04-01T07:35:03.958" v="5" actId="478"/>
          <ac:picMkLst>
            <pc:docMk/>
            <pc:sldMk cId="1747684146" sldId="515"/>
            <ac:picMk id="4" creationId="{49C755A5-2964-C18A-9C44-1A1F9855D516}"/>
          </ac:picMkLst>
        </pc:picChg>
        <pc:picChg chg="add mod">
          <ac:chgData name="Line Søndergaard Kallerup" userId="50fe5172-c2d9-47d0-a78e-3e89f24522ca" providerId="ADAL" clId="{B815BEB6-911C-5C45-BD71-BFC6A0A06ECE}" dt="2025-04-01T07:35:55.913" v="19" actId="1076"/>
          <ac:picMkLst>
            <pc:docMk/>
            <pc:sldMk cId="1747684146" sldId="515"/>
            <ac:picMk id="5" creationId="{786BF7A9-FAF6-17A6-F687-DF69AF7FB537}"/>
          </ac:picMkLst>
        </pc:picChg>
        <pc:picChg chg="add mod">
          <ac:chgData name="Line Søndergaard Kallerup" userId="50fe5172-c2d9-47d0-a78e-3e89f24522ca" providerId="ADAL" clId="{B815BEB6-911C-5C45-BD71-BFC6A0A06ECE}" dt="2025-04-01T07:35:52.382" v="18" actId="1076"/>
          <ac:picMkLst>
            <pc:docMk/>
            <pc:sldMk cId="1747684146" sldId="515"/>
            <ac:picMk id="6" creationId="{109CB07D-2D4B-3C76-1C14-3EBBB0DB16A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gbirkegym-my.sharepoint.com/personal/lka_birke-gym_dk/Documents/Skrivebord/Biologi/Biologi%20B%202024-2025/En%20sund%20dag%20i%203.g/Laktase%20Bio%20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gbirkegym-my.sharepoint.com/personal/lka_birke-gym_dk/Documents/Skrivebord/Bioteknologi/Biotek%20studieretningspr&#230;sentation/2024/Laktasefors&#248;g_glukosestick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bgbirkegym-my.sharepoint.com/personal/lka_birke-gym_dk/Documents/Skrivebord/Bioteknologi/Biotek%20studieretningspr&#230;sentation/2024/Laktasefors&#248;g_glukosestick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10</a:t>
            </a:r>
            <a:r>
              <a:rPr lang="da-DK" baseline="0"/>
              <a:t> mL mælk, 1 ul enzym</a:t>
            </a: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Gruppe 1 og 4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'Ark1'!$A$3:$A$7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</c:numCache>
            </c:numRef>
          </c:xVal>
          <c:yVal>
            <c:numRef>
              <c:f>'Ark1'!$B$3:$B$7</c:f>
              <c:numCache>
                <c:formatCode>General</c:formatCode>
                <c:ptCount val="5"/>
                <c:pt idx="0">
                  <c:v>20</c:v>
                </c:pt>
                <c:pt idx="1">
                  <c:v>35</c:v>
                </c:pt>
                <c:pt idx="2">
                  <c:v>50</c:v>
                </c:pt>
                <c:pt idx="3">
                  <c:v>80</c:v>
                </c:pt>
                <c:pt idx="4">
                  <c:v>150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B79-1440-8DAB-8AA530E80276}"/>
            </c:ext>
          </c:extLst>
        </c:ser>
        <c:ser>
          <c:idx val="1"/>
          <c:order val="1"/>
          <c:tx>
            <c:v>Gruppe 2 og 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'Ark1'!$A$3:$A$7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</c:numCache>
            </c:numRef>
          </c:xVal>
          <c:yVal>
            <c:numRef>
              <c:f>'Ark1'!$C$3:$C$7</c:f>
              <c:numCache>
                <c:formatCode>General</c:formatCode>
                <c:ptCount val="5"/>
                <c:pt idx="0">
                  <c:v>20</c:v>
                </c:pt>
                <c:pt idx="1">
                  <c:v>35</c:v>
                </c:pt>
                <c:pt idx="2">
                  <c:v>50</c:v>
                </c:pt>
                <c:pt idx="3">
                  <c:v>100</c:v>
                </c:pt>
                <c:pt idx="4">
                  <c:v>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B79-1440-8DAB-8AA530E80276}"/>
            </c:ext>
          </c:extLst>
        </c:ser>
        <c:ser>
          <c:idx val="2"/>
          <c:order val="2"/>
          <c:tx>
            <c:v>Gruppe 3 og 6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'Ark1'!$A$3:$A$7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</c:numCache>
            </c:numRef>
          </c:xVal>
          <c:yVal>
            <c:numRef>
              <c:f>'Ark1'!$D$3:$D$7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50</c:v>
                </c:pt>
                <c:pt idx="3">
                  <c:v>150</c:v>
                </c:pt>
                <c:pt idx="4">
                  <c:v>150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B79-1440-8DAB-8AA530E80276}"/>
            </c:ext>
          </c:extLst>
        </c:ser>
        <c:ser>
          <c:idx val="3"/>
          <c:order val="3"/>
          <c:tx>
            <c:v>Gennemsnit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'Ark1'!$A$3:$A$7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</c:numCache>
            </c:numRef>
          </c:xVal>
          <c:yVal>
            <c:numRef>
              <c:f>'Ark1'!$E$3:$E$7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50</c:v>
                </c:pt>
                <c:pt idx="3">
                  <c:v>110</c:v>
                </c:pt>
                <c:pt idx="4">
                  <c:v>150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B79-1440-8DAB-8AA530E80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8227375"/>
        <c:axId val="1729553888"/>
      </c:scatterChart>
      <c:valAx>
        <c:axId val="74822737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Tid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29553888"/>
        <c:crosses val="autoZero"/>
        <c:crossBetween val="midCat"/>
      </c:valAx>
      <c:valAx>
        <c:axId val="17295538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Glukosekoncentration </a:t>
                </a:r>
                <a:r>
                  <a:rPr lang="en-US" baseline="0"/>
                  <a:t> mmol/L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4822737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10 mL mælk, 1 ul enzym</a:t>
            </a:r>
          </a:p>
          <a:p>
            <a:pPr>
              <a:defRPr/>
            </a:pP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xVal>
            <c:numRef>
              <c:f>'[Laktaseforsøg_glukosesticks.xlsx]Ark1'!$A$20:$A$24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</c:numCache>
            </c:numRef>
          </c:xVal>
          <c:yVal>
            <c:numRef>
              <c:f>'[Laktaseforsøg_glukosesticks.xlsx]Ark1'!$B$20:$B$24</c:f>
              <c:numCache>
                <c:formatCode>General</c:formatCode>
                <c:ptCount val="5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150</c:v>
                </c:pt>
                <c:pt idx="4">
                  <c:v>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C53-C147-A64E-62FE50E53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7407263"/>
        <c:axId val="237135024"/>
      </c:scatterChart>
      <c:valAx>
        <c:axId val="19674072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Tid (min)</a:t>
                </a:r>
              </a:p>
              <a:p>
                <a:pPr>
                  <a:defRPr/>
                </a:pPr>
                <a:endParaRPr lang="da-DK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37135024"/>
        <c:crosses val="autoZero"/>
        <c:crossBetween val="midCat"/>
      </c:valAx>
      <c:valAx>
        <c:axId val="2371350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Glukosekoncentration</a:t>
                </a:r>
                <a:r>
                  <a:rPr lang="en-US" dirty="0"/>
                  <a:t> (mg/L)</a:t>
                </a:r>
              </a:p>
            </c:rich>
          </c:tx>
          <c:layout>
            <c:manualLayout>
              <c:xMode val="edge"/>
              <c:yMode val="edge"/>
              <c:x val="0"/>
              <c:y val="9.06679228623720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674072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4 mL mælk, 1 ul enzym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4646062992125986"/>
          <c:y val="2.3067220764071156E-2"/>
          <c:w val="0.82437270341207347"/>
          <c:h val="0.59050160396617091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'[Laktaseforsøg_glukosesticks.xlsx]Ark1'!$A$2:$A$7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10</c:v>
                </c:pt>
              </c:numCache>
            </c:numRef>
          </c:xVal>
          <c:yVal>
            <c:numRef>
              <c:f>'[Laktaseforsøg_glukosesticks.xlsx]Ark1'!$B$2:$B$7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150</c:v>
                </c:pt>
                <c:pt idx="4">
                  <c:v>150</c:v>
                </c:pt>
                <c:pt idx="5">
                  <c:v>175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3D-FE45-90B1-516F5C12F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7407263"/>
        <c:axId val="237135024"/>
      </c:scatterChart>
      <c:valAx>
        <c:axId val="19674072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Tid (min)</a:t>
                </a:r>
              </a:p>
              <a:p>
                <a:pPr>
                  <a:defRPr/>
                </a:pPr>
                <a:endParaRPr lang="da-DK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37135024"/>
        <c:crosses val="autoZero"/>
        <c:crossBetween val="midCat"/>
      </c:valAx>
      <c:valAx>
        <c:axId val="2371350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Glukosekoncentration</a:t>
                </a:r>
                <a:r>
                  <a:rPr lang="en-US" dirty="0"/>
                  <a:t> (mg/L)</a:t>
                </a:r>
              </a:p>
            </c:rich>
          </c:tx>
          <c:layout>
            <c:manualLayout>
              <c:xMode val="edge"/>
              <c:yMode val="edge"/>
              <c:x val="0"/>
              <c:y val="6.800238671221901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674072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9A328-5BF9-3849-A7AD-C58D6460FC6A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F0F74-1828-BD4E-8CB8-BEE852FC4A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24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F0F74-1828-BD4E-8CB8-BEE852FC4AF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048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Skriv ned, hvad eleverne siger.</a:t>
            </a:r>
          </a:p>
          <a:p>
            <a:endParaRPr lang="da-DK" dirty="0"/>
          </a:p>
          <a:p>
            <a:r>
              <a:rPr lang="da-DK" dirty="0"/>
              <a:t>Kan ikke tåle mælkeprodukter.</a:t>
            </a:r>
          </a:p>
          <a:p>
            <a:r>
              <a:rPr lang="da-DK" dirty="0"/>
              <a:t>Kan ikke tåle </a:t>
            </a:r>
            <a:r>
              <a:rPr lang="da-DK" dirty="0" err="1"/>
              <a:t>lactose</a:t>
            </a:r>
            <a:r>
              <a:rPr lang="da-DK" dirty="0"/>
              <a:t>.</a:t>
            </a:r>
          </a:p>
          <a:p>
            <a:r>
              <a:rPr lang="da-DK" dirty="0"/>
              <a:t>Har ikke enzymet </a:t>
            </a:r>
            <a:r>
              <a:rPr lang="da-DK" dirty="0" err="1"/>
              <a:t>lactase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83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Vi kan dog godt nedbryde og optage </a:t>
            </a:r>
            <a:r>
              <a:rPr lang="da-DK" dirty="0" err="1"/>
              <a:t>sucrose</a:t>
            </a:r>
            <a:r>
              <a:rPr lang="da-DK" dirty="0"/>
              <a:t>!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3443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Hvis mutationen opstod i slaverne, hvorfor så lav </a:t>
            </a:r>
            <a:r>
              <a:rPr lang="da-DK" dirty="0" err="1"/>
              <a:t>lactoseintolerans</a:t>
            </a:r>
            <a:r>
              <a:rPr lang="da-DK" dirty="0"/>
              <a:t> i ”den nye verden” (Nord-, Sydamerika og Australien)?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024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Vi skal bruge </a:t>
            </a:r>
            <a:r>
              <a:rPr lang="da-DK" dirty="0" err="1"/>
              <a:t>glukosesticks</a:t>
            </a:r>
            <a:r>
              <a:rPr lang="da-DK" dirty="0"/>
              <a:t> til 14 grupper, alle grupper skal have 6 </a:t>
            </a:r>
            <a:r>
              <a:rPr lang="da-DK" dirty="0" err="1"/>
              <a:t>stks</a:t>
            </a:r>
            <a:r>
              <a:rPr lang="da-DK" dirty="0"/>
              <a:t> – det er 84 </a:t>
            </a:r>
            <a:r>
              <a:rPr lang="da-DK" dirty="0" err="1"/>
              <a:t>sticks</a:t>
            </a:r>
            <a:r>
              <a:rPr lang="da-DK" dirty="0"/>
              <a:t> i alt – skal indkøbes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Købe minimælk og </a:t>
            </a:r>
            <a:r>
              <a:rPr lang="da-DK" dirty="0" err="1"/>
              <a:t>lactase</a:t>
            </a:r>
            <a:r>
              <a:rPr lang="da-DK" dirty="0"/>
              <a:t> tabletter (apoteket) + shotglas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Husk et papir strimlerne kan lægges på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6679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Vi skal bruge </a:t>
            </a:r>
            <a:r>
              <a:rPr lang="da-DK" dirty="0" err="1"/>
              <a:t>glukosesticks</a:t>
            </a:r>
            <a:r>
              <a:rPr lang="da-DK" dirty="0"/>
              <a:t> til 14 grupper, alle grupper skal have 6 </a:t>
            </a:r>
            <a:r>
              <a:rPr lang="da-DK" dirty="0" err="1"/>
              <a:t>stks</a:t>
            </a:r>
            <a:r>
              <a:rPr lang="da-DK" dirty="0"/>
              <a:t> – det er 84 </a:t>
            </a:r>
            <a:r>
              <a:rPr lang="da-DK" dirty="0" err="1"/>
              <a:t>sticks</a:t>
            </a:r>
            <a:r>
              <a:rPr lang="da-DK" dirty="0"/>
              <a:t> i alt – skal indkøbes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lvl="0" indent="0">
              <a:buNone/>
              <a:defRPr/>
            </a:pPr>
            <a:r>
              <a:rPr lang="da-DK" dirty="0"/>
              <a:t>7. Databehandling – 20 (grupper)</a:t>
            </a:r>
          </a:p>
          <a:p>
            <a:pPr marL="0" lvl="0" indent="0">
              <a:buNone/>
              <a:defRPr/>
            </a:pPr>
            <a:r>
              <a:rPr lang="da-DK" dirty="0"/>
              <a:t>8. Fælles analyse af data og diskussion – 15 (klasse)</a:t>
            </a:r>
          </a:p>
          <a:p>
            <a:pPr marL="0" lvl="0" indent="0">
              <a:buNone/>
              <a:defRPr/>
            </a:pPr>
            <a:r>
              <a:rPr lang="da-DK" dirty="0"/>
              <a:t>9. Smagsanalyse</a:t>
            </a:r>
          </a:p>
          <a:p>
            <a:pPr marL="0" lvl="0" indent="0">
              <a:buNone/>
              <a:defRPr/>
            </a:pPr>
            <a:r>
              <a:rPr lang="da-DK" dirty="0"/>
              <a:t>10. Besøg af elever fra 2.t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82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dem først graferne når eleverne har kommet med inputs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Hvorfor lave </a:t>
            </a:r>
            <a:r>
              <a:rPr lang="da-DK" dirty="0" err="1"/>
              <a:t>kontrol-forsøget</a:t>
            </a:r>
            <a:r>
              <a:rPr lang="da-DK" dirty="0"/>
              <a:t>?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7219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dem først graferne når eleverne har kommet med inputs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70067-D0E0-ED4D-BABD-7FDB215E37C1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533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17646EC9-48CC-744D-8344-983C306613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88943"/>
            <a:ext cx="4908883" cy="1325563"/>
          </a:xfrm>
        </p:spPr>
        <p:txBody>
          <a:bodyPr/>
          <a:lstStyle/>
          <a:p>
            <a:r>
              <a:rPr lang="da-DK" dirty="0"/>
              <a:t>Overskrift i </a:t>
            </a:r>
            <a:r>
              <a:rPr lang="da-DK" dirty="0" err="1"/>
              <a:t>Roboto</a:t>
            </a:r>
            <a:r>
              <a:rPr lang="da-DK" dirty="0"/>
              <a:t> (fed)</a:t>
            </a:r>
          </a:p>
        </p:txBody>
      </p:sp>
      <p:sp>
        <p:nvSpPr>
          <p:cNvPr id="14" name="Pladsholder til indhold 10">
            <a:extLst>
              <a:ext uri="{FF2B5EF4-FFF2-40B4-BE49-F238E27FC236}">
                <a16:creationId xmlns:a16="http://schemas.microsoft.com/office/drawing/2014/main" id="{58F3052A-0432-2548-BC39-8C8A255A69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0" y="2825032"/>
            <a:ext cx="4908883" cy="287337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l">
              <a:buFont typeface="Arial" panose="020B0604020202020204" pitchFamily="34" charset="0"/>
              <a:buNone/>
              <a:defRPr sz="1500"/>
            </a:lvl2pPr>
            <a:lvl3pPr marL="914400" indent="0" algn="l">
              <a:buFont typeface="Arial" panose="020B0604020202020204" pitchFamily="34" charset="0"/>
              <a:buNone/>
              <a:defRPr sz="1500"/>
            </a:lvl3pPr>
            <a:lvl4pPr marL="1371600" indent="0" algn="l">
              <a:buFont typeface="Arial" panose="020B0604020202020204" pitchFamily="34" charset="0"/>
              <a:buNone/>
              <a:defRPr sz="1500"/>
            </a:lvl4pPr>
            <a:lvl5pPr marL="1828800" indent="0" algn="l">
              <a:buFont typeface="Arial" panose="020B0604020202020204" pitchFamily="34" charset="0"/>
              <a:buNone/>
              <a:defRPr sz="15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15" name="Pladsholder til slidenummer 19">
            <a:extLst>
              <a:ext uri="{FF2B5EF4-FFF2-40B4-BE49-F238E27FC236}">
                <a16:creationId xmlns:a16="http://schemas.microsoft.com/office/drawing/2014/main" id="{9B4567F1-A779-3846-AF68-5C4F60F0A21A}"/>
              </a:ext>
            </a:extLst>
          </p:cNvPr>
          <p:cNvSpPr txBox="1">
            <a:spLocks/>
          </p:cNvSpPr>
          <p:nvPr userDrawn="1"/>
        </p:nvSpPr>
        <p:spPr>
          <a:xfrm>
            <a:off x="388340" y="61873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EBB090-EEC4-8F45-9F13-F64105F38745}" type="slidenum">
              <a:rPr lang="da-DK" baseline="0" smtClean="0">
                <a:latin typeface="Roboto" panose="02000000000000000000" pitchFamily="2" charset="0"/>
              </a:rPr>
              <a:pPr/>
              <a:t>‹nr.›</a:t>
            </a:fld>
            <a:endParaRPr lang="da-DK" dirty="0"/>
          </a:p>
        </p:txBody>
      </p:sp>
      <p:sp>
        <p:nvSpPr>
          <p:cNvPr id="11" name="Pladsholder til SmartArt 2">
            <a:extLst>
              <a:ext uri="{FF2B5EF4-FFF2-40B4-BE49-F238E27FC236}">
                <a16:creationId xmlns:a16="http://schemas.microsoft.com/office/drawing/2014/main" id="{AD2F56B1-8E7A-5644-B5FE-8451EBCD1F81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6850063" y="1088943"/>
            <a:ext cx="4459620" cy="4139155"/>
          </a:xfrm>
        </p:spPr>
        <p:txBody>
          <a:bodyPr/>
          <a:lstStyle/>
          <a:p>
            <a:endParaRPr lang="da-DK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7ABF7297-4D00-BF40-39AC-8044EB4CBC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2447" y="6143046"/>
            <a:ext cx="3533833" cy="38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0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31.03.2025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s://www.mn-net.com/media/image/76/27/41/Parameter-Glucose8rqvqdNrOzOlB_800x800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https://www.mn-net.com/media/image/76/27/41/Parameter-Glucose8rqvqdNrOzOlB_800x800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8" descr="Udvalgte grøntsager og frugter">
            <a:extLst>
              <a:ext uri="{FF2B5EF4-FFF2-40B4-BE49-F238E27FC236}">
                <a16:creationId xmlns:a16="http://schemas.microsoft.com/office/drawing/2014/main" id="{4AB61E80-DA16-FB74-60FB-46E2E5A5F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8610" b="71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Modul 5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Mål med timen</a:t>
            </a:r>
          </a:p>
          <a:p>
            <a:pPr marL="0" indent="0">
              <a:buNone/>
            </a:pP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forklare hvordan </a:t>
            </a:r>
            <a:r>
              <a:rPr lang="da-DK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enzymer virker og hvordan de nedbryder vores kost</a:t>
            </a:r>
          </a:p>
          <a:p>
            <a:pPr marL="0" indent="0">
              <a:buNone/>
            </a:pPr>
            <a:endParaRPr lang="da-DK" sz="3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762C626-A0D0-0BE3-E6F8-1D59703C9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898" y="3496811"/>
            <a:ext cx="7772400" cy="299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nedbryder enzymer vores kost? </a:t>
            </a:r>
            <a:r>
              <a:rPr lang="da-DK" sz="1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Hurtigskivning</a:t>
            </a:r>
            <a:r>
              <a:rPr lang="da-DK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(individuel)</a:t>
            </a:r>
            <a:r>
              <a:rPr lang="da-DK" sz="1200" b="1" dirty="0">
                <a:effectLst/>
              </a:rPr>
              <a:t> 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påvirkes enzymer af pH, temperatur og 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vad betyder substratkoncentrationen for et enzym? </a:t>
            </a:r>
            <a:r>
              <a:rPr lang="da-DK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Gruppearbejde og fremlæggelse </a:t>
            </a:r>
            <a:r>
              <a:rPr lang="da-DK" sz="1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matrixgrupper 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sker der når </a:t>
            </a:r>
            <a:r>
              <a:rPr lang="da-DK" sz="18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lactase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virker i tyndtarmen?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Eksperimentel undersøgelse i grupper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E7F15-78AF-8464-E652-C96E5D42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51" y="386578"/>
            <a:ext cx="9978887" cy="1325563"/>
          </a:xfrm>
        </p:spPr>
        <p:txBody>
          <a:bodyPr>
            <a:normAutofit/>
          </a:bodyPr>
          <a:lstStyle/>
          <a:p>
            <a:r>
              <a:rPr lang="da-DK" dirty="0" err="1"/>
              <a:t>Lactose</a:t>
            </a:r>
            <a:r>
              <a:rPr lang="da-DK" dirty="0"/>
              <a:t>-intolerance – hvad er det?</a:t>
            </a:r>
          </a:p>
        </p:txBody>
      </p:sp>
      <p:pic>
        <p:nvPicPr>
          <p:cNvPr id="6" name="Picture 2" descr="Få styr på mælkeallergi og laktoseintolerance - Fod på Sundhed">
            <a:extLst>
              <a:ext uri="{FF2B5EF4-FFF2-40B4-BE49-F238E27FC236}">
                <a16:creationId xmlns:a16="http://schemas.microsoft.com/office/drawing/2014/main" id="{C8404930-9365-E43D-4625-D4F4D1DD5219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89325" y="2555195"/>
            <a:ext cx="4908550" cy="280488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5000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A9C24-ED2B-11DA-C0B9-DC98E29B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93" y="439480"/>
            <a:ext cx="4908883" cy="1325563"/>
          </a:xfrm>
        </p:spPr>
        <p:txBody>
          <a:bodyPr/>
          <a:lstStyle/>
          <a:p>
            <a:r>
              <a:rPr lang="da-DK" dirty="0" err="1"/>
              <a:t>Lactose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77CE7D-B365-A81A-C3E0-249133D930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2571" y="1945066"/>
            <a:ext cx="4908883" cy="2873375"/>
          </a:xfrm>
        </p:spPr>
        <p:txBody>
          <a:bodyPr>
            <a:normAutofit/>
          </a:bodyPr>
          <a:lstStyle/>
          <a:p>
            <a:r>
              <a:rPr lang="da-DK" sz="2800" dirty="0"/>
              <a:t>”Mælkesukker”</a:t>
            </a:r>
          </a:p>
          <a:p>
            <a:r>
              <a:rPr lang="da-DK" sz="2800" dirty="0"/>
              <a:t>Et sukkerstof – ”</a:t>
            </a:r>
            <a:r>
              <a:rPr lang="da-DK" sz="2800" dirty="0" err="1"/>
              <a:t>disaccharid</a:t>
            </a:r>
            <a:r>
              <a:rPr lang="da-DK" sz="2800" dirty="0"/>
              <a:t>” (to sukkerringe)</a:t>
            </a:r>
          </a:p>
          <a:p>
            <a:r>
              <a:rPr lang="da-DK" sz="2800" dirty="0"/>
              <a:t>Smag: sødt – men ikke så sødt som </a:t>
            </a:r>
            <a:r>
              <a:rPr lang="da-DK" sz="2800" dirty="0" err="1"/>
              <a:t>sucrose</a:t>
            </a:r>
            <a:r>
              <a:rPr lang="da-DK" sz="2800" dirty="0"/>
              <a:t> (”rørsukker”</a:t>
            </a:r>
          </a:p>
        </p:txBody>
      </p:sp>
      <p:pic>
        <p:nvPicPr>
          <p:cNvPr id="5" name="Pladsholder til SmartArt 4">
            <a:extLst>
              <a:ext uri="{FF2B5EF4-FFF2-40B4-BE49-F238E27FC236}">
                <a16:creationId xmlns:a16="http://schemas.microsoft.com/office/drawing/2014/main" id="{220B2053-6C25-7FDC-F7B7-E29FD921A7E6}"/>
              </a:ext>
            </a:extLst>
          </p:cNvPr>
          <p:cNvPicPr>
            <a:picLocks noGrp="1" noChangeAspect="1"/>
          </p:cNvPicPr>
          <p:nvPr>
            <p:ph type="dgm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33" y="1765043"/>
            <a:ext cx="5707774" cy="2237113"/>
          </a:xfrm>
          <a:prstGeom prst="rect">
            <a:avLst/>
          </a:prstGeom>
        </p:spPr>
      </p:pic>
      <p:pic>
        <p:nvPicPr>
          <p:cNvPr id="6" name="Picture 4" descr="Sucrose - Wikipedia">
            <a:extLst>
              <a:ext uri="{FF2B5EF4-FFF2-40B4-BE49-F238E27FC236}">
                <a16:creationId xmlns:a16="http://schemas.microsoft.com/office/drawing/2014/main" id="{7E34AF38-2B1F-E294-299D-C4A73FD09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729" y="4818441"/>
            <a:ext cx="2063033" cy="106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2BAEE94-3FD1-07BC-7E93-70BFB4D74025}"/>
              </a:ext>
            </a:extLst>
          </p:cNvPr>
          <p:cNvSpPr txBox="1"/>
          <p:nvPr/>
        </p:nvSpPr>
        <p:spPr>
          <a:xfrm>
            <a:off x="3588421" y="6056167"/>
            <a:ext cx="2063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Sucrose</a:t>
            </a:r>
            <a:r>
              <a:rPr lang="da-DK" dirty="0"/>
              <a:t> (”rørsukker”)</a:t>
            </a:r>
          </a:p>
        </p:txBody>
      </p:sp>
    </p:spTree>
    <p:extLst>
      <p:ext uri="{BB962C8B-B14F-4D97-AF65-F5344CB8AC3E}">
        <p14:creationId xmlns:p14="http://schemas.microsoft.com/office/powerpoint/2010/main" val="410581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522CB-5C8E-834E-5FF1-CC9F552D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19099"/>
            <a:ext cx="9554817" cy="1325563"/>
          </a:xfrm>
        </p:spPr>
        <p:txBody>
          <a:bodyPr>
            <a:normAutofit/>
          </a:bodyPr>
          <a:lstStyle/>
          <a:p>
            <a:r>
              <a:rPr lang="da-DK" dirty="0" err="1"/>
              <a:t>Lactose</a:t>
            </a:r>
            <a:r>
              <a:rPr lang="da-DK" dirty="0"/>
              <a:t>-intolerance på verdensplan</a:t>
            </a:r>
          </a:p>
        </p:txBody>
      </p:sp>
      <p:pic>
        <p:nvPicPr>
          <p:cNvPr id="5" name="Billede 4" descr="Et billede, der indeholder kort&#10;&#10;Automatisk genereret beskrivelse">
            <a:extLst>
              <a:ext uri="{FF2B5EF4-FFF2-40B4-BE49-F238E27FC236}">
                <a16:creationId xmlns:a16="http://schemas.microsoft.com/office/drawing/2014/main" id="{4EB8854C-572D-0918-B116-5E604E82E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6" y="1844662"/>
            <a:ext cx="7673009" cy="3874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782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CFDD7-3A57-6177-415A-750B8FFE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1" y="496811"/>
            <a:ext cx="6149009" cy="1325563"/>
          </a:xfrm>
        </p:spPr>
        <p:txBody>
          <a:bodyPr>
            <a:normAutofit/>
          </a:bodyPr>
          <a:lstStyle/>
          <a:p>
            <a:r>
              <a:rPr lang="da-DK" dirty="0" err="1"/>
              <a:t>Lactose</a:t>
            </a:r>
            <a:r>
              <a:rPr lang="da-DK" dirty="0"/>
              <a:t>-tolerance</a:t>
            </a:r>
            <a:br>
              <a:rPr lang="da-DK" dirty="0"/>
            </a:br>
            <a:r>
              <a:rPr lang="da-DK" sz="4400" dirty="0"/>
              <a:t>(Man kan tåle mælk)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D2EE52-0B49-6A5E-0DEB-57105ABE6A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3137" y="2164571"/>
            <a:ext cx="6149009" cy="2873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dirty="0"/>
              <a:t>Børn – alvorligt, hvis et spædbarn ikke kan tåle </a:t>
            </a:r>
            <a:r>
              <a:rPr lang="da-DK" sz="2400" dirty="0" err="1"/>
              <a:t>lactose</a:t>
            </a:r>
            <a:r>
              <a:rPr lang="da-DK" sz="2400" dirty="0"/>
              <a:t> (mælk)!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a-DK" sz="2400" dirty="0"/>
              <a:t>Naturligt, at spædbørn kan tåle mælk</a:t>
            </a:r>
          </a:p>
          <a:p>
            <a:pPr marL="0" indent="0">
              <a:buNone/>
            </a:pPr>
            <a:r>
              <a:rPr lang="da-DK" sz="2400" dirty="0"/>
              <a:t>Mutation</a:t>
            </a:r>
          </a:p>
          <a:p>
            <a:pPr marL="0" indent="0">
              <a:buNone/>
            </a:pPr>
            <a:r>
              <a:rPr lang="da-DK" sz="2400" dirty="0"/>
              <a:t>Mutationen er opstået flere steder i verden</a:t>
            </a:r>
          </a:p>
          <a:p>
            <a:pPr marL="0" indent="0">
              <a:buNone/>
            </a:pPr>
            <a:r>
              <a:rPr lang="da-DK" sz="2400" dirty="0"/>
              <a:t>Den europæiske mutation er opstod i Kaukasus-området for ca. 10.000 år siden</a:t>
            </a:r>
          </a:p>
          <a:p>
            <a:pPr marL="0" indent="0">
              <a:buNone/>
            </a:pPr>
            <a:r>
              <a:rPr lang="da-DK" sz="2400" dirty="0"/>
              <a:t>Ca. samtidig med domesticeringen af husdyr</a:t>
            </a:r>
          </a:p>
          <a:p>
            <a:endParaRPr lang="da-DK" sz="2400" dirty="0"/>
          </a:p>
        </p:txBody>
      </p:sp>
      <p:pic>
        <p:nvPicPr>
          <p:cNvPr id="5" name="Picture 4" descr="Nyt land på rutekortet i CPH: Direkte fly til Kutaisi i Georgien - AmagerNyt">
            <a:extLst>
              <a:ext uri="{FF2B5EF4-FFF2-40B4-BE49-F238E27FC236}">
                <a16:creationId xmlns:a16="http://schemas.microsoft.com/office/drawing/2014/main" id="{E7FD43A5-F223-2A63-B127-248F66F82660}"/>
              </a:ext>
            </a:extLst>
          </p:cNvPr>
          <p:cNvPicPr>
            <a:picLocks noGrp="1" noChangeAspect="1" noChangeArrowheads="1"/>
          </p:cNvPicPr>
          <p:nvPr>
            <p:ph type="dgm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184" y="2915477"/>
            <a:ext cx="4951858" cy="272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oo Kenney – CEO and Director – Dream Engine | LinkedIn">
            <a:extLst>
              <a:ext uri="{FF2B5EF4-FFF2-40B4-BE49-F238E27FC236}">
                <a16:creationId xmlns:a16="http://schemas.microsoft.com/office/drawing/2014/main" id="{DF5690EE-B40B-CBAB-46DA-C9867C3A4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r="7172" b="33603"/>
          <a:stretch/>
        </p:blipFill>
        <p:spPr bwMode="auto">
          <a:xfrm>
            <a:off x="9833114" y="87952"/>
            <a:ext cx="2104472" cy="2347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5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5A96AA-FA11-9F9F-4ED3-69B63DD6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3" y="576973"/>
            <a:ext cx="9210261" cy="1325563"/>
          </a:xfrm>
        </p:spPr>
        <p:txBody>
          <a:bodyPr/>
          <a:lstStyle/>
          <a:p>
            <a:r>
              <a:rPr lang="da-DK" dirty="0"/>
              <a:t>Mutation leder til </a:t>
            </a:r>
            <a:r>
              <a:rPr lang="da-DK" dirty="0" err="1"/>
              <a:t>lactose</a:t>
            </a:r>
            <a:r>
              <a:rPr lang="da-DK" dirty="0"/>
              <a:t>-tolerans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F3481E-3A0B-C204-B4EA-663BEE3803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8674" y="1992312"/>
            <a:ext cx="7805530" cy="2873375"/>
          </a:xfrm>
        </p:spPr>
        <p:txBody>
          <a:bodyPr>
            <a:normAutofit/>
          </a:bodyPr>
          <a:lstStyle/>
          <a:p>
            <a:r>
              <a:rPr lang="da-DK" sz="2800" dirty="0"/>
              <a:t>En mutation i et gen ændrer ”koden” for genet.</a:t>
            </a:r>
          </a:p>
          <a:p>
            <a:endParaRPr lang="da-DK" sz="2800" dirty="0"/>
          </a:p>
        </p:txBody>
      </p:sp>
      <p:pic>
        <p:nvPicPr>
          <p:cNvPr id="8" name="Billede 7" descr="Et billede, der indeholder tøj, person, menneske, jakke&#10;&#10;Automatisk genereret beskrivelse">
            <a:extLst>
              <a:ext uri="{FF2B5EF4-FFF2-40B4-BE49-F238E27FC236}">
                <a16:creationId xmlns:a16="http://schemas.microsoft.com/office/drawing/2014/main" id="{BDC931FE-320E-A608-BC7D-055AE6B81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926" y="3069963"/>
            <a:ext cx="35814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40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7B991-9359-4B71-D6B5-D28FA7097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39" y="496811"/>
            <a:ext cx="4908883" cy="1325563"/>
          </a:xfrm>
        </p:spPr>
        <p:txBody>
          <a:bodyPr/>
          <a:lstStyle/>
          <a:p>
            <a:r>
              <a:rPr lang="da-DK" dirty="0"/>
              <a:t>Gener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394B8C-9462-B9C5-8A4C-0225C18D7F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8139" y="1992312"/>
            <a:ext cx="5685183" cy="2873375"/>
          </a:xfrm>
        </p:spPr>
        <p:txBody>
          <a:bodyPr>
            <a:noAutofit/>
          </a:bodyPr>
          <a:lstStyle/>
          <a:p>
            <a:pPr algn="l"/>
            <a:r>
              <a:rPr lang="da-DK" sz="2800" dirty="0"/>
              <a:t>Arvematerialet indeholder en organismes gener</a:t>
            </a:r>
          </a:p>
          <a:p>
            <a:pPr algn="l"/>
            <a:r>
              <a:rPr lang="da-DK" sz="2800" dirty="0"/>
              <a:t>Koder for hvordan, man ser ud</a:t>
            </a:r>
          </a:p>
          <a:p>
            <a:pPr algn="l"/>
            <a:r>
              <a:rPr lang="da-DK" sz="2800" dirty="0"/>
              <a:t>Koder for proteiner (og dermed enzymer)</a:t>
            </a:r>
          </a:p>
          <a:p>
            <a:pPr algn="l"/>
            <a:r>
              <a:rPr lang="da-DK" sz="2800" dirty="0"/>
              <a:t>Der er et gen, der koder for </a:t>
            </a:r>
            <a:r>
              <a:rPr lang="da-DK" sz="2800" dirty="0" err="1"/>
              <a:t>lactase</a:t>
            </a:r>
            <a:r>
              <a:rPr lang="da-DK" sz="2800" dirty="0"/>
              <a:t>-enzymet</a:t>
            </a:r>
          </a:p>
          <a:p>
            <a:endParaRPr lang="da-DK" sz="2800" dirty="0"/>
          </a:p>
        </p:txBody>
      </p:sp>
      <p:pic>
        <p:nvPicPr>
          <p:cNvPr id="5" name="Pladsholder til SmartArt 4">
            <a:extLst>
              <a:ext uri="{FF2B5EF4-FFF2-40B4-BE49-F238E27FC236}">
                <a16:creationId xmlns:a16="http://schemas.microsoft.com/office/drawing/2014/main" id="{CC5FCDDF-9F70-6F38-B3A9-748BA030BD7E}"/>
              </a:ext>
            </a:extLst>
          </p:cNvPr>
          <p:cNvPicPr>
            <a:picLocks noGrp="1" noChangeAspect="1"/>
          </p:cNvPicPr>
          <p:nvPr>
            <p:ph type="dgm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22" y="637763"/>
            <a:ext cx="5049078" cy="508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6EBB6-8545-F4C1-7AC4-C4C11B9B8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2" y="364631"/>
            <a:ext cx="4908883" cy="1325563"/>
          </a:xfrm>
        </p:spPr>
        <p:txBody>
          <a:bodyPr/>
          <a:lstStyle/>
          <a:p>
            <a:r>
              <a:rPr lang="da-DK" dirty="0"/>
              <a:t>Genernes kode</a:t>
            </a:r>
          </a:p>
        </p:txBody>
      </p:sp>
      <p:pic>
        <p:nvPicPr>
          <p:cNvPr id="5" name="Pladsholder til SmartArt 4">
            <a:extLst>
              <a:ext uri="{FF2B5EF4-FFF2-40B4-BE49-F238E27FC236}">
                <a16:creationId xmlns:a16="http://schemas.microsoft.com/office/drawing/2014/main" id="{26432D13-677D-B55C-0BBE-6EAEB294850C}"/>
              </a:ext>
            </a:extLst>
          </p:cNvPr>
          <p:cNvPicPr>
            <a:picLocks noGrp="1" noChangeAspect="1"/>
          </p:cNvPicPr>
          <p:nvPr>
            <p:ph type="dgm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866" y="462882"/>
            <a:ext cx="3876143" cy="5561423"/>
          </a:xfrm>
          <a:prstGeom prst="rect">
            <a:avLst/>
          </a:prstGeom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70667FF-5F9C-AE62-0A7F-1897D08CCED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825750"/>
            <a:ext cx="3213536" cy="3372765"/>
          </a:xfrm>
          <a:prstGeom prst="rect">
            <a:avLst/>
          </a:prstGeom>
        </p:spPr>
      </p:pic>
      <p:sp>
        <p:nvSpPr>
          <p:cNvPr id="7" name="Pil: venstre-opadgående 3">
            <a:extLst>
              <a:ext uri="{FF2B5EF4-FFF2-40B4-BE49-F238E27FC236}">
                <a16:creationId xmlns:a16="http://schemas.microsoft.com/office/drawing/2014/main" id="{E7290FBC-A9A9-8C03-D142-0A19DA127A67}"/>
              </a:ext>
            </a:extLst>
          </p:cNvPr>
          <p:cNvSpPr/>
          <p:nvPr/>
        </p:nvSpPr>
        <p:spPr>
          <a:xfrm rot="10800000">
            <a:off x="4883873" y="1377126"/>
            <a:ext cx="1842654" cy="1448624"/>
          </a:xfrm>
          <a:prstGeom prst="leftUpArrow">
            <a:avLst>
              <a:gd name="adj1" fmla="val 13018"/>
              <a:gd name="adj2" fmla="val 16935"/>
              <a:gd name="adj3" fmla="val 309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769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0604B-FFAF-A50A-1850-39E612183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47" y="496811"/>
            <a:ext cx="11614483" cy="1325563"/>
          </a:xfrm>
        </p:spPr>
        <p:txBody>
          <a:bodyPr>
            <a:normAutofit/>
          </a:bodyPr>
          <a:lstStyle/>
          <a:p>
            <a:r>
              <a:rPr lang="da-DK" dirty="0"/>
              <a:t>Generne koder for proteiner, som skal laves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5E2019-C9BF-9BBC-38E9-F23DE0F31C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5488" y="2440849"/>
            <a:ext cx="4908883" cy="2873375"/>
          </a:xfrm>
        </p:spPr>
        <p:txBody>
          <a:bodyPr>
            <a:normAutofit/>
          </a:bodyPr>
          <a:lstStyle/>
          <a:p>
            <a:r>
              <a:rPr lang="da-DK" sz="2800" dirty="0"/>
              <a:t>Proteinsyntesen</a:t>
            </a:r>
          </a:p>
        </p:txBody>
      </p:sp>
      <p:pic>
        <p:nvPicPr>
          <p:cNvPr id="5" name="Pladsholder til SmartArt 4">
            <a:extLst>
              <a:ext uri="{FF2B5EF4-FFF2-40B4-BE49-F238E27FC236}">
                <a16:creationId xmlns:a16="http://schemas.microsoft.com/office/drawing/2014/main" id="{3F305036-CFD6-1F14-E38E-1066BC393525}"/>
              </a:ext>
            </a:extLst>
          </p:cNvPr>
          <p:cNvPicPr>
            <a:picLocks noGrp="1" noChangeAspect="1"/>
          </p:cNvPicPr>
          <p:nvPr>
            <p:ph type="dgm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16" y="1594045"/>
            <a:ext cx="3994484" cy="456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76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2D460-5ED9-9890-98AE-70BC9CA8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82" y="558856"/>
            <a:ext cx="4908883" cy="1325563"/>
          </a:xfrm>
        </p:spPr>
        <p:txBody>
          <a:bodyPr/>
          <a:lstStyle/>
          <a:p>
            <a:r>
              <a:rPr lang="da-DK" dirty="0"/>
              <a:t>Enzymer - </a:t>
            </a:r>
            <a:r>
              <a:rPr lang="da-DK" dirty="0" err="1"/>
              <a:t>Lactase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2B653C7-CBEC-F0C1-31CA-B620F71118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4334"/>
          <a:stretch/>
        </p:blipFill>
        <p:spPr>
          <a:xfrm>
            <a:off x="2644548" y="1884419"/>
            <a:ext cx="3544218" cy="3488377"/>
          </a:xfrm>
          <a:prstGeom prst="rect">
            <a:avLst/>
          </a:prstGeom>
        </p:spPr>
      </p:pic>
      <p:pic>
        <p:nvPicPr>
          <p:cNvPr id="6" name="Billede 5" descr="Et billede, der indeholder tekst, iPod, skærmbillede&#10;&#10;Automatisk genereret beskrivelse">
            <a:extLst>
              <a:ext uri="{FF2B5EF4-FFF2-40B4-BE49-F238E27FC236}">
                <a16:creationId xmlns:a16="http://schemas.microsoft.com/office/drawing/2014/main" id="{16226ED8-25B5-A6ED-75E7-01BF79FC1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638" y="408970"/>
            <a:ext cx="2557545" cy="515996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6A3AAA32-5CFA-0D91-91B1-29B9C8071994}"/>
              </a:ext>
            </a:extLst>
          </p:cNvPr>
          <p:cNvSpPr txBox="1"/>
          <p:nvPr/>
        </p:nvSpPr>
        <p:spPr>
          <a:xfrm>
            <a:off x="2501113" y="5568930"/>
            <a:ext cx="4801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Udfører én specifik funktion 	</a:t>
            </a:r>
          </a:p>
        </p:txBody>
      </p:sp>
    </p:spTree>
    <p:extLst>
      <p:ext uri="{BB962C8B-B14F-4D97-AF65-F5344CB8AC3E}">
        <p14:creationId xmlns:p14="http://schemas.microsoft.com/office/powerpoint/2010/main" val="133643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57F7E-A6D7-E8C3-C487-B86C1F37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496811"/>
            <a:ext cx="10668000" cy="1325563"/>
          </a:xfrm>
        </p:spPr>
        <p:txBody>
          <a:bodyPr>
            <a:normAutofit/>
          </a:bodyPr>
          <a:lstStyle/>
          <a:p>
            <a:r>
              <a:rPr lang="da-DK" dirty="0" err="1"/>
              <a:t>Lact</a:t>
            </a:r>
            <a:r>
              <a:rPr lang="da-DK" u="sng" dirty="0" err="1"/>
              <a:t>a</a:t>
            </a:r>
            <a:r>
              <a:rPr lang="da-DK" dirty="0" err="1"/>
              <a:t>se</a:t>
            </a:r>
            <a:r>
              <a:rPr lang="da-DK" dirty="0"/>
              <a:t> - enzym, der nedbryder </a:t>
            </a:r>
            <a:r>
              <a:rPr lang="da-DK" dirty="0" err="1"/>
              <a:t>lact</a:t>
            </a:r>
            <a:r>
              <a:rPr lang="da-DK" u="sng" dirty="0" err="1"/>
              <a:t>o</a:t>
            </a:r>
            <a:r>
              <a:rPr lang="da-DK" dirty="0" err="1"/>
              <a:t>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23D4B8-3116-FF46-804D-1A5388C0C2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69878" y="2503684"/>
            <a:ext cx="3048001" cy="2873375"/>
          </a:xfrm>
        </p:spPr>
        <p:txBody>
          <a:bodyPr>
            <a:noAutofit/>
          </a:bodyPr>
          <a:lstStyle/>
          <a:p>
            <a:r>
              <a:rPr lang="da-DK" sz="2800" dirty="0" err="1"/>
              <a:t>Lactose</a:t>
            </a:r>
            <a:r>
              <a:rPr lang="da-DK" sz="2800" dirty="0"/>
              <a:t> kan ikke optages i tarmen</a:t>
            </a:r>
          </a:p>
          <a:p>
            <a:endParaRPr lang="da-DK" sz="2800" dirty="0"/>
          </a:p>
          <a:p>
            <a:r>
              <a:rPr lang="da-DK" sz="2800" dirty="0"/>
              <a:t>Det kan </a:t>
            </a:r>
            <a:r>
              <a:rPr lang="da-DK" sz="2800" dirty="0" err="1"/>
              <a:t>galactose</a:t>
            </a:r>
            <a:r>
              <a:rPr lang="da-DK" sz="2800" dirty="0"/>
              <a:t> og </a:t>
            </a:r>
            <a:r>
              <a:rPr lang="da-DK" sz="2800" dirty="0" err="1"/>
              <a:t>glucose</a:t>
            </a:r>
            <a:r>
              <a:rPr lang="da-DK" sz="2800" dirty="0"/>
              <a:t> (”druesukker”)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DE1916F-683C-91FE-816E-F84CEA87B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1" t="9071" r="15472" b="10794"/>
          <a:stretch/>
        </p:blipFill>
        <p:spPr bwMode="auto">
          <a:xfrm>
            <a:off x="608463" y="2208749"/>
            <a:ext cx="2875149" cy="34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ladsholder til indhold 6">
            <a:extLst>
              <a:ext uri="{FF2B5EF4-FFF2-40B4-BE49-F238E27FC236}">
                <a16:creationId xmlns:a16="http://schemas.microsoft.com/office/drawing/2014/main" id="{C84B1029-4533-6EB0-8947-EF73B4A5E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46" y="2093216"/>
            <a:ext cx="3523233" cy="348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5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92A23F5-5C3D-CA0D-E397-AB2FC7FE8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1" y="89974"/>
            <a:ext cx="7056784" cy="667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633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BB1A4-5CB3-930A-9494-D0809DD37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52" y="558856"/>
            <a:ext cx="10296939" cy="1325563"/>
          </a:xfrm>
        </p:spPr>
        <p:txBody>
          <a:bodyPr>
            <a:normAutofit/>
          </a:bodyPr>
          <a:lstStyle/>
          <a:p>
            <a:r>
              <a:rPr lang="da-DK" dirty="0"/>
              <a:t>Eksperiment med </a:t>
            </a:r>
            <a:r>
              <a:rPr lang="da-DK" dirty="0" err="1"/>
              <a:t>lactase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A878D9E-CD62-53E3-EF0E-44DC01844972}"/>
              </a:ext>
            </a:extLst>
          </p:cNvPr>
          <p:cNvSpPr txBox="1"/>
          <p:nvPr/>
        </p:nvSpPr>
        <p:spPr>
          <a:xfrm>
            <a:off x="622852" y="1804111"/>
            <a:ext cx="1029693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/>
              <a:t>Enzymatisk undersøgelse af </a:t>
            </a:r>
            <a:r>
              <a:rPr lang="da-DK" sz="2800" dirty="0" err="1"/>
              <a:t>lactases</a:t>
            </a:r>
            <a:r>
              <a:rPr lang="da-DK" sz="2800" dirty="0"/>
              <a:t> virkning på </a:t>
            </a:r>
            <a:r>
              <a:rPr lang="da-DK" sz="2800" dirty="0" err="1"/>
              <a:t>lactose</a:t>
            </a:r>
            <a:endParaRPr lang="da-DK" sz="2800" dirty="0"/>
          </a:p>
          <a:p>
            <a:r>
              <a:rPr lang="da-DK" sz="2800" dirty="0"/>
              <a:t>Vi bruger </a:t>
            </a:r>
            <a:r>
              <a:rPr lang="da-DK" sz="2800" dirty="0" err="1"/>
              <a:t>glukosesticks</a:t>
            </a:r>
            <a:r>
              <a:rPr lang="da-DK" sz="2800" dirty="0"/>
              <a:t> til at undersøge reaktionen</a:t>
            </a:r>
          </a:p>
          <a:p>
            <a:endParaRPr lang="da-DK" sz="2800" dirty="0"/>
          </a:p>
          <a:p>
            <a:endParaRPr lang="da-DK" sz="2800" dirty="0"/>
          </a:p>
        </p:txBody>
      </p:sp>
      <p:pic>
        <p:nvPicPr>
          <p:cNvPr id="7" name="Billede 8">
            <a:extLst>
              <a:ext uri="{FF2B5EF4-FFF2-40B4-BE49-F238E27FC236}">
                <a16:creationId xmlns:a16="http://schemas.microsoft.com/office/drawing/2014/main" id="{81A15B22-9079-1D16-6AE5-4B2428DCF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59"/>
          <a:stretch>
            <a:fillRect/>
          </a:stretch>
        </p:blipFill>
        <p:spPr bwMode="auto">
          <a:xfrm>
            <a:off x="2348105" y="2817711"/>
            <a:ext cx="6846431" cy="122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358BFAED-BA79-9DA8-09A0-C5BAB5EB85B8}"/>
              </a:ext>
            </a:extLst>
          </p:cNvPr>
          <p:cNvSpPr txBox="1"/>
          <p:nvPr/>
        </p:nvSpPr>
        <p:spPr>
          <a:xfrm>
            <a:off x="622852" y="4237041"/>
            <a:ext cx="10641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>
                <a:latin typeface="Calibri" panose="020F0502020204030204" pitchFamily="34" charset="0"/>
                <a:ea typeface="Times New Roman" panose="02020603050405020304" pitchFamily="18" charset="0"/>
              </a:rPr>
              <a:t>Princippet for </a:t>
            </a:r>
            <a:r>
              <a:rPr lang="da-DK" sz="22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test-metoden</a:t>
            </a:r>
            <a:r>
              <a:rPr lang="da-DK" sz="2200" dirty="0">
                <a:latin typeface="Calibri" panose="020F0502020204030204" pitchFamily="34" charset="0"/>
                <a:ea typeface="Times New Roman" panose="02020603050405020304" pitchFamily="18" charset="0"/>
              </a:rPr>
              <a:t>:  Når glukose er tilstede i opløsningen igangsættes en farvereaktion, som kan aflæses ved at bruge tabellen ovenfor.  Farven fortæller hvad koncentrationen er glukose i opløsningen er.</a:t>
            </a:r>
          </a:p>
          <a:p>
            <a:endParaRPr lang="da-DK" sz="22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da-DK" sz="2200" dirty="0">
                <a:latin typeface="Calibri" panose="020F0502020204030204" pitchFamily="34" charset="0"/>
                <a:ea typeface="Times New Roman" panose="02020603050405020304" pitchFamily="18" charset="0"/>
              </a:rPr>
              <a:t>Testen kan semikvantitativt måle glukosekoncentrationerne vist ovenfor</a:t>
            </a:r>
            <a:endParaRPr lang="da-DK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31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CA86B-7FE2-5492-2D09-440D3348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55" y="426161"/>
            <a:ext cx="6948406" cy="1325563"/>
          </a:xfrm>
        </p:spPr>
        <p:txBody>
          <a:bodyPr/>
          <a:lstStyle/>
          <a:p>
            <a:r>
              <a:rPr lang="da-DK" dirty="0"/>
              <a:t>Eksperimentets udførsel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28D0E7-0F29-2768-3F4E-0E87677386DE}"/>
                  </a:ext>
                </a:extLst>
              </p:cNvPr>
              <p:cNvSpPr txBox="1"/>
              <p:nvPr/>
            </p:nvSpPr>
            <p:spPr>
              <a:xfrm>
                <a:off x="859258" y="1542104"/>
                <a:ext cx="4182452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da-DK" sz="2200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Materialer: </a:t>
                </a:r>
              </a:p>
              <a:p>
                <a:pPr marL="0" indent="0">
                  <a:buNone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25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mL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bægerglas </a:t>
                </a: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Mikropipetter med spidser </a:t>
                </a:r>
              </a:p>
              <a:p>
                <a:pPr marL="400050" lvl="1" indent="0">
                  <a:buNone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0,5-10 </a:t>
                </a:r>
                <a14:m>
                  <m:oMath xmlns:m="http://schemas.openxmlformats.org/officeDocument/2006/math">
                    <m:r>
                      <a:rPr lang="da-DK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da-DK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endParaRPr lang="da-DK" sz="2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Glukosesticks</a:t>
                </a:r>
                <a:endParaRPr lang="da-DK" sz="2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Stopur</a:t>
                </a:r>
              </a:p>
              <a:p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Bluecap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med minimælk</a:t>
                </a: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10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mL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måleglas</a:t>
                </a: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Enzym i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eppendorfrør</a:t>
                </a:r>
                <a:endParaRPr lang="da-DK" sz="2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Isbad til at holde enzymet koldt</a:t>
                </a:r>
              </a:p>
              <a:p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Skraldepose </a:t>
                </a:r>
              </a:p>
            </p:txBody>
          </p:sp>
        </mc:Choice>
        <mc:Fallback xmlns="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0028D0E7-0F29-2768-3F4E-0E8767738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58" y="1542104"/>
                <a:ext cx="4182452" cy="3816429"/>
              </a:xfrm>
              <a:prstGeom prst="rect">
                <a:avLst/>
              </a:prstGeom>
              <a:blipFill>
                <a:blip r:embed="rId3"/>
                <a:stretch>
                  <a:fillRect l="-1818" t="-997" b="-232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38A1BEA7-9EDC-DB10-5E08-F7FBD5CDEC6C}"/>
                  </a:ext>
                </a:extLst>
              </p:cNvPr>
              <p:cNvSpPr txBox="1"/>
              <p:nvPr/>
            </p:nvSpPr>
            <p:spPr>
              <a:xfrm>
                <a:off x="5041710" y="1465617"/>
                <a:ext cx="6717235" cy="44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200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Metode:</a:t>
                </a:r>
              </a:p>
              <a:p>
                <a:pPr marL="342900" indent="-342900">
                  <a:buFontTx/>
                  <a:buAutoNum type="arabicPeriod"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Til et 25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mL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bægerglas overføres 10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mL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mælk </a:t>
                </a:r>
              </a:p>
              <a:p>
                <a:pPr marL="342900" indent="-342900">
                  <a:buAutoNum type="arabicPeriod"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Med en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glukosestick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måles glukosekoncentrationen.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Stick’en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føres kort ned i opløsningen, den lægges på et papir på bordet og aflæses efter 30 sek. </a:t>
                </a:r>
              </a:p>
              <a:p>
                <a:pPr marL="342900" indent="-342900">
                  <a:buFontTx/>
                  <a:buAutoNum type="arabicPeriod"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Tilsæt 1,0 </a:t>
                </a:r>
                <a14:m>
                  <m:oMath xmlns:m="http://schemas.openxmlformats.org/officeDocument/2006/math">
                    <m:r>
                      <a:rPr lang="da-DK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da-DK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da-DK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lactase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og start tiden – brug 0,5-10 </a:t>
                </a:r>
                <a14:m>
                  <m:oMath xmlns:m="http://schemas.openxmlformats.org/officeDocument/2006/math">
                    <m:r>
                      <a:rPr lang="da-DK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da-DK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mikropipetten, sæt den på 1,0 </a:t>
                </a:r>
                <a14:m>
                  <m:oMath xmlns:m="http://schemas.openxmlformats.org/officeDocument/2006/math">
                    <m:r>
                      <a:rPr lang="da-DK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da-DK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. Bland forsigtig op og ned 5 gange når enzymet er tilsat.</a:t>
                </a:r>
              </a:p>
              <a:p>
                <a:pPr marL="342900" indent="-342900">
                  <a:buAutoNum type="arabicPeriod"/>
                </a:pP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Glukosekoncentrationen måles ved hjælp af </a:t>
                </a:r>
                <a:r>
                  <a:rPr lang="da-DK" sz="2200" dirty="0" err="1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glukosesticks</a:t>
                </a:r>
                <a:r>
                  <a:rPr lang="da-DK" sz="2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efter 1 min, 5 min, 10 min og 20 min, som beskrevet i punkt 2</a:t>
                </a:r>
              </a:p>
              <a:p>
                <a:endParaRPr lang="da-DK" sz="2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kstfelt 8">
                <a:extLst>
                  <a:ext uri="{FF2B5EF4-FFF2-40B4-BE49-F238E27FC236}">
                    <a16:creationId xmlns:a16="http://schemas.microsoft.com/office/drawing/2014/main" id="{38A1BEA7-9EDC-DB10-5E08-F7FBD5CDE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710" y="1465617"/>
                <a:ext cx="6717235" cy="4493538"/>
              </a:xfrm>
              <a:prstGeom prst="rect">
                <a:avLst/>
              </a:prstGeom>
              <a:blipFill>
                <a:blip r:embed="rId4"/>
                <a:stretch>
                  <a:fillRect l="-1132" t="-845" r="-113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felt 9">
            <a:extLst>
              <a:ext uri="{FF2B5EF4-FFF2-40B4-BE49-F238E27FC236}">
                <a16:creationId xmlns:a16="http://schemas.microsoft.com/office/drawing/2014/main" id="{94123676-0A5F-91EF-5313-28233DC7511E}"/>
              </a:ext>
            </a:extLst>
          </p:cNvPr>
          <p:cNvSpPr txBox="1"/>
          <p:nvPr/>
        </p:nvSpPr>
        <p:spPr>
          <a:xfrm>
            <a:off x="9501809" y="874643"/>
            <a:ext cx="1661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1 </a:t>
            </a:r>
            <a:r>
              <a:rPr lang="el-GR" dirty="0"/>
              <a:t>μ</a:t>
            </a:r>
            <a:r>
              <a:rPr lang="da-DK" dirty="0"/>
              <a:t>L = 0,001 </a:t>
            </a:r>
            <a:r>
              <a:rPr lang="da-DK" dirty="0" err="1"/>
              <a:t>mL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538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CA86B-7FE2-5492-2D09-440D3348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55" y="426161"/>
            <a:ext cx="6948406" cy="1325563"/>
          </a:xfrm>
        </p:spPr>
        <p:txBody>
          <a:bodyPr/>
          <a:lstStyle/>
          <a:p>
            <a:r>
              <a:rPr lang="da-DK" dirty="0"/>
              <a:t>Eksperimentets resultater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7BEF7A03-E911-4DC7-8D29-26A7A0901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353243"/>
              </p:ext>
            </p:extLst>
          </p:nvPr>
        </p:nvGraphicFramePr>
        <p:xfrm>
          <a:off x="1831900" y="4143246"/>
          <a:ext cx="5727722" cy="2413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5665">
                  <a:extLst>
                    <a:ext uri="{9D8B030D-6E8A-4147-A177-3AD203B41FA5}">
                      <a16:colId xmlns:a16="http://schemas.microsoft.com/office/drawing/2014/main" val="723182333"/>
                    </a:ext>
                  </a:extLst>
                </a:gridCol>
                <a:gridCol w="1434019">
                  <a:extLst>
                    <a:ext uri="{9D8B030D-6E8A-4147-A177-3AD203B41FA5}">
                      <a16:colId xmlns:a16="http://schemas.microsoft.com/office/drawing/2014/main" val="288427097"/>
                    </a:ext>
                  </a:extLst>
                </a:gridCol>
                <a:gridCol w="1434019">
                  <a:extLst>
                    <a:ext uri="{9D8B030D-6E8A-4147-A177-3AD203B41FA5}">
                      <a16:colId xmlns:a16="http://schemas.microsoft.com/office/drawing/2014/main" val="4044290519"/>
                    </a:ext>
                  </a:extLst>
                </a:gridCol>
                <a:gridCol w="1434019">
                  <a:extLst>
                    <a:ext uri="{9D8B030D-6E8A-4147-A177-3AD203B41FA5}">
                      <a16:colId xmlns:a16="http://schemas.microsoft.com/office/drawing/2014/main" val="943036890"/>
                    </a:ext>
                  </a:extLst>
                </a:gridCol>
              </a:tblGrid>
              <a:tr h="297214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Tid (min)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Aflæst glukosekoncentration (mg/L)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24090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Gruppe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Gruppe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Gruppe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995113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u="none" strike="noStrike" dirty="0">
                          <a:effectLst/>
                        </a:rPr>
                        <a:t>0 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891765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u="none" strike="noStrike" dirty="0">
                          <a:effectLst/>
                        </a:rPr>
                        <a:t>1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871613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u="none" strike="noStrike" dirty="0">
                          <a:effectLst/>
                        </a:rPr>
                        <a:t>5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620675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u="none" strike="noStrike" dirty="0">
                          <a:effectLst/>
                        </a:rPr>
                        <a:t>10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369184"/>
                  </a:ext>
                </a:extLst>
              </a:tr>
              <a:tr h="2972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200" u="none" strike="noStrike" dirty="0">
                          <a:effectLst/>
                        </a:rPr>
                        <a:t>20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442858"/>
                  </a:ext>
                </a:extLst>
              </a:tr>
            </a:tbl>
          </a:graphicData>
        </a:graphic>
      </p:graphicFrame>
      <p:pic>
        <p:nvPicPr>
          <p:cNvPr id="13" name="Billede 8">
            <a:extLst>
              <a:ext uri="{FF2B5EF4-FFF2-40B4-BE49-F238E27FC236}">
                <a16:creationId xmlns:a16="http://schemas.microsoft.com/office/drawing/2014/main" id="{61491205-CB99-B84E-510F-6AB4AA2FC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59"/>
          <a:stretch>
            <a:fillRect/>
          </a:stretch>
        </p:blipFill>
        <p:spPr bwMode="auto">
          <a:xfrm>
            <a:off x="774826" y="1619814"/>
            <a:ext cx="6030539" cy="107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C5E0F3CA-F274-2AC6-42A6-81ACD02F0795}"/>
              </a:ext>
            </a:extLst>
          </p:cNvPr>
          <p:cNvSpPr txBox="1"/>
          <p:nvPr/>
        </p:nvSpPr>
        <p:spPr>
          <a:xfrm>
            <a:off x="774826" y="2696696"/>
            <a:ext cx="110063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/>
              <a:t>Aflæs farven efter 30 sek.</a:t>
            </a:r>
          </a:p>
          <a:p>
            <a:r>
              <a:rPr lang="da-DK" sz="2200" dirty="0"/>
              <a:t>Skriv værdien for glukosekoncentrationen ind i tabellen.</a:t>
            </a:r>
          </a:p>
          <a:p>
            <a:r>
              <a:rPr lang="da-DK" sz="2200" dirty="0"/>
              <a:t>Præsenter data i et </a:t>
            </a:r>
            <a:r>
              <a:rPr lang="da-DK" sz="2200" dirty="0" err="1"/>
              <a:t>x,y</a:t>
            </a:r>
            <a:r>
              <a:rPr lang="da-DK" sz="2200" dirty="0"/>
              <a:t>-plot med tid som uafhængig variabel (x) og glukosekoncentrationen som afhængig variabel (y)</a:t>
            </a:r>
          </a:p>
        </p:txBody>
      </p:sp>
    </p:spTree>
    <p:extLst>
      <p:ext uri="{BB962C8B-B14F-4D97-AF65-F5344CB8AC3E}">
        <p14:creationId xmlns:p14="http://schemas.microsoft.com/office/powerpoint/2010/main" val="3392078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408B8-73CB-1A5D-249F-64B6369A8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09" y="505848"/>
            <a:ext cx="4908883" cy="1325563"/>
          </a:xfrm>
        </p:spPr>
        <p:txBody>
          <a:bodyPr/>
          <a:lstStyle/>
          <a:p>
            <a:r>
              <a:rPr lang="da-DK" dirty="0"/>
              <a:t>Hvad fandt I ud af?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59EB68-D63F-899C-E0AE-CB22A524BD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654743"/>
              </p:ext>
            </p:extLst>
          </p:nvPr>
        </p:nvGraphicFramePr>
        <p:xfrm>
          <a:off x="6957391" y="3561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786BF7A9-FAF6-17A6-F687-DF69AF7FB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677" y="2974923"/>
            <a:ext cx="3886200" cy="281271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09CB07D-2D4B-3C76-1C14-3EBBB0DB1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301" y="3099390"/>
            <a:ext cx="3314331" cy="25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84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408B8-73CB-1A5D-249F-64B6369A8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09" y="505848"/>
            <a:ext cx="4908883" cy="1325563"/>
          </a:xfrm>
        </p:spPr>
        <p:txBody>
          <a:bodyPr/>
          <a:lstStyle/>
          <a:p>
            <a:r>
              <a:rPr lang="da-DK" dirty="0"/>
              <a:t>Hvad fandt I ud af?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808192E-9C85-E928-DA0D-D76D62C9A1A1}"/>
              </a:ext>
            </a:extLst>
          </p:cNvPr>
          <p:cNvGraphicFramePr>
            <a:graphicFrameLocks/>
          </p:cNvGraphicFramePr>
          <p:nvPr/>
        </p:nvGraphicFramePr>
        <p:xfrm>
          <a:off x="884802" y="1831411"/>
          <a:ext cx="4464495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6482ACB-D6AD-6FB2-974A-CA2692F01C0D}"/>
              </a:ext>
            </a:extLst>
          </p:cNvPr>
          <p:cNvGraphicFramePr>
            <a:graphicFrameLocks/>
          </p:cNvGraphicFramePr>
          <p:nvPr/>
        </p:nvGraphicFramePr>
        <p:xfrm>
          <a:off x="6406377" y="1976703"/>
          <a:ext cx="4464496" cy="25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80687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751</Words>
  <Application>Microsoft Macintosh PowerPoint</Application>
  <PresentationFormat>Widescreen</PresentationFormat>
  <Paragraphs>116</Paragraphs>
  <Slides>19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8" baseType="lpstr">
      <vt:lpstr>Aptos</vt:lpstr>
      <vt:lpstr>Aptos Display</vt:lpstr>
      <vt:lpstr>Aptos Narrow</vt:lpstr>
      <vt:lpstr>Arial</vt:lpstr>
      <vt:lpstr>Calibri</vt:lpstr>
      <vt:lpstr>Cambria Math</vt:lpstr>
      <vt:lpstr>Roboto</vt:lpstr>
      <vt:lpstr>Times New Roman</vt:lpstr>
      <vt:lpstr>Office-tema</vt:lpstr>
      <vt:lpstr>EN SUND DAG I 3.G</vt:lpstr>
      <vt:lpstr>Modul 5</vt:lpstr>
      <vt:lpstr>Modul 5</vt:lpstr>
      <vt:lpstr>Lactose-intolerance – hvad er det?</vt:lpstr>
      <vt:lpstr>Lactose</vt:lpstr>
      <vt:lpstr>Lactose-intolerance på verdensplan</vt:lpstr>
      <vt:lpstr>Lactose-tolerance (Man kan tåle mælk)</vt:lpstr>
      <vt:lpstr>Mutation leder til lactose-tolerans</vt:lpstr>
      <vt:lpstr>Gener</vt:lpstr>
      <vt:lpstr>Genernes kode</vt:lpstr>
      <vt:lpstr>Generne koder for proteiner, som skal laves</vt:lpstr>
      <vt:lpstr>Enzymer - Lactase</vt:lpstr>
      <vt:lpstr>Lactase - enzym, der nedbryder lactose</vt:lpstr>
      <vt:lpstr>PowerPoint-præsentation</vt:lpstr>
      <vt:lpstr>Eksperiment med lactase</vt:lpstr>
      <vt:lpstr>Eksperimentets udførsel</vt:lpstr>
      <vt:lpstr>Eksperimentets resultater</vt:lpstr>
      <vt:lpstr>Hvad fandt I ud af?</vt:lpstr>
      <vt:lpstr>Hvad fandt I ud af?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2</cp:revision>
  <dcterms:created xsi:type="dcterms:W3CDTF">2025-03-12T08:16:35Z</dcterms:created>
  <dcterms:modified xsi:type="dcterms:W3CDTF">2025-04-01T07:36:00Z</dcterms:modified>
</cp:coreProperties>
</file>