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899B1A-F4D4-3B49-85CC-9362FD7BBBC3}" v="1" dt="2025-04-01T08:07:34.7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e Søndergaard Kallerup" userId="50fe5172-c2d9-47d0-a78e-3e89f24522ca" providerId="ADAL" clId="{C9899B1A-F4D4-3B49-85CC-9362FD7BBBC3}"/>
    <pc:docChg chg="modSld">
      <pc:chgData name="Line Søndergaard Kallerup" userId="50fe5172-c2d9-47d0-a78e-3e89f24522ca" providerId="ADAL" clId="{C9899B1A-F4D4-3B49-85CC-9362FD7BBBC3}" dt="2025-04-01T08:52:41.024" v="19" actId="20577"/>
      <pc:docMkLst>
        <pc:docMk/>
      </pc:docMkLst>
      <pc:sldChg chg="modSp mod">
        <pc:chgData name="Line Søndergaard Kallerup" userId="50fe5172-c2d9-47d0-a78e-3e89f24522ca" providerId="ADAL" clId="{C9899B1A-F4D4-3B49-85CC-9362FD7BBBC3}" dt="2025-04-01T08:52:41.024" v="19" actId="20577"/>
        <pc:sldMkLst>
          <pc:docMk/>
          <pc:sldMk cId="1369988108" sldId="269"/>
        </pc:sldMkLst>
        <pc:spChg chg="mod">
          <ac:chgData name="Line Søndergaard Kallerup" userId="50fe5172-c2d9-47d0-a78e-3e89f24522ca" providerId="ADAL" clId="{C9899B1A-F4D4-3B49-85CC-9362FD7BBBC3}" dt="2025-04-01T08:52:41.024" v="19" actId="20577"/>
          <ac:spMkLst>
            <pc:docMk/>
            <pc:sldMk cId="1369988108" sldId="269"/>
            <ac:spMk id="3" creationId="{00F54A44-E961-3881-7A5D-D58967721EC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9A328-5BF9-3849-A7AD-C58D6460FC6A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F0F74-1828-BD4E-8CB8-BEE852FC4A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4247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F0F74-1828-BD4E-8CB8-BEE852FC4AFE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0048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E559CF-6E98-8EAA-A043-8CADAC86D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FE87B78-7EE8-32F7-2F14-835D40AE0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3376935-5D44-C6C1-C848-E90A981C1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54620C0-C779-34FA-BCFF-CBC6044BF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32BBDD6-1437-FA76-AF06-10DF7019F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1635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21DA50-6EE7-A928-175A-AB906106A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BB47E3-5044-8CB7-3E89-5E79A9F67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02B6F7E-8BCE-3B70-2AB9-33912F12A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22F338-4570-55C1-693B-8AE74B313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0ACACBF-DBF6-943A-2D99-D5E079BAA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9486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3279D8-3AA2-27ED-44C5-CF13B8E19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CDB0530-09EC-D783-F887-B3C8BAF05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807D046-8A96-14D0-AAFE-8AFE35E2F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8C5009-5A72-C613-4DBF-3870DEBA2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CEB000-E768-549B-A3D4-0D347DADB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2959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C5BC5E-7459-37C7-B751-4269BB934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690FEF-FE0B-50E1-5EBF-3E33C9FE13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BBA399C-EB51-2EB2-1DB4-A3F3263292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EA8DAA6-FF33-AC14-22ED-3000850A0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DE01CE9-9CD4-0E99-D7C4-3F85554D7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2244D86-E3AF-F477-F0A0-2EC12DFAC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6139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73F0B2-5932-1076-EB57-DE49E4854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E30548D-827A-5490-45A5-86DA6367E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C3A8322-567A-5471-7B27-0B37B9F7F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33115C9-3AD0-32D9-01AE-28A6A3F180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A73D210-3BB3-1329-8352-043BE9B2E7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4C7EDAE-D9B7-A893-3BC2-066B02F55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B3BE24E-99B9-3821-81AC-0851B0A4E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CD9E49A-5601-6693-03E5-D2CD034F5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6089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B38F36-F2A1-432A-15AA-4402CAB7C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3D24699-C13F-BD5B-7C81-5ABCF94B0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7D18EC0-1A59-5C3C-CC1E-043E1AC3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B4EEC9B-563E-74FF-F040-6009EBA9B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6741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1316812-89F2-3506-D279-58BFC0668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B33B1B1-E576-4688-1743-624B58D50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FD54A7E-0655-ED34-BBD2-BAEE199CB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9934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052AA2-1274-B365-34AA-DE8F6F18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3E925F-9A41-11C6-1B5A-DE9651E3E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CAA7659-2C36-D789-4A4C-3216EE4A89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2432265-67F0-8B32-5B0E-CF2EF6173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2D4CB29-11CC-D83E-0B88-724F61E32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E7DEF3-EF5E-4626-66CA-AD489FF8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7323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CFED4-7DB3-9B06-FF06-1C8283667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ECA8108-BC7D-5649-3280-23B41F311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DFCD567-5FC2-652D-D09A-795229284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1A9E193-802F-CFF8-4EAE-3D3503896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56574A5-B40C-694A-20B9-5A44D386F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31A9C9C-0A70-A87E-4040-B2241499E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8981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5C3AFC-94EF-CC08-95D1-6FA9E323A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E969831-8195-F73A-0122-CD7CD46D3D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0CD84AE-7887-0953-A797-A63E564BC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9F489A0-A0B2-99A6-58A2-E39A5D975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3445FD9-BE2D-4C41-1266-9D3154297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8715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FFAF2BC-1878-89F2-F250-74E3B677BC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8CD2390-7C76-789D-D542-0D9EC4819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424E197-27DD-AFC1-500E-3884A7560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4D11C23-9279-E848-25E7-126A9E788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CB34E9-BF26-243E-63A8-7AA2F0B9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8961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219EC68-592E-E946-C052-862B2E5B0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FBA6BE9-2CD6-E39D-CFEA-C300E6673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AAA3E7-AAB7-7128-9086-F5A5E0DB32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8FBC94-B4F1-7548-91D8-D61EF9409D1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B32223F-8825-B9B5-91DD-14C4783043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42CEEB4-4E56-1565-C7F3-3940512F38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328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Udvalgte grøntsager og frugter">
            <a:extLst>
              <a:ext uri="{FF2B5EF4-FFF2-40B4-BE49-F238E27FC236}">
                <a16:creationId xmlns:a16="http://schemas.microsoft.com/office/drawing/2014/main" id="{23655AB4-B49A-7770-0449-4F2AF3CAA3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8610" b="712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E9FFB17-3FC6-B74D-CF60-E33F2AC15D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EN SUND DAG I 3.G</a:t>
            </a:r>
          </a:p>
        </p:txBody>
      </p:sp>
      <p:sp>
        <p:nvSpPr>
          <p:cNvPr id="7" name="Undertitel 6">
            <a:extLst>
              <a:ext uri="{FF2B5EF4-FFF2-40B4-BE49-F238E27FC236}">
                <a16:creationId xmlns:a16="http://schemas.microsoft.com/office/drawing/2014/main" id="{5D74F23B-EA66-4467-2DCA-6CA82E4D62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Modul 6a og 6b</a:t>
            </a:r>
          </a:p>
        </p:txBody>
      </p:sp>
    </p:spTree>
    <p:extLst>
      <p:ext uri="{BB962C8B-B14F-4D97-AF65-F5344CB8AC3E}">
        <p14:creationId xmlns:p14="http://schemas.microsoft.com/office/powerpoint/2010/main" val="396997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1CEF41-DF23-CC74-5F01-573050529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Modul 6a og 6b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F54A44-E961-3881-7A5D-D58967721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sz="3200" b="1" dirty="0"/>
              <a:t>Mål med timen i dag og næste gang</a:t>
            </a:r>
          </a:p>
          <a:p>
            <a:pPr marL="0" indent="0">
              <a:buNone/>
            </a:pPr>
            <a:r>
              <a:rPr lang="da-DK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skal forklare hvorfor</a:t>
            </a:r>
            <a:r>
              <a:rPr lang="da-DK" sz="3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/hvorfor ikke </a:t>
            </a:r>
            <a:r>
              <a:rPr lang="da-DK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jeres bud på en dagskost vil give et jævnt blodsukkersvar i løbet af dagen</a:t>
            </a:r>
          </a:p>
          <a:p>
            <a:pPr marL="0" indent="0">
              <a:buNone/>
            </a:pPr>
            <a:endParaRPr lang="da-DK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sz="3000" dirty="0"/>
          </a:p>
        </p:txBody>
      </p:sp>
    </p:spTree>
    <p:extLst>
      <p:ext uri="{BB962C8B-B14F-4D97-AF65-F5344CB8AC3E}">
        <p14:creationId xmlns:p14="http://schemas.microsoft.com/office/powerpoint/2010/main" val="1369988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5739C-3874-9468-C147-C64393046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Modul 6a og 6b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F4331F-489C-3950-48D6-1C649AB20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Emner at tage op i modulet:</a:t>
            </a:r>
          </a:p>
          <a:p>
            <a:pPr marL="34290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Hvordan påvirkes blodsukkeret af indtag af fødevarer? Eksperimentel undersøgelse – hele modulet</a:t>
            </a:r>
          </a:p>
          <a:p>
            <a:pPr marL="34290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Hvorfor vil jeres dagskost give et et jævnt blodsukkersvar i løbet af dagen? Hvad er der af ligheder i forsøget til jeres dagskost?</a:t>
            </a:r>
          </a:p>
          <a:p>
            <a:pPr marL="34290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Hvordan foregår blodsukker regulering? Læse om teori, se film om teori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endParaRPr lang="da-DK" sz="18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706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E70DBF-70A2-5D87-265D-3539A3558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Forberedelse af forsøget </a:t>
            </a:r>
            <a:endParaRPr lang="da-D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C7D7ECDF-0309-CA16-432A-810955B3E3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69521"/>
                <a:ext cx="10889512" cy="4351338"/>
              </a:xfrm>
            </p:spPr>
            <p:txBody>
              <a:bodyPr/>
              <a:lstStyle/>
              <a:p>
                <a:pPr>
                  <a:buNone/>
                </a:pPr>
                <a:r>
                  <a:rPr lang="da-DK" sz="1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Forsøgsperson (</a:t>
                </a:r>
                <a:r>
                  <a:rPr lang="da-DK" sz="1800" kern="100" dirty="0" err="1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Fp</a:t>
                </a:r>
                <a:r>
                  <a:rPr lang="da-DK" sz="1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 skal indtage 50 g kulhydrat. </a:t>
                </a:r>
              </a:p>
              <a:p>
                <a:pPr>
                  <a:buNone/>
                </a:pPr>
                <a:r>
                  <a:rPr lang="da-DK" sz="1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Dette svarer til at </a:t>
                </a:r>
                <a:r>
                  <a:rPr lang="da-DK" sz="1800" kern="100" dirty="0" err="1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Fp</a:t>
                </a:r>
                <a:r>
                  <a:rPr lang="da-DK" sz="1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skal indtage 50g x 17kJ/g = 850 kJ, da 1g kulhydrat giver en energimængde på 17kJ. </a:t>
                </a:r>
              </a:p>
              <a:p>
                <a:pPr>
                  <a:buNone/>
                </a:pPr>
                <a:r>
                  <a:rPr lang="da-DK" sz="1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Hvis </a:t>
                </a:r>
                <a:r>
                  <a:rPr lang="da-DK" sz="1800" kern="100" dirty="0" err="1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Fp</a:t>
                </a:r>
                <a:r>
                  <a:rPr lang="da-DK" sz="1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spiser glukosetabletter, skal </a:t>
                </a:r>
                <a:r>
                  <a:rPr lang="da-DK" sz="1800" kern="100" dirty="0" err="1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Fp</a:t>
                </a:r>
                <a:r>
                  <a:rPr lang="da-DK" sz="1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indtage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a-DK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da-DK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850</m:t>
                        </m:r>
                        <m:r>
                          <a:rPr lang="da-DK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𝑘𝐽</m:t>
                        </m:r>
                      </m:num>
                      <m:den>
                        <m:f>
                          <m:fPr>
                            <m:ctrlPr>
                              <a:rPr lang="da-DK" sz="18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da-DK" sz="18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1530</m:t>
                            </m:r>
                            <m:r>
                              <a:rPr lang="da-DK" sz="18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𝑘𝐽</m:t>
                            </m:r>
                          </m:num>
                          <m:den>
                            <m:r>
                              <a:rPr lang="da-DK" sz="18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100</m:t>
                            </m:r>
                            <m:r>
                              <a:rPr lang="da-DK" sz="18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𝑔</m:t>
                            </m:r>
                          </m:den>
                        </m:f>
                      </m:den>
                    </m:f>
                    <m:r>
                      <a:rPr lang="da-DK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=56 </m:t>
                    </m:r>
                    <m:r>
                      <a:rPr lang="da-DK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𝑔</m:t>
                    </m:r>
                  </m:oMath>
                </a14:m>
                <a:endParaRPr lang="da-DK" sz="18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buNone/>
                </a:pPr>
                <a:r>
                  <a:rPr lang="da-DK" sz="1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 tabellen kan I se de forskellige fødevarers indhold af kulhydrat og hvor meget der skal spises af den for at få 50 g kulhydrat</a:t>
                </a:r>
              </a:p>
              <a:p>
                <a:pPr>
                  <a:buNone/>
                </a:pPr>
                <a:endParaRPr lang="da-DK" sz="1800" dirty="0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>
                  <a:buNone/>
                </a:pPr>
                <a:endParaRPr lang="da-DK" dirty="0"/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C7D7ECDF-0309-CA16-432A-810955B3E3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69521"/>
                <a:ext cx="10889512" cy="4351338"/>
              </a:xfrm>
              <a:blipFill>
                <a:blip r:embed="rId2"/>
                <a:stretch>
                  <a:fillRect l="-583" t="-116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el 6">
                <a:extLst>
                  <a:ext uri="{FF2B5EF4-FFF2-40B4-BE49-F238E27FC236}">
                    <a16:creationId xmlns:a16="http://schemas.microsoft.com/office/drawing/2014/main" id="{B899E326-420B-7BE3-38DB-00D61624B0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1799088"/>
                  </p:ext>
                </p:extLst>
              </p:nvPr>
            </p:nvGraphicFramePr>
            <p:xfrm>
              <a:off x="1540539" y="3645190"/>
              <a:ext cx="9110922" cy="25488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40540">
                      <a:extLst>
                        <a:ext uri="{9D8B030D-6E8A-4147-A177-3AD203B41FA5}">
                          <a16:colId xmlns:a16="http://schemas.microsoft.com/office/drawing/2014/main" val="1695735878"/>
                        </a:ext>
                      </a:extLst>
                    </a:gridCol>
                    <a:gridCol w="2902688">
                      <a:extLst>
                        <a:ext uri="{9D8B030D-6E8A-4147-A177-3AD203B41FA5}">
                          <a16:colId xmlns:a16="http://schemas.microsoft.com/office/drawing/2014/main" val="2000824496"/>
                        </a:ext>
                      </a:extLst>
                    </a:gridCol>
                    <a:gridCol w="4667694">
                      <a:extLst>
                        <a:ext uri="{9D8B030D-6E8A-4147-A177-3AD203B41FA5}">
                          <a16:colId xmlns:a16="http://schemas.microsoft.com/office/drawing/2014/main" val="3785235376"/>
                        </a:ext>
                      </a:extLst>
                    </a:gridCol>
                  </a:tblGrid>
                  <a:tr h="531687">
                    <a:tc>
                      <a:txBody>
                        <a:bodyPr/>
                        <a:lstStyle/>
                        <a:p>
                          <a:r>
                            <a:rPr lang="da-DK" dirty="0"/>
                            <a:t>Fødevare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a-DK" dirty="0"/>
                            <a:t>Energiindhold i 100 g der kommer fra kulhydrat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a-DK" dirty="0"/>
                            <a:t>Så meget skal man spise for at få 50 g kulhydrat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538079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da-DK" dirty="0"/>
                            <a:t>Glukosetablet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a-DK" dirty="0"/>
                            <a:t>1530 kJ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da-DK" sz="1800" i="1" smtClean="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a-DK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850</m:t>
                                  </m:r>
                                  <m:r>
                                    <a:rPr lang="da-DK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𝑘𝐽</m:t>
                                  </m:r>
                                </m:num>
                                <m:den>
                                  <m:f>
                                    <m:fPr>
                                      <m:ctrlPr>
                                        <a:rPr lang="da-DK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da-DK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1530</m:t>
                                      </m:r>
                                      <m:r>
                                        <a:rPr lang="da-DK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𝑘𝐽</m:t>
                                      </m:r>
                                    </m:num>
                                    <m:den>
                                      <m:r>
                                        <a:rPr lang="da-DK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100</m:t>
                                      </m:r>
                                      <m:r>
                                        <a:rPr lang="da-DK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𝑔</m:t>
                                      </m:r>
                                    </m:den>
                                  </m:f>
                                </m:den>
                              </m:f>
                              <m:r>
                                <a:rPr lang="da-DK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=56 </m:t>
                              </m:r>
                              <m:r>
                                <a:rPr lang="da-DK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𝑔</m:t>
                              </m:r>
                            </m:oMath>
                          </a14:m>
                          <a:r>
                            <a:rPr lang="da-DK" sz="18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05806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da-DK" dirty="0"/>
                            <a:t>Banan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a-DK" dirty="0"/>
                            <a:t>334,9 kJ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da-DK" sz="180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da-DK" sz="1800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850 </m:t>
                                  </m:r>
                                  <m:r>
                                    <a:rPr lang="da-DK" sz="1800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𝑘𝐽𝑘𝐽</m:t>
                                  </m:r>
                                </m:num>
                                <m:den>
                                  <m:f>
                                    <m:fPr>
                                      <m:ctrlPr>
                                        <a:rPr lang="da-DK" sz="1800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da-DK" sz="1800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334,9</m:t>
                                      </m:r>
                                      <m:r>
                                        <a:rPr lang="da-DK" sz="1800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𝑘𝐽</m:t>
                                      </m:r>
                                    </m:num>
                                    <m:den>
                                      <m:r>
                                        <a:rPr lang="da-DK" sz="1800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100</m:t>
                                      </m:r>
                                      <m:r>
                                        <a:rPr lang="da-DK" sz="1800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𝑔</m:t>
                                      </m:r>
                                    </m:den>
                                  </m:f>
                                </m:den>
                              </m:f>
                              <m:r>
                                <a:rPr lang="da-DK" sz="1800" i="1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 253 </m:t>
                              </m:r>
                              <m:r>
                                <a:rPr lang="da-DK" sz="1800" i="1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oMath>
                          </a14:m>
                          <a:r>
                            <a:rPr lang="da-DK" dirty="0">
                              <a:effectLst/>
                            </a:rPr>
                            <a:t> </a:t>
                          </a:r>
                          <a:endParaRPr lang="da-DK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727430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da-DK" dirty="0"/>
                            <a:t>Rugbrød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a-DK" dirty="0"/>
                            <a:t>678,3 kJ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da-DK" sz="180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da-DK" sz="1800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850 </m:t>
                                  </m:r>
                                  <m:r>
                                    <a:rPr lang="da-DK" sz="1800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𝑘𝐽𝑘𝐽</m:t>
                                  </m:r>
                                </m:num>
                                <m:den>
                                  <m:f>
                                    <m:fPr>
                                      <m:ctrlPr>
                                        <a:rPr lang="da-DK" sz="1800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da-DK" sz="1800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678,3</m:t>
                                      </m:r>
                                      <m:r>
                                        <a:rPr lang="da-DK" sz="1800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𝑘𝐽</m:t>
                                      </m:r>
                                    </m:num>
                                    <m:den>
                                      <m:r>
                                        <a:rPr lang="da-DK" sz="1800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100</m:t>
                                      </m:r>
                                      <m:r>
                                        <a:rPr lang="da-DK" sz="1800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𝑔</m:t>
                                      </m:r>
                                    </m:den>
                                  </m:f>
                                </m:den>
                              </m:f>
                              <m:r>
                                <a:rPr lang="da-DK" sz="1800" i="1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=125 </m:t>
                              </m:r>
                              <m:r>
                                <a:rPr lang="da-DK" sz="1800" i="1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oMath>
                          </a14:m>
                          <a:r>
                            <a:rPr lang="da-DK" dirty="0">
                              <a:effectLst/>
                            </a:rPr>
                            <a:t> </a:t>
                          </a:r>
                          <a:endParaRPr lang="da-DK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592135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el 6">
                <a:extLst>
                  <a:ext uri="{FF2B5EF4-FFF2-40B4-BE49-F238E27FC236}">
                    <a16:creationId xmlns:a16="http://schemas.microsoft.com/office/drawing/2014/main" id="{B899E326-420B-7BE3-38DB-00D61624B0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1799088"/>
                  </p:ext>
                </p:extLst>
              </p:nvPr>
            </p:nvGraphicFramePr>
            <p:xfrm>
              <a:off x="1540539" y="3645190"/>
              <a:ext cx="9110922" cy="25587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40540">
                      <a:extLst>
                        <a:ext uri="{9D8B030D-6E8A-4147-A177-3AD203B41FA5}">
                          <a16:colId xmlns:a16="http://schemas.microsoft.com/office/drawing/2014/main" val="1695735878"/>
                        </a:ext>
                      </a:extLst>
                    </a:gridCol>
                    <a:gridCol w="2902688">
                      <a:extLst>
                        <a:ext uri="{9D8B030D-6E8A-4147-A177-3AD203B41FA5}">
                          <a16:colId xmlns:a16="http://schemas.microsoft.com/office/drawing/2014/main" val="2000824496"/>
                        </a:ext>
                      </a:extLst>
                    </a:gridCol>
                    <a:gridCol w="4667694">
                      <a:extLst>
                        <a:ext uri="{9D8B030D-6E8A-4147-A177-3AD203B41FA5}">
                          <a16:colId xmlns:a16="http://schemas.microsoft.com/office/drawing/2014/main" val="3785235376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r>
                            <a:rPr lang="da-DK" dirty="0"/>
                            <a:t>Fødevare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a-DK" dirty="0"/>
                            <a:t>Energiindhold i 100 g der kommer fra kulhydrat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a-DK" dirty="0"/>
                            <a:t>Så meget skal man spise for at få 50 g kulhydrat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5380795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da-DK" dirty="0"/>
                            <a:t>Glukosetablet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a-DK" dirty="0"/>
                            <a:t>1530 kJ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da-DK"/>
                        </a:p>
                      </a:txBody>
                      <a:tcPr>
                        <a:blipFill>
                          <a:blip r:embed="rId3"/>
                          <a:stretch>
                            <a:fillRect l="-95380" t="-106000" r="-543" b="-2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0580668"/>
                      </a:ext>
                    </a:extLst>
                  </a:tr>
                  <a:tr h="639318">
                    <a:tc>
                      <a:txBody>
                        <a:bodyPr/>
                        <a:lstStyle/>
                        <a:p>
                          <a:r>
                            <a:rPr lang="da-DK" dirty="0"/>
                            <a:t>Banan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a-DK" dirty="0"/>
                            <a:t>334,9 kJ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da-DK"/>
                        </a:p>
                      </a:txBody>
                      <a:tcPr>
                        <a:blipFill>
                          <a:blip r:embed="rId3"/>
                          <a:stretch>
                            <a:fillRect l="-95380" t="-201961" r="-543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2743009"/>
                      </a:ext>
                    </a:extLst>
                  </a:tr>
                  <a:tr h="639318">
                    <a:tc>
                      <a:txBody>
                        <a:bodyPr/>
                        <a:lstStyle/>
                        <a:p>
                          <a:r>
                            <a:rPr lang="da-DK" dirty="0"/>
                            <a:t>Rugbrød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a-DK" dirty="0"/>
                            <a:t>678,3 kJ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da-DK"/>
                        </a:p>
                      </a:txBody>
                      <a:tcPr>
                        <a:blipFill>
                          <a:blip r:embed="rId3"/>
                          <a:stretch>
                            <a:fillRect l="-95380" t="-308000" r="-543" b="-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921358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79868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BE6558-5202-C391-881E-2FD509864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Udførsel af forsøget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E257EB-A614-0A55-FCAB-DDB6E9EF7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1993"/>
            <a:ext cx="10515600" cy="4351338"/>
          </a:xfrm>
        </p:spPr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da-DK" sz="18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Mål forsøgspersonens blodsukker (mmol/L blod) ved hjælp af et </a:t>
            </a:r>
            <a:r>
              <a:rPr lang="da-DK" sz="1800" dirty="0" err="1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glykometer</a:t>
            </a:r>
            <a:r>
              <a:rPr lang="da-DK" sz="18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(blodsukkermåler) og notér værdien til tiden nul i tabel 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da-DK" sz="18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Forsøgspersonen indtager den afvejede fødevare i naturligt højt tempo (på ca. 10 min) og drikker undervejs vand til (200 </a:t>
            </a:r>
            <a:r>
              <a:rPr lang="da-DK" sz="1800" dirty="0" err="1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r>
              <a:rPr lang="da-DK" sz="18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da-DK" sz="18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Mål forsøgspersonens blodsukker så snart måltidet er indtaget og derefter hvert 15. min. 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da-DK" sz="18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Mål forsøgspersonens blodsukker hvert kvarter indtil der er gået ca. 1½ time eller til det er stabilt. Ved alle målinger noteres tidspunkt og blodsukkerværdi, og alle resultater indføres i skemaet nedenfor og på tavlen. 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3F2BAE21-2983-5099-8818-9953518324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443884"/>
              </p:ext>
            </p:extLst>
          </p:nvPr>
        </p:nvGraphicFramePr>
        <p:xfrm>
          <a:off x="1085339" y="4970462"/>
          <a:ext cx="10021321" cy="15224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21321">
                  <a:extLst>
                    <a:ext uri="{9D8B030D-6E8A-4147-A177-3AD203B41FA5}">
                      <a16:colId xmlns:a16="http://schemas.microsoft.com/office/drawing/2014/main" val="3408509564"/>
                    </a:ext>
                  </a:extLst>
                </a:gridCol>
              </a:tblGrid>
              <a:tr h="14086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 dirty="0">
                          <a:solidFill>
                            <a:schemeClr val="tx1"/>
                          </a:solidFill>
                          <a:effectLst/>
                        </a:rPr>
                        <a:t>NB! Det er vigtigt under forsøget at overholde labora­torieregler for arbejde med blod. Det vil sige forsøgspersonen skal stikke sig selv, rør ikke andres blod og indsaml med det samme brugte lancetter og andet 'blod-affald' i en beholder. </a:t>
                      </a:r>
                      <a:endParaRPr lang="da-DK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526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3853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EC1219-543D-85D4-40CF-313002573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Forsøgets resultater</a:t>
            </a: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83E6126E-44A6-54BC-BC06-DEE8318906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073153"/>
              </p:ext>
            </p:extLst>
          </p:nvPr>
        </p:nvGraphicFramePr>
        <p:xfrm>
          <a:off x="838198" y="2098135"/>
          <a:ext cx="9973964" cy="37303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3870">
                  <a:extLst>
                    <a:ext uri="{9D8B030D-6E8A-4147-A177-3AD203B41FA5}">
                      <a16:colId xmlns:a16="http://schemas.microsoft.com/office/drawing/2014/main" val="188360266"/>
                    </a:ext>
                  </a:extLst>
                </a:gridCol>
                <a:gridCol w="1099892">
                  <a:extLst>
                    <a:ext uri="{9D8B030D-6E8A-4147-A177-3AD203B41FA5}">
                      <a16:colId xmlns:a16="http://schemas.microsoft.com/office/drawing/2014/main" val="4036692732"/>
                    </a:ext>
                  </a:extLst>
                </a:gridCol>
                <a:gridCol w="1107921">
                  <a:extLst>
                    <a:ext uri="{9D8B030D-6E8A-4147-A177-3AD203B41FA5}">
                      <a16:colId xmlns:a16="http://schemas.microsoft.com/office/drawing/2014/main" val="3852929180"/>
                    </a:ext>
                  </a:extLst>
                </a:gridCol>
                <a:gridCol w="1107921">
                  <a:extLst>
                    <a:ext uri="{9D8B030D-6E8A-4147-A177-3AD203B41FA5}">
                      <a16:colId xmlns:a16="http://schemas.microsoft.com/office/drawing/2014/main" val="925306254"/>
                    </a:ext>
                  </a:extLst>
                </a:gridCol>
                <a:gridCol w="1107921">
                  <a:extLst>
                    <a:ext uri="{9D8B030D-6E8A-4147-A177-3AD203B41FA5}">
                      <a16:colId xmlns:a16="http://schemas.microsoft.com/office/drawing/2014/main" val="3355112117"/>
                    </a:ext>
                  </a:extLst>
                </a:gridCol>
                <a:gridCol w="1107921">
                  <a:extLst>
                    <a:ext uri="{9D8B030D-6E8A-4147-A177-3AD203B41FA5}">
                      <a16:colId xmlns:a16="http://schemas.microsoft.com/office/drawing/2014/main" val="3071687375"/>
                    </a:ext>
                  </a:extLst>
                </a:gridCol>
                <a:gridCol w="1107921">
                  <a:extLst>
                    <a:ext uri="{9D8B030D-6E8A-4147-A177-3AD203B41FA5}">
                      <a16:colId xmlns:a16="http://schemas.microsoft.com/office/drawing/2014/main" val="1331683881"/>
                    </a:ext>
                  </a:extLst>
                </a:gridCol>
                <a:gridCol w="1110597">
                  <a:extLst>
                    <a:ext uri="{9D8B030D-6E8A-4147-A177-3AD203B41FA5}">
                      <a16:colId xmlns:a16="http://schemas.microsoft.com/office/drawing/2014/main" val="2823329839"/>
                    </a:ext>
                  </a:extLst>
                </a:gridCol>
              </a:tblGrid>
              <a:tr h="1063615">
                <a:tc>
                  <a:txBody>
                    <a:bodyPr/>
                    <a:lstStyle/>
                    <a:p>
                      <a:pPr marL="540385" indent="-54038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 dirty="0">
                          <a:effectLst/>
                        </a:rPr>
                        <a:t>              Tid i min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 dirty="0">
                          <a:effectLst/>
                        </a:rPr>
                        <a:t>Fødevare          </a:t>
                      </a:r>
                      <a:endParaRPr lang="da-DK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>
                          <a:effectLst/>
                        </a:rPr>
                        <a:t>0</a:t>
                      </a:r>
                      <a:endParaRPr lang="da-DK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>
                          <a:effectLst/>
                        </a:rPr>
                        <a:t>15</a:t>
                      </a:r>
                      <a:endParaRPr lang="da-DK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>
                          <a:effectLst/>
                        </a:rPr>
                        <a:t>30</a:t>
                      </a:r>
                      <a:endParaRPr lang="da-DK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>
                          <a:effectLst/>
                        </a:rPr>
                        <a:t>45</a:t>
                      </a:r>
                      <a:endParaRPr lang="da-DK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>
                          <a:effectLst/>
                        </a:rPr>
                        <a:t>60</a:t>
                      </a:r>
                      <a:endParaRPr lang="da-DK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>
                          <a:effectLst/>
                        </a:rPr>
                        <a:t>75</a:t>
                      </a:r>
                      <a:endParaRPr lang="da-DK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>
                          <a:effectLst/>
                        </a:rPr>
                        <a:t>90</a:t>
                      </a:r>
                      <a:endParaRPr lang="da-DK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40823"/>
                  </a:ext>
                </a:extLst>
              </a:tr>
              <a:tr h="289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200" dirty="0">
                          <a:effectLst/>
                        </a:rPr>
                        <a:t> Glukose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22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 dirty="0">
                          <a:effectLst/>
                        </a:rPr>
                        <a:t> </a:t>
                      </a:r>
                      <a:endParaRPr lang="da-DK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 dirty="0">
                          <a:effectLst/>
                        </a:rPr>
                        <a:t> </a:t>
                      </a:r>
                      <a:endParaRPr lang="da-DK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 dirty="0">
                          <a:effectLst/>
                        </a:rPr>
                        <a:t> </a:t>
                      </a:r>
                      <a:endParaRPr lang="da-DK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 dirty="0">
                          <a:effectLst/>
                        </a:rPr>
                        <a:t> </a:t>
                      </a:r>
                      <a:endParaRPr lang="da-DK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>
                          <a:effectLst/>
                        </a:rPr>
                        <a:t> </a:t>
                      </a:r>
                      <a:endParaRPr lang="da-DK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 dirty="0">
                          <a:effectLst/>
                        </a:rPr>
                        <a:t> </a:t>
                      </a:r>
                      <a:endParaRPr lang="da-DK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 dirty="0">
                          <a:effectLst/>
                        </a:rPr>
                        <a:t> </a:t>
                      </a:r>
                      <a:endParaRPr lang="da-DK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9994005"/>
                  </a:ext>
                </a:extLst>
              </a:tr>
              <a:tr h="8938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200" dirty="0">
                          <a:effectLst/>
                        </a:rPr>
                        <a:t> Banan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>
                          <a:effectLst/>
                        </a:rPr>
                        <a:t> </a:t>
                      </a:r>
                      <a:endParaRPr lang="da-DK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 dirty="0">
                          <a:effectLst/>
                        </a:rPr>
                        <a:t> </a:t>
                      </a:r>
                      <a:endParaRPr lang="da-DK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>
                          <a:effectLst/>
                        </a:rPr>
                        <a:t> </a:t>
                      </a:r>
                      <a:endParaRPr lang="da-DK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>
                          <a:effectLst/>
                        </a:rPr>
                        <a:t> </a:t>
                      </a:r>
                      <a:endParaRPr lang="da-DK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>
                          <a:effectLst/>
                        </a:rPr>
                        <a:t> </a:t>
                      </a:r>
                      <a:endParaRPr lang="da-DK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>
                          <a:effectLst/>
                        </a:rPr>
                        <a:t> </a:t>
                      </a:r>
                      <a:endParaRPr lang="da-DK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>
                          <a:effectLst/>
                        </a:rPr>
                        <a:t> </a:t>
                      </a:r>
                      <a:endParaRPr lang="da-DK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9538222"/>
                  </a:ext>
                </a:extLst>
              </a:tr>
              <a:tr h="8938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200" dirty="0">
                          <a:effectLst/>
                        </a:rPr>
                        <a:t> Groft rugbrød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da-DK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>
                          <a:effectLst/>
                        </a:rPr>
                        <a:t> </a:t>
                      </a:r>
                      <a:endParaRPr lang="da-DK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>
                          <a:effectLst/>
                        </a:rPr>
                        <a:t> </a:t>
                      </a:r>
                      <a:endParaRPr lang="da-DK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>
                          <a:effectLst/>
                        </a:rPr>
                        <a:t> </a:t>
                      </a:r>
                      <a:endParaRPr lang="da-DK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>
                          <a:effectLst/>
                        </a:rPr>
                        <a:t> </a:t>
                      </a:r>
                      <a:endParaRPr lang="da-DK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>
                          <a:effectLst/>
                        </a:rPr>
                        <a:t> </a:t>
                      </a:r>
                      <a:endParaRPr lang="da-DK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>
                          <a:effectLst/>
                        </a:rPr>
                        <a:t> </a:t>
                      </a:r>
                      <a:endParaRPr lang="da-DK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da-DK" sz="2200" dirty="0">
                          <a:effectLst/>
                        </a:rPr>
                        <a:t> </a:t>
                      </a:r>
                      <a:endParaRPr lang="da-DK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44425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3189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22A55F-BE5C-B95E-A47F-6B6083B8A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Diagrammer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21A4AEE-E934-9686-8A94-0A710020B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768" y="1690688"/>
            <a:ext cx="10515600" cy="4351338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da-DK" sz="2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Afbild resultaterne  i </a:t>
            </a:r>
            <a:r>
              <a:rPr lang="da-DK" sz="22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et og samme</a:t>
            </a:r>
            <a:r>
              <a:rPr lang="da-DK" sz="2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koordinatsystem (brug </a:t>
            </a:r>
            <a:r>
              <a:rPr lang="da-DK" sz="2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excel</a:t>
            </a:r>
            <a:r>
              <a:rPr lang="da-DK" sz="2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), der viser blodglukosekoncentrationen som funktion af tiden. </a:t>
            </a:r>
            <a:r>
              <a:rPr lang="da-DK" sz="22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HUSK</a:t>
            </a:r>
            <a:r>
              <a:rPr lang="da-DK" sz="2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at give figuren en titel og en figurtekst, og skriv aksetitler på figuren.</a:t>
            </a:r>
            <a:endParaRPr lang="da-DK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da-DK" sz="2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Beskriv kort kurverne for de forskellige fødevarer – Hvad observerer du, medtag alle kurvens stigninger og fald og kommenter i forhold til tiden.</a:t>
            </a:r>
            <a:endParaRPr lang="da-DK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1514665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974316-01A9-6F6D-7CA3-01A68A301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Diskussion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DD095C-B4D4-63CE-3B73-C64B80340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8670"/>
            <a:ext cx="10515600" cy="5214551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da-DK" sz="18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Forhold dig til forsøgsresultaterne - Er de som forventet i forhold til de pågældende fødevarers indhold af forskellige typer kulhydrat (mono-, di- og polysakkarider), protein og fedt? </a:t>
            </a:r>
            <a:endParaRPr lang="da-DK" sz="18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da-DK" sz="18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Stemmer forsøgsresultaterne overens med tabel-værdier for GI? Hvorfor/hvorfor ikke?</a:t>
            </a:r>
            <a:endParaRPr lang="da-DK" sz="18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da-DK" sz="18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Hvilke fejlkilder er der til forsøget?</a:t>
            </a:r>
            <a:endParaRPr lang="da-DK" sz="18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da-DK" sz="18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Hvordan kan forsøget gøres bedre for at mindske fejlkilder?</a:t>
            </a:r>
            <a:endParaRPr lang="da-DK" sz="18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da-DK" sz="18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Inddrag din teoretiske viden om blodsukkerregulering, når du ved hjælp af </a:t>
            </a:r>
            <a:r>
              <a:rPr lang="da-DK" sz="1800" b="1" i="1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én</a:t>
            </a:r>
            <a:r>
              <a:rPr lang="da-DK" sz="18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udvalgt resultatkurve fra forsøget forklarer, hvordan hormonerne insulin og glukagon spiller en rolle i blodsukkerreguleringen. Brug så mange fagbegreber i din forklaring som du kan!</a:t>
            </a:r>
            <a:endParaRPr lang="da-DK" sz="18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da-DK" sz="18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Tegn en skitse af en graf, hvis personen i forsøget havde haft diabetes og forklar hvorfor grafen ville se sådan ud</a:t>
            </a:r>
            <a:endParaRPr lang="da-DK" sz="18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da-DK" sz="18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Hvordan vil I forvente at blodsukkeret vil påvirkes af jeres dagskost? </a:t>
            </a:r>
            <a:endParaRPr lang="da-DK" sz="18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51825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616</Words>
  <Application>Microsoft Macintosh PowerPoint</Application>
  <PresentationFormat>Widescreen</PresentationFormat>
  <Paragraphs>80</Paragraphs>
  <Slides>8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Cambria</vt:lpstr>
      <vt:lpstr>Cambria Math</vt:lpstr>
      <vt:lpstr>Times New Roman</vt:lpstr>
      <vt:lpstr>Office-tema</vt:lpstr>
      <vt:lpstr>EN SUND DAG I 3.G</vt:lpstr>
      <vt:lpstr>Modul 6a og 6b</vt:lpstr>
      <vt:lpstr>Modul 6a og 6b</vt:lpstr>
      <vt:lpstr>Forberedelse af forsøget </vt:lpstr>
      <vt:lpstr>Udførsel af forsøget</vt:lpstr>
      <vt:lpstr>Forsøgets resultater</vt:lpstr>
      <vt:lpstr>Diagrammer</vt:lpstr>
      <vt:lpstr>Diskussion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Line Søndergaard Kallerup</dc:creator>
  <cp:lastModifiedBy>Line Søndergaard Kallerup</cp:lastModifiedBy>
  <cp:revision>2</cp:revision>
  <dcterms:created xsi:type="dcterms:W3CDTF">2025-03-12T08:16:35Z</dcterms:created>
  <dcterms:modified xsi:type="dcterms:W3CDTF">2025-04-01T08:52:42Z</dcterms:modified>
</cp:coreProperties>
</file>