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8" r:id="rId3"/>
    <p:sldId id="259" r:id="rId4"/>
    <p:sldId id="257" r:id="rId5"/>
    <p:sldId id="260" r:id="rId6"/>
    <p:sldId id="261" r:id="rId7"/>
    <p:sldId id="262"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18"/>
    <a:srgbClr val="F3EC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2E0AC-130F-434E-B3F7-EBCF59500DA7}" v="14" dt="2025-04-09T09:08:02.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59"/>
  </p:normalViewPr>
  <p:slideViewPr>
    <p:cSldViewPr snapToGrid="0">
      <p:cViewPr varScale="1">
        <p:scale>
          <a:sx n="93" d="100"/>
          <a:sy n="93" d="100"/>
        </p:scale>
        <p:origin x="21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Søndergaard Kallerup" userId="50fe5172-c2d9-47d0-a78e-3e89f24522ca" providerId="ADAL" clId="{1B02E0AC-130F-434E-B3F7-EBCF59500DA7}"/>
    <pc:docChg chg="modSld">
      <pc:chgData name="Line Søndergaard Kallerup" userId="50fe5172-c2d9-47d0-a78e-3e89f24522ca" providerId="ADAL" clId="{1B02E0AC-130F-434E-B3F7-EBCF59500DA7}" dt="2025-04-09T09:08:13.464" v="4" actId="14100"/>
      <pc:docMkLst>
        <pc:docMk/>
      </pc:docMkLst>
      <pc:sldChg chg="addSp modSp mod">
        <pc:chgData name="Line Søndergaard Kallerup" userId="50fe5172-c2d9-47d0-a78e-3e89f24522ca" providerId="ADAL" clId="{1B02E0AC-130F-434E-B3F7-EBCF59500DA7}" dt="2025-04-09T09:08:13.464" v="4" actId="14100"/>
        <pc:sldMkLst>
          <pc:docMk/>
          <pc:sldMk cId="908523879" sldId="261"/>
        </pc:sldMkLst>
        <pc:picChg chg="add mod">
          <ac:chgData name="Line Søndergaard Kallerup" userId="50fe5172-c2d9-47d0-a78e-3e89f24522ca" providerId="ADAL" clId="{1B02E0AC-130F-434E-B3F7-EBCF59500DA7}" dt="2025-04-09T09:08:13.464" v="4" actId="14100"/>
          <ac:picMkLst>
            <pc:docMk/>
            <pc:sldMk cId="908523879" sldId="261"/>
            <ac:picMk id="3" creationId="{F52913AF-B82F-F055-9BD9-3949906D7196}"/>
          </ac:picMkLst>
        </pc:picChg>
        <pc:picChg chg="mod">
          <ac:chgData name="Line Søndergaard Kallerup" userId="50fe5172-c2d9-47d0-a78e-3e89f24522ca" providerId="ADAL" clId="{1B02E0AC-130F-434E-B3F7-EBCF59500DA7}" dt="2025-04-09T09:08:07.621" v="2" actId="14100"/>
          <ac:picMkLst>
            <pc:docMk/>
            <pc:sldMk cId="908523879" sldId="261"/>
            <ac:picMk id="6" creationId="{D93EC28B-8C94-F583-95A3-D308255A76F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49365-0654-3F40-9AEA-8084E656DCA7}" type="datetimeFigureOut">
              <a:rPr lang="da-DK" smtClean="0"/>
              <a:t>09.04.2025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F1ACF-7117-B943-8CEB-11B7EF59D022}" type="slidenum">
              <a:rPr lang="da-DK" smtClean="0"/>
              <a:t>‹nr.›</a:t>
            </a:fld>
            <a:endParaRPr lang="da-DK"/>
          </a:p>
        </p:txBody>
      </p:sp>
    </p:spTree>
    <p:extLst>
      <p:ext uri="{BB962C8B-B14F-4D97-AF65-F5344CB8AC3E}">
        <p14:creationId xmlns:p14="http://schemas.microsoft.com/office/powerpoint/2010/main" val="239742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otechacademy.dk/undervisning/gymnasiale-projekter/mennesket-paa-dna-mikrochip/gener-involveret-i-kraef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https</a:t>
            </a:r>
            <a:r>
              <a:rPr lang="da-DK" dirty="0"/>
              <a:t>://</a:t>
            </a:r>
            <a:r>
              <a:rPr lang="da-DK" dirty="0" err="1"/>
              <a:t>www.biotechacademy.dk</a:t>
            </a:r>
            <a:r>
              <a:rPr lang="da-DK" dirty="0"/>
              <a:t>/undervisning/gymnasiale-projekter/mennesket-</a:t>
            </a:r>
            <a:r>
              <a:rPr lang="da-DK" dirty="0" err="1"/>
              <a:t>paa</a:t>
            </a:r>
            <a:r>
              <a:rPr lang="da-DK" dirty="0"/>
              <a:t>-dna-mikrochip/biologiske-mekanismer-i-</a:t>
            </a:r>
            <a:r>
              <a:rPr lang="da-DK" dirty="0" err="1"/>
              <a:t>kraeft</a:t>
            </a:r>
            <a:r>
              <a:rPr lang="da-DK" dirty="0"/>
              <a:t>/</a:t>
            </a:r>
          </a:p>
        </p:txBody>
      </p:sp>
      <p:sp>
        <p:nvSpPr>
          <p:cNvPr id="4" name="Pladsholder til slidenummer 3"/>
          <p:cNvSpPr>
            <a:spLocks noGrp="1"/>
          </p:cNvSpPr>
          <p:nvPr>
            <p:ph type="sldNum" sz="quarter" idx="5"/>
          </p:nvPr>
        </p:nvSpPr>
        <p:spPr/>
        <p:txBody>
          <a:bodyPr/>
          <a:lstStyle/>
          <a:p>
            <a:fld id="{A29F1ACF-7117-B943-8CEB-11B7EF59D022}" type="slidenum">
              <a:rPr lang="da-DK" smtClean="0"/>
              <a:t>4</a:t>
            </a:fld>
            <a:endParaRPr lang="da-DK"/>
          </a:p>
        </p:txBody>
      </p:sp>
    </p:spTree>
    <p:extLst>
      <p:ext uri="{BB962C8B-B14F-4D97-AF65-F5344CB8AC3E}">
        <p14:creationId xmlns:p14="http://schemas.microsoft.com/office/powerpoint/2010/main" val="2476395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hlinkClick r:id="rId3"/>
              </a:rPr>
              <a:t>https://www.biotechacademy.dk/undervisning/gymnasiale-projekter/mennesket-paa-dna-mikrochip/gener-involveret-i-kraeft/</a:t>
            </a:r>
            <a:r>
              <a:rPr lang="da-DK" dirty="0"/>
              <a:t> </a:t>
            </a:r>
          </a:p>
          <a:p>
            <a:endParaRPr lang="da-DK" dirty="0"/>
          </a:p>
        </p:txBody>
      </p:sp>
      <p:sp>
        <p:nvSpPr>
          <p:cNvPr id="4" name="Pladsholder til slidenummer 3"/>
          <p:cNvSpPr>
            <a:spLocks noGrp="1"/>
          </p:cNvSpPr>
          <p:nvPr>
            <p:ph type="sldNum" sz="quarter" idx="5"/>
          </p:nvPr>
        </p:nvSpPr>
        <p:spPr/>
        <p:txBody>
          <a:bodyPr/>
          <a:lstStyle/>
          <a:p>
            <a:fld id="{A29F1ACF-7117-B943-8CEB-11B7EF59D022}" type="slidenum">
              <a:rPr lang="da-DK" smtClean="0"/>
              <a:t>5</a:t>
            </a:fld>
            <a:endParaRPr lang="da-DK"/>
          </a:p>
        </p:txBody>
      </p:sp>
    </p:spTree>
    <p:extLst>
      <p:ext uri="{BB962C8B-B14F-4D97-AF65-F5344CB8AC3E}">
        <p14:creationId xmlns:p14="http://schemas.microsoft.com/office/powerpoint/2010/main" val="568204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CACAB-A534-C8AA-38CD-D99E479E7ED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CC83AAF-BA79-F04F-1763-9FE44AADDB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BF343B2-5DFB-F8B9-70DE-2F8A2DBC02D7}"/>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9400590A-9DCF-F723-8BF5-7A159E1674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1201D9C-7134-4A1F-E3B5-5633346C166B}"/>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77073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4FCB80-0A10-BAAE-0F08-2D3006E10C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5C32A92-A6B0-1AAD-4D69-3E0A08B3EE8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30F65A-47FC-3834-B48D-D94B846E0962}"/>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5A6F9395-8014-0141-7CA3-CB9F051F9BB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3B44AE5-988B-6A49-2859-C0B6E857CC36}"/>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407521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7B93AB-A8D3-3AB5-F036-333A5AF603A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5DE50FE-F7DF-0EF9-CA30-C48AA3FDE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8F3BECB-C218-E19A-5429-3E378C35588B}"/>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8AA6B253-D112-04DC-D358-7260676FC7B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FB66C6D-3B43-A30E-B43D-F1C0943545D3}"/>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1548046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80541-4B05-6007-6A24-2FEA1C7634E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804E58D-BAAC-1FA7-DE4C-05E23CBF51E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638718E-FDD1-7D50-A0E3-71B5623A89A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5AAA7BD-8A4E-FDF2-D34D-0CC2106D317B}"/>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DFACCC12-B55C-ACD3-D6F8-79C3AF4645D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41FEDA8-62EC-5984-F3B7-13D7CA4A1C4D}"/>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32269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44748-2D04-351F-17A4-1E7021714B8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535AD0-9B44-705B-DEAA-EDCE79144A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53F00AD-2ABF-064C-E2F6-6C6700405F5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DDD7929-223D-B43C-EB17-DD40CA81E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52A830A-0F10-0D12-91EB-10072821246E}"/>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5D19332-30A4-B7BF-0E1B-CBF9C5907CF1}"/>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8" name="Pladsholder til sidefod 7">
            <a:extLst>
              <a:ext uri="{FF2B5EF4-FFF2-40B4-BE49-F238E27FC236}">
                <a16:creationId xmlns:a16="http://schemas.microsoft.com/office/drawing/2014/main" id="{0F37E431-1B27-4B1D-9A74-47EC1C4AF44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06069E3-7AFC-8938-356D-498C0426F4E8}"/>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223685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6599A7-C4D8-B63C-4663-F01A26A50DC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977A140-2E35-5750-FE2E-1F84A6CDDE23}"/>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4" name="Pladsholder til sidefod 3">
            <a:extLst>
              <a:ext uri="{FF2B5EF4-FFF2-40B4-BE49-F238E27FC236}">
                <a16:creationId xmlns:a16="http://schemas.microsoft.com/office/drawing/2014/main" id="{D23CB65E-74B8-F17B-1CF0-0558694C0C8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961926A-F98C-3B1F-2832-EF92868B494E}"/>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108435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251C18E-C49E-F77F-C821-98E211092457}"/>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3" name="Pladsholder til sidefod 2">
            <a:extLst>
              <a:ext uri="{FF2B5EF4-FFF2-40B4-BE49-F238E27FC236}">
                <a16:creationId xmlns:a16="http://schemas.microsoft.com/office/drawing/2014/main" id="{42074107-C3C5-4873-9AD6-84B20966B46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9928520-794D-6B93-6A42-411F3820EB78}"/>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966628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C4B38B-1DEB-4411-B211-0880D05BDB2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367D57D-3074-19D7-5D3D-25BBA138B4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91E7911-D3E5-6694-B87B-709FF4DE3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B441B64-D92F-8A84-BDB6-0F4C82679CA2}"/>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AC260441-7D2E-D5E1-BDBF-BA7E0684948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43C0D18-3F04-C350-B2B4-3087EF50EDD6}"/>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42119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C05DB5-508F-3AC4-8967-C5AFDE4E9D0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68453B3-6C70-3D7F-A261-C88EDF7830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9A05556-ECB9-E78A-DC23-C55186ABFE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CF4B34F-B34C-1503-7547-752E60A71B19}"/>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6" name="Pladsholder til sidefod 5">
            <a:extLst>
              <a:ext uri="{FF2B5EF4-FFF2-40B4-BE49-F238E27FC236}">
                <a16:creationId xmlns:a16="http://schemas.microsoft.com/office/drawing/2014/main" id="{1FA6E5D2-ACA2-B027-D569-E50B5907CB0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065752A-47E0-54CE-0B28-1C61161CD3C4}"/>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206938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68ACF-0114-44F1-EE13-92739D92670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3253C53-6D52-36DC-3B2D-14A67CD8C1B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2D99A07-1DD1-CD0F-D2BF-C1DDF1589536}"/>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9B9FD69C-23CA-4DA3-4E01-9607295FC88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9794FA2-0AFC-F8FC-178B-EFBABC57E38E}"/>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05219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7BF4950-F0B2-F42B-12EB-0025E255A94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D5B265-0D6C-FE3C-A324-B0839542167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08593C3-21F8-6AFE-6A1E-6A8D2A589DF4}"/>
              </a:ext>
            </a:extLst>
          </p:cNvPr>
          <p:cNvSpPr>
            <a:spLocks noGrp="1"/>
          </p:cNvSpPr>
          <p:nvPr>
            <p:ph type="dt" sz="half" idx="10"/>
          </p:nvPr>
        </p:nvSpPr>
        <p:spPr/>
        <p:txBody>
          <a:body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C8DA13D4-260D-82E6-1EA2-9C14FC4A371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EF51C5F-E379-E701-1F5A-8585DDAFC669}"/>
              </a:ext>
            </a:extLst>
          </p:cNvPr>
          <p:cNvSpPr>
            <a:spLocks noGrp="1"/>
          </p:cNvSpPr>
          <p:nvPr>
            <p:ph type="sldNum" sz="quarter" idx="12"/>
          </p:nvPr>
        </p:nvSpPr>
        <p:spPr/>
        <p:txBody>
          <a:bodyPr/>
          <a:lstStyle/>
          <a:p>
            <a:fld id="{FF148B3A-F489-B049-8EDA-592E93D841BE}" type="slidenum">
              <a:rPr lang="da-DK" smtClean="0"/>
              <a:t>‹nr.›</a:t>
            </a:fld>
            <a:endParaRPr lang="da-DK"/>
          </a:p>
        </p:txBody>
      </p:sp>
    </p:spTree>
    <p:extLst>
      <p:ext uri="{BB962C8B-B14F-4D97-AF65-F5344CB8AC3E}">
        <p14:creationId xmlns:p14="http://schemas.microsoft.com/office/powerpoint/2010/main" val="349876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E894172-3147-19E4-05D1-805DEF72B0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09943CD-8883-306E-1D02-AD9AEDED2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93D53E3-1D44-6B2C-24AD-422767F8DA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5D9EA1-C97A-254D-BD04-ACA819F94401}" type="datetimeFigureOut">
              <a:rPr lang="da-DK" smtClean="0"/>
              <a:t>09.04.2025</a:t>
            </a:fld>
            <a:endParaRPr lang="da-DK"/>
          </a:p>
        </p:txBody>
      </p:sp>
      <p:sp>
        <p:nvSpPr>
          <p:cNvPr id="5" name="Pladsholder til sidefod 4">
            <a:extLst>
              <a:ext uri="{FF2B5EF4-FFF2-40B4-BE49-F238E27FC236}">
                <a16:creationId xmlns:a16="http://schemas.microsoft.com/office/drawing/2014/main" id="{EF6A2158-EEB9-969B-27EE-9FB11DA86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A50DFC1-D7BB-FF03-1957-4F28712A61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148B3A-F489-B049-8EDA-592E93D841BE}" type="slidenum">
              <a:rPr lang="da-DK" smtClean="0"/>
              <a:t>‹nr.›</a:t>
            </a:fld>
            <a:endParaRPr lang="da-DK"/>
          </a:p>
        </p:txBody>
      </p:sp>
    </p:spTree>
    <p:extLst>
      <p:ext uri="{BB962C8B-B14F-4D97-AF65-F5344CB8AC3E}">
        <p14:creationId xmlns:p14="http://schemas.microsoft.com/office/powerpoint/2010/main" val="2698856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biotechacademy.dk/undervisning/gymnasiale-projekter/mennesket-paa-dna-mikrochip/biologiske-mekanismer-i-kraef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biotechacademy.dk/undervisning/gymnasiale-projekter/mennesket-paa-dna-mikrochip/gener-involveret-i-kraef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C6FF70-D290-BF61-5AED-54C20D88EBB2}"/>
              </a:ext>
            </a:extLst>
          </p:cNvPr>
          <p:cNvSpPr>
            <a:spLocks noGrp="1"/>
          </p:cNvSpPr>
          <p:nvPr>
            <p:ph type="ctrTitle"/>
          </p:nvPr>
        </p:nvSpPr>
        <p:spPr/>
        <p:txBody>
          <a:bodyPr/>
          <a:lstStyle/>
          <a:p>
            <a:r>
              <a:rPr lang="da-DK" dirty="0"/>
              <a:t>Kræft</a:t>
            </a:r>
          </a:p>
        </p:txBody>
      </p:sp>
      <p:sp>
        <p:nvSpPr>
          <p:cNvPr id="3" name="Undertitel 2">
            <a:extLst>
              <a:ext uri="{FF2B5EF4-FFF2-40B4-BE49-F238E27FC236}">
                <a16:creationId xmlns:a16="http://schemas.microsoft.com/office/drawing/2014/main" id="{D3C16418-AB22-13AE-235F-0A4DCD95EC67}"/>
              </a:ext>
            </a:extLst>
          </p:cNvPr>
          <p:cNvSpPr>
            <a:spLocks noGrp="1"/>
          </p:cNvSpPr>
          <p:nvPr>
            <p:ph type="subTitle" idx="1"/>
          </p:nvPr>
        </p:nvSpPr>
        <p:spPr/>
        <p:txBody>
          <a:bodyPr>
            <a:normAutofit/>
          </a:bodyPr>
          <a:lstStyle/>
          <a:p>
            <a:r>
              <a:rPr lang="da-DK" dirty="0"/>
              <a:t>Modul 2</a:t>
            </a:r>
          </a:p>
          <a:p>
            <a:pPr>
              <a:lnSpc>
                <a:spcPct val="115000"/>
              </a:lnSpc>
              <a:spcAft>
                <a:spcPts val="800"/>
              </a:spcAft>
              <a:buNone/>
            </a:pPr>
            <a:r>
              <a:rPr lang="da-DK" sz="1800" dirty="0">
                <a:effectLst/>
                <a:latin typeface="Calibri" panose="020F0502020204030204" pitchFamily="34" charset="0"/>
                <a:ea typeface="Aptos" panose="020B0004020202020204" pitchFamily="34" charset="0"/>
              </a:rPr>
              <a:t>Teori: </a:t>
            </a:r>
            <a:r>
              <a:rPr lang="da-DK" sz="1800" kern="100" dirty="0">
                <a:effectLst/>
                <a:latin typeface="Calibri" panose="020F0502020204030204" pitchFamily="34" charset="0"/>
                <a:ea typeface="Aptos" panose="020B0004020202020204" pitchFamily="34" charset="0"/>
                <a:cs typeface="Times New Roman" panose="02020603050405020304" pitchFamily="18" charset="0"/>
              </a:rPr>
              <a:t>Cellecyklus, Hvad er kræft, Arv og kræft, biologiske mekanismer i kræft, gener involveret i kræft, cancerceller </a:t>
            </a:r>
            <a:r>
              <a:rPr lang="da-DK" sz="1800" kern="100" dirty="0" err="1">
                <a:effectLst/>
                <a:latin typeface="Calibri" panose="020F0502020204030204" pitchFamily="34" charset="0"/>
                <a:ea typeface="Aptos" panose="020B0004020202020204" pitchFamily="34" charset="0"/>
                <a:cs typeface="Times New Roman" panose="02020603050405020304" pitchFamily="18" charset="0"/>
              </a:rPr>
              <a:t>vs</a:t>
            </a:r>
            <a:r>
              <a:rPr lang="da-DK" sz="1800" kern="100" dirty="0">
                <a:effectLst/>
                <a:latin typeface="Calibri" panose="020F0502020204030204" pitchFamily="34" charset="0"/>
                <a:ea typeface="Aptos" panose="020B0004020202020204" pitchFamily="34" charset="0"/>
                <a:cs typeface="Times New Roman" panose="02020603050405020304" pitchFamily="18" charset="0"/>
              </a:rPr>
              <a:t> normale celler</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60930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FC755-972B-C0D2-5E73-E75A300379F3}"/>
              </a:ext>
            </a:extLst>
          </p:cNvPr>
          <p:cNvSpPr>
            <a:spLocks noGrp="1"/>
          </p:cNvSpPr>
          <p:nvPr>
            <p:ph type="title"/>
          </p:nvPr>
        </p:nvSpPr>
        <p:spPr/>
        <p:txBody>
          <a:bodyPr/>
          <a:lstStyle/>
          <a:p>
            <a:r>
              <a:rPr lang="da-DK" dirty="0"/>
              <a:t>Opgave 1 – Gennemgå læsefokus</a:t>
            </a:r>
          </a:p>
        </p:txBody>
      </p:sp>
      <p:sp>
        <p:nvSpPr>
          <p:cNvPr id="3" name="Pladsholder til indhold 2">
            <a:extLst>
              <a:ext uri="{FF2B5EF4-FFF2-40B4-BE49-F238E27FC236}">
                <a16:creationId xmlns:a16="http://schemas.microsoft.com/office/drawing/2014/main" id="{1C1594CB-017A-B522-9F06-F14BE8E79A2E}"/>
              </a:ext>
            </a:extLst>
          </p:cNvPr>
          <p:cNvSpPr>
            <a:spLocks noGrp="1"/>
          </p:cNvSpPr>
          <p:nvPr>
            <p:ph idx="1"/>
          </p:nvPr>
        </p:nvSpPr>
        <p:spPr/>
        <p:txBody>
          <a:bodyPr/>
          <a:lstStyle/>
          <a:p>
            <a:r>
              <a:rPr lang="da-DK" dirty="0"/>
              <a:t>Med din sidemand skal du gennemgå dine svar på læsefokus spørgsmålene til ”Celler der deler sig”</a:t>
            </a:r>
          </a:p>
        </p:txBody>
      </p:sp>
    </p:spTree>
    <p:extLst>
      <p:ext uri="{BB962C8B-B14F-4D97-AF65-F5344CB8AC3E}">
        <p14:creationId xmlns:p14="http://schemas.microsoft.com/office/powerpoint/2010/main" val="38918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A26983-4DBA-87A7-3A6E-383220724F37}"/>
              </a:ext>
            </a:extLst>
          </p:cNvPr>
          <p:cNvSpPr>
            <a:spLocks noGrp="1"/>
          </p:cNvSpPr>
          <p:nvPr>
            <p:ph type="title"/>
          </p:nvPr>
        </p:nvSpPr>
        <p:spPr/>
        <p:txBody>
          <a:bodyPr/>
          <a:lstStyle/>
          <a:p>
            <a:r>
              <a:rPr lang="da-DK" dirty="0"/>
              <a:t>Opgave 2 – Arbejdsspørgsmål til celler der deler sig  </a:t>
            </a:r>
          </a:p>
        </p:txBody>
      </p:sp>
      <p:sp>
        <p:nvSpPr>
          <p:cNvPr id="3" name="Pladsholder til indhold 2">
            <a:extLst>
              <a:ext uri="{FF2B5EF4-FFF2-40B4-BE49-F238E27FC236}">
                <a16:creationId xmlns:a16="http://schemas.microsoft.com/office/drawing/2014/main" id="{3B98BAFE-0C73-8024-0B55-80D64AAED27D}"/>
              </a:ext>
            </a:extLst>
          </p:cNvPr>
          <p:cNvSpPr>
            <a:spLocks noGrp="1"/>
          </p:cNvSpPr>
          <p:nvPr>
            <p:ph idx="1"/>
          </p:nvPr>
        </p:nvSpPr>
        <p:spPr/>
        <p:txBody>
          <a:bodyPr>
            <a:normAutofit/>
          </a:bodyPr>
          <a:lstStyle/>
          <a:p>
            <a:pPr marL="342900" lvl="0" indent="-342900">
              <a:lnSpc>
                <a:spcPct val="115000"/>
              </a:lnSpc>
              <a:buFont typeface="+mj-lt"/>
              <a:buAutoNum type="arabicPeriod"/>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Brug figur 5.3, 5.4, 5.5 og 5.6 til at lære om hvordan kontrollen i restriktionspunktet foregår i normale celler</a:t>
            </a:r>
          </a:p>
          <a:p>
            <a:pPr marL="342900" lvl="0" indent="-342900">
              <a:lnSpc>
                <a:spcPct val="115000"/>
              </a:lnSpc>
              <a:buFont typeface="+mj-lt"/>
              <a:buAutoNum type="arabicPeriod"/>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Få styr på rollerne for følgende </a:t>
            </a:r>
          </a:p>
          <a:p>
            <a:pPr marL="800100" lvl="1" indent="-342900">
              <a:lnSpc>
                <a:spcPct val="115000"/>
              </a:lnSpc>
              <a:buFont typeface="Aptos" panose="020B0004020202020204" pitchFamily="34" charset="0"/>
              <a:buChar char="-"/>
            </a:pP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Retinablastom</a:t>
            </a:r>
            <a:r>
              <a:rPr lang="da-DK" sz="1400" kern="100" dirty="0">
                <a:effectLst/>
                <a:latin typeface="Aptos" panose="020B0004020202020204" pitchFamily="34" charset="0"/>
                <a:ea typeface="Aptos" panose="020B0004020202020204" pitchFamily="34" charset="0"/>
                <a:cs typeface="Times New Roman" panose="02020603050405020304" pitchFamily="18" charset="0"/>
              </a:rPr>
              <a:t> (Rb)</a:t>
            </a:r>
          </a:p>
          <a:p>
            <a:pPr marL="800100" lvl="1" indent="-342900">
              <a:lnSpc>
                <a:spcPct val="115000"/>
              </a:lnSpc>
              <a:buFont typeface="Aptos" panose="020B0004020202020204" pitchFamily="34" charset="0"/>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E2F</a:t>
            </a:r>
          </a:p>
          <a:p>
            <a:pPr marL="800100" lvl="1" indent="-342900">
              <a:lnSpc>
                <a:spcPct val="115000"/>
              </a:lnSpc>
              <a:buFont typeface="Aptos" panose="020B0004020202020204" pitchFamily="34" charset="0"/>
              <a:buChar char="-"/>
            </a:pP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Cyclin</a:t>
            </a:r>
            <a:r>
              <a:rPr lang="da-DK" sz="1400" kern="100" dirty="0">
                <a:effectLst/>
                <a:latin typeface="Aptos" panose="020B0004020202020204" pitchFamily="34" charset="0"/>
                <a:ea typeface="Aptos" panose="020B0004020202020204" pitchFamily="34" charset="0"/>
                <a:cs typeface="Times New Roman" panose="02020603050405020304" pitchFamily="18" charset="0"/>
              </a:rPr>
              <a:t> D</a:t>
            </a:r>
          </a:p>
          <a:p>
            <a:pPr marL="800100" lvl="1" indent="-342900">
              <a:lnSpc>
                <a:spcPct val="115000"/>
              </a:lnSpc>
              <a:buFont typeface="Aptos" panose="020B0004020202020204" pitchFamily="34" charset="0"/>
              <a:buChar char="-"/>
            </a:pP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Cyklin</a:t>
            </a:r>
            <a:r>
              <a:rPr lang="da-DK" sz="1400" kern="100" dirty="0">
                <a:effectLst/>
                <a:latin typeface="Aptos" panose="020B0004020202020204" pitchFamily="34" charset="0"/>
                <a:ea typeface="Aptos" panose="020B0004020202020204" pitchFamily="34" charset="0"/>
                <a:cs typeface="Times New Roman" panose="02020603050405020304" pitchFamily="18" charset="0"/>
              </a:rPr>
              <a:t> dependent </a:t>
            </a: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kinase</a:t>
            </a:r>
            <a:r>
              <a:rPr lang="da-DK" sz="1400" kern="100" dirty="0">
                <a:effectLst/>
                <a:latin typeface="Aptos" panose="020B0004020202020204" pitchFamily="34" charset="0"/>
                <a:ea typeface="Aptos" panose="020B0004020202020204" pitchFamily="34" charset="0"/>
                <a:cs typeface="Times New Roman" panose="02020603050405020304" pitchFamily="18" charset="0"/>
              </a:rPr>
              <a:t> (CDK4)</a:t>
            </a:r>
          </a:p>
          <a:p>
            <a:pPr marL="800100" lvl="1" indent="-342900">
              <a:lnSpc>
                <a:spcPct val="115000"/>
              </a:lnSpc>
              <a:buFont typeface="Aptos" panose="020B0004020202020204" pitchFamily="34" charset="0"/>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p15 og p16 (</a:t>
            </a: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Tumorsupressor</a:t>
            </a:r>
            <a:r>
              <a:rPr lang="da-DK" sz="1400" kern="100" dirty="0">
                <a:effectLst/>
                <a:latin typeface="Aptos" panose="020B0004020202020204" pitchFamily="34" charset="0"/>
                <a:ea typeface="Aptos" panose="020B0004020202020204" pitchFamily="34" charset="0"/>
                <a:cs typeface="Times New Roman" panose="02020603050405020304" pitchFamily="18" charset="0"/>
              </a:rPr>
              <a:t>)</a:t>
            </a:r>
          </a:p>
          <a:p>
            <a:pPr marL="800100" lvl="1" indent="-342900">
              <a:lnSpc>
                <a:spcPct val="115000"/>
              </a:lnSpc>
              <a:buFont typeface="Aptos" panose="020B0004020202020204" pitchFamily="34" charset="0"/>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p53</a:t>
            </a:r>
          </a:p>
          <a:p>
            <a:pPr marL="800100" lvl="1" indent="-342900">
              <a:lnSpc>
                <a:spcPct val="115000"/>
              </a:lnSpc>
              <a:buFont typeface="Aptos" panose="020B0004020202020204" pitchFamily="34" charset="0"/>
              <a:buChar char="-"/>
            </a:pP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protoonkogener</a:t>
            </a:r>
            <a:endParaRPr lang="da-DK" sz="1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15000"/>
              </a:lnSpc>
              <a:buFont typeface="Aptos" panose="020B0004020202020204" pitchFamily="34" charset="0"/>
              <a:buChar char="-"/>
            </a:pPr>
            <a:r>
              <a:rPr lang="da-DK" sz="1400" kern="100" dirty="0" err="1">
                <a:effectLst/>
                <a:latin typeface="Aptos" panose="020B0004020202020204" pitchFamily="34" charset="0"/>
                <a:ea typeface="Aptos" panose="020B0004020202020204" pitchFamily="34" charset="0"/>
                <a:cs typeface="Times New Roman" panose="02020603050405020304" pitchFamily="18" charset="0"/>
              </a:rPr>
              <a:t>Tumorsupressorgener</a:t>
            </a:r>
            <a:endParaRPr lang="da-DK"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Hvad går galt i de fleste kræftceller?</a:t>
            </a:r>
          </a:p>
          <a:p>
            <a:endParaRPr lang="da-DK" dirty="0"/>
          </a:p>
        </p:txBody>
      </p:sp>
    </p:spTree>
    <p:extLst>
      <p:ext uri="{BB962C8B-B14F-4D97-AF65-F5344CB8AC3E}">
        <p14:creationId xmlns:p14="http://schemas.microsoft.com/office/powerpoint/2010/main" val="142329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167FF-BA00-94F4-730E-F69D26F20007}"/>
              </a:ext>
            </a:extLst>
          </p:cNvPr>
          <p:cNvSpPr>
            <a:spLocks noGrp="1"/>
          </p:cNvSpPr>
          <p:nvPr>
            <p:ph type="title"/>
          </p:nvPr>
        </p:nvSpPr>
        <p:spPr/>
        <p:txBody>
          <a:bodyPr/>
          <a:lstStyle/>
          <a:p>
            <a:r>
              <a:rPr lang="da-DK" dirty="0"/>
              <a:t>Kræft bryder ligevægten</a:t>
            </a:r>
          </a:p>
        </p:txBody>
      </p:sp>
      <p:pic>
        <p:nvPicPr>
          <p:cNvPr id="5" name="Pladsholder til indhold 4" descr="Et billede, der indeholder skærmbillede, tekst, diagram&#10;&#10;Indhold genereret af kunstig intelligens kan være forkert.">
            <a:extLst>
              <a:ext uri="{FF2B5EF4-FFF2-40B4-BE49-F238E27FC236}">
                <a16:creationId xmlns:a16="http://schemas.microsoft.com/office/drawing/2014/main" id="{E0C45AC3-F798-43AD-4580-3A6FFBB82EED}"/>
              </a:ext>
            </a:extLst>
          </p:cNvPr>
          <p:cNvPicPr>
            <a:picLocks noGrp="1" noChangeAspect="1"/>
          </p:cNvPicPr>
          <p:nvPr>
            <p:ph idx="1"/>
          </p:nvPr>
        </p:nvPicPr>
        <p:blipFill>
          <a:blip r:embed="rId3"/>
          <a:stretch>
            <a:fillRect/>
          </a:stretch>
        </p:blipFill>
        <p:spPr>
          <a:xfrm>
            <a:off x="5599113" y="1404989"/>
            <a:ext cx="6034150" cy="5087886"/>
          </a:xfrm>
        </p:spPr>
      </p:pic>
      <p:sp>
        <p:nvSpPr>
          <p:cNvPr id="7" name="Tekstfelt 6">
            <a:extLst>
              <a:ext uri="{FF2B5EF4-FFF2-40B4-BE49-F238E27FC236}">
                <a16:creationId xmlns:a16="http://schemas.microsoft.com/office/drawing/2014/main" id="{8911E6E8-6DAB-6536-F053-D31ECC97229A}"/>
              </a:ext>
            </a:extLst>
          </p:cNvPr>
          <p:cNvSpPr txBox="1"/>
          <p:nvPr/>
        </p:nvSpPr>
        <p:spPr>
          <a:xfrm>
            <a:off x="838200" y="1488477"/>
            <a:ext cx="3852553" cy="2308324"/>
          </a:xfrm>
          <a:prstGeom prst="rect">
            <a:avLst/>
          </a:prstGeom>
          <a:noFill/>
        </p:spPr>
        <p:txBody>
          <a:bodyPr wrap="square">
            <a:spAutoFit/>
          </a:bodyPr>
          <a:lstStyle/>
          <a:p>
            <a:r>
              <a:rPr lang="da-DK" b="0" i="1" dirty="0">
                <a:solidFill>
                  <a:srgbClr val="85868C"/>
                </a:solidFill>
                <a:effectLst/>
                <a:latin typeface="Roboto" panose="02000000000000000000" pitchFamily="2" charset="0"/>
              </a:rPr>
              <a:t>Eksempel på en celle, der under kopieringen af sit DNA erhverver sig en mutation, som bliver videreført til næste celle. En af de muterede celler kan erhverve sig endnu en mutation. Med det rette antal af mutationer kan det medføre, at cellen opfører sig som en kræftcelle.</a:t>
            </a:r>
            <a:endParaRPr lang="da-DK" dirty="0"/>
          </a:p>
        </p:txBody>
      </p:sp>
      <p:sp>
        <p:nvSpPr>
          <p:cNvPr id="8" name="Tekstfelt 7">
            <a:extLst>
              <a:ext uri="{FF2B5EF4-FFF2-40B4-BE49-F238E27FC236}">
                <a16:creationId xmlns:a16="http://schemas.microsoft.com/office/drawing/2014/main" id="{498B2A15-024C-D749-EB84-C505257A8F4C}"/>
              </a:ext>
            </a:extLst>
          </p:cNvPr>
          <p:cNvSpPr txBox="1"/>
          <p:nvPr/>
        </p:nvSpPr>
        <p:spPr>
          <a:xfrm>
            <a:off x="691686" y="3796801"/>
            <a:ext cx="5530984" cy="2585323"/>
          </a:xfrm>
          <a:prstGeom prst="rect">
            <a:avLst/>
          </a:prstGeom>
          <a:noFill/>
        </p:spPr>
        <p:txBody>
          <a:bodyPr wrap="square" rtlCol="0">
            <a:spAutoFit/>
          </a:bodyPr>
          <a:lstStyle/>
          <a:p>
            <a:r>
              <a:rPr lang="da-DK" dirty="0"/>
              <a:t>Brug teksten fra </a:t>
            </a:r>
            <a:r>
              <a:rPr lang="da-DK" dirty="0" err="1"/>
              <a:t>biotech</a:t>
            </a:r>
            <a:r>
              <a:rPr lang="da-DK" dirty="0"/>
              <a:t> </a:t>
            </a:r>
            <a:r>
              <a:rPr lang="da-DK" dirty="0" err="1"/>
              <a:t>academy</a:t>
            </a:r>
            <a:r>
              <a:rPr lang="da-DK" dirty="0"/>
              <a:t> til at undersøge yderligere hvordan kræftceller omgås balancen (celleligevægten) mellem vækstfaktorer og antivækstfaktorer og på den måde kan dele sig ukontrolleret </a:t>
            </a:r>
          </a:p>
          <a:p>
            <a:r>
              <a:rPr lang="da-DK" dirty="0"/>
              <a:t>Link til tekst: </a:t>
            </a:r>
            <a:r>
              <a:rPr lang="da-DK" dirty="0">
                <a:hlinkClick r:id="rId4"/>
              </a:rPr>
              <a:t>https://www.biotechacademy.dk/undervisning/gymnasiale-projekter/mennesket-paa-dna-mikrochip/biologiske-mekanismer-i-kraeft/</a:t>
            </a:r>
            <a:r>
              <a:rPr lang="da-DK" dirty="0"/>
              <a:t> </a:t>
            </a:r>
          </a:p>
        </p:txBody>
      </p:sp>
    </p:spTree>
    <p:extLst>
      <p:ext uri="{BB962C8B-B14F-4D97-AF65-F5344CB8AC3E}">
        <p14:creationId xmlns:p14="http://schemas.microsoft.com/office/powerpoint/2010/main" val="45593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923140-193E-E252-CC50-D1433CE61779}"/>
              </a:ext>
            </a:extLst>
          </p:cNvPr>
          <p:cNvSpPr>
            <a:spLocks noGrp="1"/>
          </p:cNvSpPr>
          <p:nvPr>
            <p:ph type="title"/>
          </p:nvPr>
        </p:nvSpPr>
        <p:spPr/>
        <p:txBody>
          <a:bodyPr/>
          <a:lstStyle/>
          <a:p>
            <a:r>
              <a:rPr lang="da-DK" dirty="0"/>
              <a:t>Gener involveret i kræft</a:t>
            </a:r>
          </a:p>
        </p:txBody>
      </p:sp>
      <p:pic>
        <p:nvPicPr>
          <p:cNvPr id="2050" name="Picture 2">
            <a:extLst>
              <a:ext uri="{FF2B5EF4-FFF2-40B4-BE49-F238E27FC236}">
                <a16:creationId xmlns:a16="http://schemas.microsoft.com/office/drawing/2014/main" id="{1950D1BA-7366-1A89-C624-DFD9E05B34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06301" y="1690688"/>
            <a:ext cx="5645274" cy="411634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EC38D6EF-8988-64CF-65DA-7B57820FF4DD}"/>
              </a:ext>
            </a:extLst>
          </p:cNvPr>
          <p:cNvSpPr txBox="1"/>
          <p:nvPr/>
        </p:nvSpPr>
        <p:spPr>
          <a:xfrm>
            <a:off x="935182" y="1690688"/>
            <a:ext cx="4492831" cy="1477328"/>
          </a:xfrm>
          <a:prstGeom prst="rect">
            <a:avLst/>
          </a:prstGeom>
          <a:noFill/>
        </p:spPr>
        <p:txBody>
          <a:bodyPr wrap="square">
            <a:spAutoFit/>
          </a:bodyPr>
          <a:lstStyle/>
          <a:p>
            <a:r>
              <a:rPr lang="da-DK" b="0" i="1" dirty="0">
                <a:solidFill>
                  <a:srgbClr val="85868C"/>
                </a:solidFill>
                <a:effectLst/>
                <a:latin typeface="Roboto" panose="02000000000000000000" pitchFamily="2" charset="0"/>
              </a:rPr>
              <a:t>Et eksempel på muterede gener, der kan føre til tarmkræft. Kræften udvikles i flere trin. Mutationerne medfører enten en nedsat- eller mistet genfunktion eller en over-aktivering af genfunktionen</a:t>
            </a:r>
            <a:endParaRPr lang="da-DK" dirty="0"/>
          </a:p>
        </p:txBody>
      </p:sp>
      <p:sp>
        <p:nvSpPr>
          <p:cNvPr id="7" name="Tekstfelt 6">
            <a:extLst>
              <a:ext uri="{FF2B5EF4-FFF2-40B4-BE49-F238E27FC236}">
                <a16:creationId xmlns:a16="http://schemas.microsoft.com/office/drawing/2014/main" id="{D1D30DBC-0366-0E83-0811-E6421D84D32B}"/>
              </a:ext>
            </a:extLst>
          </p:cNvPr>
          <p:cNvSpPr txBox="1"/>
          <p:nvPr/>
        </p:nvSpPr>
        <p:spPr>
          <a:xfrm>
            <a:off x="838200" y="3515690"/>
            <a:ext cx="5160818" cy="3139321"/>
          </a:xfrm>
          <a:prstGeom prst="rect">
            <a:avLst/>
          </a:prstGeom>
          <a:noFill/>
        </p:spPr>
        <p:txBody>
          <a:bodyPr wrap="square">
            <a:spAutoFit/>
          </a:bodyPr>
          <a:lstStyle/>
          <a:p>
            <a:r>
              <a:rPr lang="da-DK" dirty="0"/>
              <a:t>Brug teksten fra </a:t>
            </a:r>
            <a:r>
              <a:rPr lang="da-DK" dirty="0" err="1"/>
              <a:t>biotech</a:t>
            </a:r>
            <a:r>
              <a:rPr lang="da-DK" dirty="0"/>
              <a:t> </a:t>
            </a:r>
            <a:r>
              <a:rPr lang="da-DK" dirty="0" err="1"/>
              <a:t>academy</a:t>
            </a:r>
            <a:r>
              <a:rPr lang="da-DK" dirty="0"/>
              <a:t> til at undersøge yderligere hvilke gener der er involveret i udvikling af kræft</a:t>
            </a:r>
          </a:p>
          <a:p>
            <a:r>
              <a:rPr lang="da-DK" dirty="0"/>
              <a:t>Hvad er </a:t>
            </a:r>
            <a:r>
              <a:rPr lang="da-DK" dirty="0" err="1"/>
              <a:t>protoonkogener</a:t>
            </a:r>
            <a:r>
              <a:rPr lang="da-DK" dirty="0"/>
              <a:t>? Giv eksempler</a:t>
            </a:r>
          </a:p>
          <a:p>
            <a:r>
              <a:rPr lang="da-DK" dirty="0"/>
              <a:t>Hvad er </a:t>
            </a:r>
            <a:r>
              <a:rPr lang="da-DK" dirty="0" err="1"/>
              <a:t>onkogener</a:t>
            </a:r>
            <a:r>
              <a:rPr lang="da-DK" dirty="0"/>
              <a:t>? – Giv eksempler</a:t>
            </a:r>
          </a:p>
          <a:p>
            <a:r>
              <a:rPr lang="da-DK" dirty="0"/>
              <a:t>Hvad er </a:t>
            </a:r>
            <a:r>
              <a:rPr lang="da-DK" dirty="0" err="1"/>
              <a:t>tumorsupressorgener</a:t>
            </a:r>
            <a:r>
              <a:rPr lang="da-DK" dirty="0"/>
              <a:t>? – Giv eksempler</a:t>
            </a:r>
          </a:p>
          <a:p>
            <a:endParaRPr lang="da-DK" dirty="0"/>
          </a:p>
          <a:p>
            <a:r>
              <a:rPr lang="da-DK" dirty="0"/>
              <a:t>Link til tekst: </a:t>
            </a:r>
          </a:p>
          <a:p>
            <a:r>
              <a:rPr lang="da-DK" dirty="0">
                <a:hlinkClick r:id="rId4"/>
              </a:rPr>
              <a:t>https://www.biotechacademy.dk/undervisning/gymnasiale-projekter/mennesket-paa-dna-mikrochip/gener-involveret-i-kraeft/</a:t>
            </a:r>
            <a:r>
              <a:rPr lang="da-DK" dirty="0"/>
              <a:t> </a:t>
            </a:r>
          </a:p>
        </p:txBody>
      </p:sp>
    </p:spTree>
    <p:extLst>
      <p:ext uri="{BB962C8B-B14F-4D97-AF65-F5344CB8AC3E}">
        <p14:creationId xmlns:p14="http://schemas.microsoft.com/office/powerpoint/2010/main" val="333659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69B5A-E4AF-275D-2504-E214986AD79A}"/>
              </a:ext>
            </a:extLst>
          </p:cNvPr>
          <p:cNvSpPr>
            <a:spLocks noGrp="1"/>
          </p:cNvSpPr>
          <p:nvPr>
            <p:ph type="title"/>
          </p:nvPr>
        </p:nvSpPr>
        <p:spPr/>
        <p:txBody>
          <a:bodyPr/>
          <a:lstStyle/>
          <a:p>
            <a:r>
              <a:rPr lang="da-DK" dirty="0"/>
              <a:t>Cancerceller </a:t>
            </a:r>
            <a:r>
              <a:rPr lang="da-DK" dirty="0" err="1"/>
              <a:t>vs</a:t>
            </a:r>
            <a:r>
              <a:rPr lang="da-DK" dirty="0"/>
              <a:t> normale celler</a:t>
            </a:r>
          </a:p>
        </p:txBody>
      </p:sp>
      <p:pic>
        <p:nvPicPr>
          <p:cNvPr id="4" name="Pladsholder til indhold 3" descr="Et billede, der indeholder tekst, skærmbillede, dokument, Font/skrifttype&#10;&#10;Indhold genereret af kunstig intelligens kan være forkert.">
            <a:extLst>
              <a:ext uri="{FF2B5EF4-FFF2-40B4-BE49-F238E27FC236}">
                <a16:creationId xmlns:a16="http://schemas.microsoft.com/office/drawing/2014/main" id="{ACE300BF-9155-7F33-1AC9-BAA22B093CE5}"/>
              </a:ext>
            </a:extLst>
          </p:cNvPr>
          <p:cNvPicPr>
            <a:picLocks noGrp="1" noChangeAspect="1"/>
          </p:cNvPicPr>
          <p:nvPr>
            <p:ph idx="1"/>
          </p:nvPr>
        </p:nvPicPr>
        <p:blipFill>
          <a:blip r:embed="rId2"/>
          <a:stretch>
            <a:fillRect/>
          </a:stretch>
        </p:blipFill>
        <p:spPr>
          <a:xfrm>
            <a:off x="923250" y="1690688"/>
            <a:ext cx="3315305" cy="4351338"/>
          </a:xfrm>
          <a:prstGeom prst="rect">
            <a:avLst/>
          </a:prstGeom>
        </p:spPr>
      </p:pic>
      <p:pic>
        <p:nvPicPr>
          <p:cNvPr id="6" name="Billede 5" descr="Et billede, der indeholder tekst, skærmbillede&#10;&#10;Indhold genereret af kunstig intelligens kan være forkert.">
            <a:extLst>
              <a:ext uri="{FF2B5EF4-FFF2-40B4-BE49-F238E27FC236}">
                <a16:creationId xmlns:a16="http://schemas.microsoft.com/office/drawing/2014/main" id="{D93EC28B-8C94-F583-95A3-D308255A76F4}"/>
              </a:ext>
            </a:extLst>
          </p:cNvPr>
          <p:cNvPicPr>
            <a:picLocks noChangeAspect="1"/>
          </p:cNvPicPr>
          <p:nvPr/>
        </p:nvPicPr>
        <p:blipFill>
          <a:blip r:embed="rId3"/>
          <a:stretch>
            <a:fillRect/>
          </a:stretch>
        </p:blipFill>
        <p:spPr>
          <a:xfrm>
            <a:off x="4479224" y="1695451"/>
            <a:ext cx="3681103" cy="2557102"/>
          </a:xfrm>
          <a:prstGeom prst="rect">
            <a:avLst/>
          </a:prstGeom>
        </p:spPr>
      </p:pic>
      <p:pic>
        <p:nvPicPr>
          <p:cNvPr id="3" name="Billede 2" descr="Et billede, der indeholder skimmelsvamp, visualisering&#10;&#10;Indhold genereret af kunstig intelligens kan være forkert.">
            <a:extLst>
              <a:ext uri="{FF2B5EF4-FFF2-40B4-BE49-F238E27FC236}">
                <a16:creationId xmlns:a16="http://schemas.microsoft.com/office/drawing/2014/main" id="{F52913AF-B82F-F055-9BD9-3949906D7196}"/>
              </a:ext>
            </a:extLst>
          </p:cNvPr>
          <p:cNvPicPr>
            <a:picLocks noChangeAspect="1"/>
          </p:cNvPicPr>
          <p:nvPr/>
        </p:nvPicPr>
        <p:blipFill>
          <a:blip r:embed="rId4"/>
          <a:stretch>
            <a:fillRect/>
          </a:stretch>
        </p:blipFill>
        <p:spPr>
          <a:xfrm>
            <a:off x="4479224" y="4309815"/>
            <a:ext cx="5274376" cy="2401342"/>
          </a:xfrm>
          <a:prstGeom prst="rect">
            <a:avLst/>
          </a:prstGeom>
        </p:spPr>
      </p:pic>
    </p:spTree>
    <p:extLst>
      <p:ext uri="{BB962C8B-B14F-4D97-AF65-F5344CB8AC3E}">
        <p14:creationId xmlns:p14="http://schemas.microsoft.com/office/powerpoint/2010/main" val="90852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30ABB-4C68-5771-2549-31EB511D33AF}"/>
              </a:ext>
            </a:extLst>
          </p:cNvPr>
          <p:cNvSpPr>
            <a:spLocks noGrp="1"/>
          </p:cNvSpPr>
          <p:nvPr>
            <p:ph type="title"/>
          </p:nvPr>
        </p:nvSpPr>
        <p:spPr/>
        <p:txBody>
          <a:bodyPr/>
          <a:lstStyle/>
          <a:p>
            <a:r>
              <a:rPr lang="da-DK" dirty="0"/>
              <a:t>Opsummering – hvad har jeg lært?</a:t>
            </a:r>
          </a:p>
        </p:txBody>
      </p:sp>
      <p:sp>
        <p:nvSpPr>
          <p:cNvPr id="3" name="Pladsholder til indhold 2">
            <a:extLst>
              <a:ext uri="{FF2B5EF4-FFF2-40B4-BE49-F238E27FC236}">
                <a16:creationId xmlns:a16="http://schemas.microsoft.com/office/drawing/2014/main" id="{3E8E6CE2-18EA-D50C-0E86-4BB60EE9CA71}"/>
              </a:ext>
            </a:extLst>
          </p:cNvPr>
          <p:cNvSpPr>
            <a:spLocks noGrp="1"/>
          </p:cNvSpPr>
          <p:nvPr>
            <p:ph idx="1"/>
          </p:nvPr>
        </p:nvSpPr>
        <p:spPr/>
        <p:txBody>
          <a:bodyPr/>
          <a:lstStyle/>
          <a:p>
            <a:endParaRPr lang="da-DK" dirty="0"/>
          </a:p>
        </p:txBody>
      </p:sp>
    </p:spTree>
    <p:extLst>
      <p:ext uri="{BB962C8B-B14F-4D97-AF65-F5344CB8AC3E}">
        <p14:creationId xmlns:p14="http://schemas.microsoft.com/office/powerpoint/2010/main" val="372660236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TotalTime>
  <Words>360</Words>
  <Application>Microsoft Macintosh PowerPoint</Application>
  <PresentationFormat>Widescreen</PresentationFormat>
  <Paragraphs>36</Paragraphs>
  <Slides>7</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vt:i4>
      </vt:variant>
    </vt:vector>
  </HeadingPairs>
  <TitlesOfParts>
    <vt:vector size="13" baseType="lpstr">
      <vt:lpstr>Aptos</vt:lpstr>
      <vt:lpstr>Aptos Display</vt:lpstr>
      <vt:lpstr>Arial</vt:lpstr>
      <vt:lpstr>Calibri</vt:lpstr>
      <vt:lpstr>Roboto</vt:lpstr>
      <vt:lpstr>Office-tema</vt:lpstr>
      <vt:lpstr>Kræft</vt:lpstr>
      <vt:lpstr>Opgave 1 – Gennemgå læsefokus</vt:lpstr>
      <vt:lpstr>Opgave 2 – Arbejdsspørgsmål til celler der deler sig  </vt:lpstr>
      <vt:lpstr>Kræft bryder ligevægten</vt:lpstr>
      <vt:lpstr>Gener involveret i kræft</vt:lpstr>
      <vt:lpstr>Cancerceller vs normale celler</vt:lpstr>
      <vt:lpstr>Opsummering – hvad har jeg lært?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Line Søndergaard Kallerup</dc:creator>
  <cp:lastModifiedBy>Line Søndergaard Kallerup</cp:lastModifiedBy>
  <cp:revision>1</cp:revision>
  <dcterms:created xsi:type="dcterms:W3CDTF">2025-04-09T07:27:33Z</dcterms:created>
  <dcterms:modified xsi:type="dcterms:W3CDTF">2025-04-09T09:08:16Z</dcterms:modified>
</cp:coreProperties>
</file>