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8" r:id="rId3"/>
    <p:sldId id="269" r:id="rId4"/>
    <p:sldId id="264" r:id="rId5"/>
    <p:sldId id="263" r:id="rId6"/>
    <p:sldId id="265" r:id="rId7"/>
    <p:sldId id="266" r:id="rId8"/>
    <p:sldId id="268" r:id="rId9"/>
    <p:sldId id="262" r:id="rId10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18"/>
    <a:srgbClr val="F3EC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4FD498-BAFB-E042-85B0-51F624AFC1EB}" v="14" dt="2025-04-09T10:37:46.9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2"/>
    <p:restoredTop sz="94654"/>
  </p:normalViewPr>
  <p:slideViewPr>
    <p:cSldViewPr snapToGrid="0">
      <p:cViewPr>
        <p:scale>
          <a:sx n="108" d="100"/>
          <a:sy n="108" d="100"/>
        </p:scale>
        <p:origin x="84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A49365-0654-3F40-9AEA-8084E656DCA7}" type="datetimeFigureOut">
              <a:rPr lang="da-DK" smtClean="0"/>
              <a:t>09.04.2025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9F1ACF-7117-B943-8CEB-11B7EF59D02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97425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/>
              <a:t>https</a:t>
            </a:r>
            <a:r>
              <a:rPr lang="da-DK" dirty="0"/>
              <a:t>://</a:t>
            </a:r>
            <a:r>
              <a:rPr lang="da-DK" dirty="0" err="1"/>
              <a:t>www.verywellhealth.com</a:t>
            </a:r>
            <a:r>
              <a:rPr lang="da-DK" dirty="0"/>
              <a:t>/brca-mutations-and-breast-cancer-4158206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9F1ACF-7117-B943-8CEB-11B7EF59D022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7700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/>
              <a:t>https</a:t>
            </a:r>
            <a:r>
              <a:rPr lang="da-DK" dirty="0"/>
              <a:t>://</a:t>
            </a:r>
            <a:r>
              <a:rPr lang="da-DK" dirty="0" err="1"/>
              <a:t>en.wikipedia.org</a:t>
            </a:r>
            <a:r>
              <a:rPr lang="da-DK" dirty="0"/>
              <a:t>/wiki/BRCA1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9F1ACF-7117-B943-8CEB-11B7EF59D022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405422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/>
              <a:t>https</a:t>
            </a:r>
            <a:r>
              <a:rPr lang="da-DK" dirty="0"/>
              <a:t>://</a:t>
            </a:r>
            <a:r>
              <a:rPr lang="da-DK" dirty="0" err="1"/>
              <a:t>nationaltcenterforetik.dk</a:t>
            </a:r>
            <a:r>
              <a:rPr lang="da-DK" dirty="0"/>
              <a:t>/Media/637875365528251653/Baggrundsrapport-om-genom-</a:t>
            </a:r>
            <a:r>
              <a:rPr lang="da-DK" dirty="0" err="1"/>
              <a:t>undersoegelser.pdf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9F1ACF-7117-B943-8CEB-11B7EF59D022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052639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DCACAB-A534-C8AA-38CD-D99E479E7E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7CC83AAF-BA79-F04F-1763-9FE44AADDB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BF343B2-5DFB-F8B9-70DE-2F8A2DBC0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D9EA1-C97A-254D-BD04-ACA819F94401}" type="datetimeFigureOut">
              <a:rPr lang="da-DK" smtClean="0"/>
              <a:t>09.04.2025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400590A-9DCF-F723-8BF5-7A159E167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1201D9C-7134-4A1F-E3B5-5633346C1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48B3A-F489-B049-8EDA-592E93D841B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70739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4FCB80-0A10-BAAE-0F08-2D3006E10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5C32A92-A6B0-1AAD-4D69-3E0A08B3EE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B30F65A-47FC-3834-B48D-D94B846E0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D9EA1-C97A-254D-BD04-ACA819F94401}" type="datetimeFigureOut">
              <a:rPr lang="da-DK" smtClean="0"/>
              <a:t>09.04.2025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A6F9395-8014-0141-7CA3-CB9F051F9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3B44AE5-988B-6A49-2859-C0B6E857C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48B3A-F489-B049-8EDA-592E93D841B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75213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7B93AB-A8D3-3AB5-F036-333A5AF60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5DE50FE-F7DF-0EF9-CA30-C48AA3FDE2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8F3BECB-C218-E19A-5429-3E378C355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D9EA1-C97A-254D-BD04-ACA819F94401}" type="datetimeFigureOut">
              <a:rPr lang="da-DK" smtClean="0"/>
              <a:t>09.04.2025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AA6B253-D112-04DC-D358-7260676FC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FB66C6D-3B43-A30E-B43D-F1C094354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48B3A-F489-B049-8EDA-592E93D841B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48046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B80541-4B05-6007-6A24-2FEA1C763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804E58D-BAAC-1FA7-DE4C-05E23CBF51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D638718E-FDD1-7D50-A0E3-71B5623A89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5AAA7BD-8A4E-FDF2-D34D-0CC2106D3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D9EA1-C97A-254D-BD04-ACA819F94401}" type="datetimeFigureOut">
              <a:rPr lang="da-DK" smtClean="0"/>
              <a:t>09.04.2025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FACCC12-B55C-ACD3-D6F8-79C3AF464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B41FEDA8-62EC-5984-F3B7-13D7CA4A1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48B3A-F489-B049-8EDA-592E93D841B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22692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C44748-2D04-351F-17A4-1E7021714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0535AD0-9B44-705B-DEAA-EDCE79144A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53F00AD-2ABF-064C-E2F6-6C6700405F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4DDD7929-223D-B43C-EB17-DD40CA81E6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352A830A-0F10-0D12-91EB-1007282124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D5D19332-30A4-B7BF-0E1B-CBF9C5907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D9EA1-C97A-254D-BD04-ACA819F94401}" type="datetimeFigureOut">
              <a:rPr lang="da-DK" smtClean="0"/>
              <a:t>09.04.2025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0F37E431-1B27-4B1D-9A74-47EC1C4AF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C06069E3-7AFC-8938-356D-498C0426F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48B3A-F489-B049-8EDA-592E93D841B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36858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6599A7-C4D8-B63C-4663-F01A26A50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9977A140-2E35-5750-FE2E-1F84A6CDDE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D9EA1-C97A-254D-BD04-ACA819F94401}" type="datetimeFigureOut">
              <a:rPr lang="da-DK" smtClean="0"/>
              <a:t>09.04.2025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D23CB65E-74B8-F17B-1CF0-0558694C0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2961926A-F98C-3B1F-2832-EF92868B4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48B3A-F489-B049-8EDA-592E93D841B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08435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1251C18E-C49E-F77F-C821-98E211092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D9EA1-C97A-254D-BD04-ACA819F94401}" type="datetimeFigureOut">
              <a:rPr lang="da-DK" smtClean="0"/>
              <a:t>09.04.2025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42074107-C3C5-4873-9AD6-84B20966B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59928520-794D-6B93-6A42-411F3820E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48B3A-F489-B049-8EDA-592E93D841B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66628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C4B38B-1DEB-4411-B211-0880D05BD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367D57D-3074-19D7-5D3D-25BBA138B4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491E7911-D3E5-6694-B87B-709FF4DE39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B441B64-D92F-8A84-BDB6-0F4C82679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D9EA1-C97A-254D-BD04-ACA819F94401}" type="datetimeFigureOut">
              <a:rPr lang="da-DK" smtClean="0"/>
              <a:t>09.04.2025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C260441-7D2E-D5E1-BDBF-BA7E06849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43C0D18-3F04-C350-B2B4-3087EF50E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48B3A-F489-B049-8EDA-592E93D841B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21194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C05DB5-508F-3AC4-8967-C5AFDE4E9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468453B3-6C70-3D7F-A261-C88EDF7830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9A05556-ECB9-E78A-DC23-C55186ABFE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CF4B34F-B34C-1503-7547-752E60A71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D9EA1-C97A-254D-BD04-ACA819F94401}" type="datetimeFigureOut">
              <a:rPr lang="da-DK" smtClean="0"/>
              <a:t>09.04.2025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FA6E5D2-ACA2-B027-D569-E50B5907C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065752A-47E0-54CE-0B28-1C61161CD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48B3A-F489-B049-8EDA-592E93D841B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69389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C68ACF-0114-44F1-EE13-92739D926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3253C53-6D52-36DC-3B2D-14A67CD8C1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2D99A07-1DD1-CD0F-D2BF-C1DDF1589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D9EA1-C97A-254D-BD04-ACA819F94401}" type="datetimeFigureOut">
              <a:rPr lang="da-DK" smtClean="0"/>
              <a:t>09.04.2025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B9FD69C-23CA-4DA3-4E01-9607295FC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9794FA2-0AFC-F8FC-178B-EFBABC57E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48B3A-F489-B049-8EDA-592E93D841B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52197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E7BF4950-F0B2-F42B-12EB-0025E255A9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B3D5B265-0D6C-FE3C-A324-B083954216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08593C3-21F8-6AFE-6A1E-6A8D2A589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D9EA1-C97A-254D-BD04-ACA819F94401}" type="datetimeFigureOut">
              <a:rPr lang="da-DK" smtClean="0"/>
              <a:t>09.04.2025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8DA13D4-260D-82E6-1EA2-9C14FC4A3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EF51C5F-E379-E701-1F5A-8585DDAFC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48B3A-F489-B049-8EDA-592E93D841B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9876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EE894172-3147-19E4-05D1-805DEF72B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09943CD-8883-306E-1D02-AD9AEDED26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93D53E3-1D44-6B2C-24AD-422767F8DA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35D9EA1-C97A-254D-BD04-ACA819F94401}" type="datetimeFigureOut">
              <a:rPr lang="da-DK" smtClean="0"/>
              <a:t>09.04.2025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F6A2158-EEB9-969B-27EE-9FB11DA86E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A50DFC1-D7BB-FF03-1957-4F28712A61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F148B3A-F489-B049-8EDA-592E93D841B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98856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pOyKFgGKmHE?feature=oembed" TargetMode="External"/><Relationship Id="rId4" Type="http://schemas.openxmlformats.org/officeDocument/2006/relationships/hyperlink" Target="https://youtu.be/pOyKFgGKmHE?si=94AZsbPjC7fumde1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etiskraad.dk/undervisning/gymnasieskolen/genom-undersoegelser/teknikken-hvad-er-en-genom-undersoegelse" TargetMode="External"/><Relationship Id="rId2" Type="http://schemas.openxmlformats.org/officeDocument/2006/relationships/hyperlink" Target="https://etiskraad.dk/undervisning/gymnasieskolen/genom-undersoegelser/forskerinterview-saadan-foregaar-en-genom-undersoegelse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C6FF70-D290-BF61-5AED-54C20D88EB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Kræft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3C16418-AB22-13AE-235F-0A4DCD95EC6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Modul 3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a-DK" sz="18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Teori: </a:t>
            </a:r>
            <a:r>
              <a:rPr lang="da-DK" sz="18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Arv og kræft, BRCA1 og BRCA2, stamtræ, </a:t>
            </a:r>
            <a:r>
              <a:rPr lang="da-DK" sz="1800" kern="100" dirty="0" err="1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genomundersøgelser</a:t>
            </a:r>
            <a:r>
              <a:rPr lang="da-DK" sz="18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da-DK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09308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7FC755-972B-C0D2-5E73-E75A30037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 1 – Gennemgå læsefokus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C1594CB-017A-B522-9F06-F14BE8E79A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Med din sidemand skal du gennemgå dine svar på læsefokus spørgsmålene til ”Arv og kræft”</a:t>
            </a:r>
          </a:p>
        </p:txBody>
      </p:sp>
    </p:spTree>
    <p:extLst>
      <p:ext uri="{BB962C8B-B14F-4D97-AF65-F5344CB8AC3E}">
        <p14:creationId xmlns:p14="http://schemas.microsoft.com/office/powerpoint/2010/main" val="3891876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FDE585F-C46F-1E7B-3B46-5D9438672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The cancer gene </a:t>
            </a:r>
            <a:r>
              <a:rPr lang="da-DK" dirty="0" err="1"/>
              <a:t>we</a:t>
            </a:r>
            <a:r>
              <a:rPr lang="da-DK" dirty="0"/>
              <a:t> all have</a:t>
            </a:r>
          </a:p>
        </p:txBody>
      </p:sp>
      <p:pic>
        <p:nvPicPr>
          <p:cNvPr id="4" name="Onlinemedier 3" descr="The cancer gene we all have - Michael Windelspecht">
            <a:hlinkClick r:id="" action="ppaction://media"/>
            <a:extLst>
              <a:ext uri="{FF2B5EF4-FFF2-40B4-BE49-F238E27FC236}">
                <a16:creationId xmlns:a16="http://schemas.microsoft.com/office/drawing/2014/main" id="{3C9B12FD-173A-2248-20A3-EFF198D2C4B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037772" y="2019239"/>
            <a:ext cx="3508062" cy="1982055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284CEBDA-FA75-071E-84ED-E9AD3125FF5F}"/>
              </a:ext>
            </a:extLst>
          </p:cNvPr>
          <p:cNvSpPr txBox="1"/>
          <p:nvPr/>
        </p:nvSpPr>
        <p:spPr>
          <a:xfrm>
            <a:off x="5198424" y="2019239"/>
            <a:ext cx="414745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da-DK" sz="18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The cancer gene </a:t>
            </a:r>
            <a:r>
              <a:rPr lang="da-DK" sz="1800" dirty="0" err="1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we</a:t>
            </a:r>
            <a:r>
              <a:rPr lang="da-DK" sz="18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 all have (TED) </a:t>
            </a:r>
            <a:r>
              <a:rPr lang="da-DK" sz="1800" dirty="0">
                <a:effectLst/>
                <a:latin typeface="Calibri" panose="020F0502020204030204" pitchFamily="34" charset="0"/>
                <a:ea typeface="Aptos" panose="020B0004020202020204" pitchFamily="34" charset="0"/>
                <a:hlinkClick r:id="rId4"/>
              </a:rPr>
              <a:t>https://youtu.be/pOyKFgGKmHE?si=94AZsbPjC7fumde1</a:t>
            </a:r>
            <a:r>
              <a:rPr lang="da-DK" sz="18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 </a:t>
            </a:r>
            <a:r>
              <a:rPr lang="da-DK" dirty="0">
                <a:effectLst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80524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089544-07C2-A2ED-0604-E0E12E7B3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Stamtræ</a:t>
            </a:r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4A7CDAE3-17F8-6E00-1032-C366C45887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966358" y="1493618"/>
            <a:ext cx="7387442" cy="2991991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1E364840-579A-F0A3-A271-596B4E218236}"/>
              </a:ext>
            </a:extLst>
          </p:cNvPr>
          <p:cNvSpPr txBox="1"/>
          <p:nvPr/>
        </p:nvSpPr>
        <p:spPr>
          <a:xfrm>
            <a:off x="3966358" y="4690772"/>
            <a:ext cx="609797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dirty="0">
                <a:latin typeface="Optima" panose="02000503060000020004" pitchFamily="2" charset="0"/>
              </a:rPr>
              <a:t>M</a:t>
            </a:r>
            <a:r>
              <a:rPr lang="da-DK" sz="1800" dirty="0">
                <a:effectLst/>
                <a:latin typeface="Optima" panose="02000503060000020004" pitchFamily="2" charset="0"/>
              </a:rPr>
              <a:t>ænd er firkanter</a:t>
            </a:r>
            <a:endParaRPr lang="da-DK" dirty="0">
              <a:latin typeface="Optima" panose="02000503060000020004" pitchFamily="2" charset="0"/>
            </a:endParaRPr>
          </a:p>
          <a:p>
            <a:r>
              <a:rPr lang="da-DK" sz="1800" dirty="0">
                <a:effectLst/>
                <a:latin typeface="Optima" panose="02000503060000020004" pitchFamily="2" charset="0"/>
              </a:rPr>
              <a:t>Kvinder er cirkler</a:t>
            </a:r>
          </a:p>
          <a:p>
            <a:r>
              <a:rPr lang="da-DK" dirty="0">
                <a:latin typeface="Optima" panose="02000503060000020004" pitchFamily="2" charset="0"/>
              </a:rPr>
              <a:t>Tal: År for </a:t>
            </a:r>
            <a:r>
              <a:rPr lang="da-DK" dirty="0" err="1">
                <a:latin typeface="Optima" panose="02000503060000020004" pitchFamily="2" charset="0"/>
              </a:rPr>
              <a:t>penetrans</a:t>
            </a:r>
            <a:endParaRPr lang="da-DK" dirty="0"/>
          </a:p>
        </p:txBody>
      </p:sp>
      <p:sp>
        <p:nvSpPr>
          <p:cNvPr id="11" name="Tekstfelt 10">
            <a:extLst>
              <a:ext uri="{FF2B5EF4-FFF2-40B4-BE49-F238E27FC236}">
                <a16:creationId xmlns:a16="http://schemas.microsoft.com/office/drawing/2014/main" id="{3DFD23BC-BA2E-AB56-95D7-8813F84CEF74}"/>
              </a:ext>
            </a:extLst>
          </p:cNvPr>
          <p:cNvSpPr txBox="1"/>
          <p:nvPr/>
        </p:nvSpPr>
        <p:spPr>
          <a:xfrm>
            <a:off x="745177" y="1493618"/>
            <a:ext cx="3047010" cy="20905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da-D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Hvilken viden kan du udlede af figur 11.2?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da-DK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Hvad mangler du af viden i forhold til at finde ud af, om en person er disponeret for arvelig brystkræft?</a:t>
            </a:r>
            <a:endParaRPr lang="da-DK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79152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B73EB6-1092-7062-D6D0-AAE567CF3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Knudsons</a:t>
            </a:r>
            <a:r>
              <a:rPr lang="da-DK" dirty="0"/>
              <a:t> ”</a:t>
            </a:r>
            <a:r>
              <a:rPr lang="da-DK" dirty="0" err="1"/>
              <a:t>two</a:t>
            </a:r>
            <a:r>
              <a:rPr lang="da-DK" dirty="0"/>
              <a:t>-hit model”</a:t>
            </a:r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82B7E294-F355-5553-8711-1ED448887D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85791" y="1735220"/>
            <a:ext cx="4214287" cy="4351338"/>
          </a:xfrm>
          <a:prstGeom prst="rect">
            <a:avLst/>
          </a:prstGeom>
        </p:spPr>
      </p:pic>
      <p:sp>
        <p:nvSpPr>
          <p:cNvPr id="9" name="Tekstfelt 8">
            <a:extLst>
              <a:ext uri="{FF2B5EF4-FFF2-40B4-BE49-F238E27FC236}">
                <a16:creationId xmlns:a16="http://schemas.microsoft.com/office/drawing/2014/main" id="{8BA2A41C-893C-FFA6-EE13-BD0AEBCDB10E}"/>
              </a:ext>
            </a:extLst>
          </p:cNvPr>
          <p:cNvSpPr txBox="1"/>
          <p:nvPr/>
        </p:nvSpPr>
        <p:spPr>
          <a:xfrm>
            <a:off x="838200" y="2125684"/>
            <a:ext cx="437929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Gennemgå figur 11.1 </a:t>
            </a:r>
            <a:r>
              <a:rPr lang="da-DK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Knudson’s</a:t>
            </a:r>
            <a:r>
              <a:rPr lang="da-D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”</a:t>
            </a:r>
            <a:r>
              <a:rPr lang="da-DK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two</a:t>
            </a:r>
            <a:r>
              <a:rPr lang="da-D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-hit model” med din sidemand</a:t>
            </a:r>
          </a:p>
          <a:p>
            <a:endParaRPr lang="da-DK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da-DK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607937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9749F1-6643-FAED-5AF7-3C90F2354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BRCA gener og kendte BRCA1 mutationer</a:t>
            </a:r>
          </a:p>
        </p:txBody>
      </p:sp>
      <p:pic>
        <p:nvPicPr>
          <p:cNvPr id="5" name="Pladsholder til indhold 4" descr="Et billede, der indeholder tekst, skærmbillede, nummer/tal, Font/skrifttype&#10;&#10;Indhold genereret af kunstig intelligens kan være forkert.">
            <a:extLst>
              <a:ext uri="{FF2B5EF4-FFF2-40B4-BE49-F238E27FC236}">
                <a16:creationId xmlns:a16="http://schemas.microsoft.com/office/drawing/2014/main" id="{2BD2B9F3-7D59-1487-056C-96E5886A65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973288" y="1461406"/>
            <a:ext cx="4826595" cy="5078967"/>
          </a:xfrm>
        </p:spPr>
      </p:pic>
      <p:pic>
        <p:nvPicPr>
          <p:cNvPr id="6" name="Billede 5" descr="Et billede, der indeholder tekst, skærmbillede, design&#10;&#10;Indhold genereret af kunstig intelligens kan være forkert.">
            <a:extLst>
              <a:ext uri="{FF2B5EF4-FFF2-40B4-BE49-F238E27FC236}">
                <a16:creationId xmlns:a16="http://schemas.microsoft.com/office/drawing/2014/main" id="{6B43FD3A-9E14-2078-2942-A251B72DC6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104" y="1461406"/>
            <a:ext cx="4051101" cy="3261322"/>
          </a:xfrm>
          <a:prstGeom prst="rect">
            <a:avLst/>
          </a:prstGeom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BAA405B4-1EC1-5DB7-2080-152505E05380}"/>
              </a:ext>
            </a:extLst>
          </p:cNvPr>
          <p:cNvSpPr txBox="1"/>
          <p:nvPr/>
        </p:nvSpPr>
        <p:spPr>
          <a:xfrm>
            <a:off x="1206104" y="5301590"/>
            <a:ext cx="4399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Hvordan finder man frem til mutationerne?</a:t>
            </a:r>
          </a:p>
        </p:txBody>
      </p:sp>
    </p:spTree>
    <p:extLst>
      <p:ext uri="{BB962C8B-B14F-4D97-AF65-F5344CB8AC3E}">
        <p14:creationId xmlns:p14="http://schemas.microsoft.com/office/powerpoint/2010/main" val="42689856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AD6256-F8AF-BD32-2F61-A79021FB1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Genomundersøgelser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3F3840C-AA17-5713-723B-8F19D8D869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800106" cy="4351338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a-D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Brug linkene nedenfor til at lære om om hvordan en genom-undersøgelse foregår 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a-DK" sz="1800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https://etiskraad.dk/undervisning/gymnasieskolen/genom-undersoegelser/forskerinterview-saadan-foregaar-en-genom-undersoegelse</a:t>
            </a:r>
            <a:endParaRPr lang="da-DK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a-DK" sz="1800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3"/>
              </a:rPr>
              <a:t>https://etiskraad.dk/undervisning/gymnasieskolen/genom-undersoegelser/teknikken-hvad-er-en-genom-undersoegelse</a:t>
            </a:r>
            <a:r>
              <a:rPr lang="da-D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endParaRPr lang="da-DK" dirty="0"/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C7B94EF9-83F5-1E75-22AF-83281BA113CE}"/>
              </a:ext>
            </a:extLst>
          </p:cNvPr>
          <p:cNvSpPr txBox="1"/>
          <p:nvPr/>
        </p:nvSpPr>
        <p:spPr>
          <a:xfrm>
            <a:off x="1703614" y="5463241"/>
            <a:ext cx="4069278" cy="7137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a-D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Lav en skitser over, hvad du fandt ud af om genom-undersøgelser</a:t>
            </a:r>
          </a:p>
        </p:txBody>
      </p:sp>
      <p:pic>
        <p:nvPicPr>
          <p:cNvPr id="7" name="Billede 6" descr="Et billede, der indeholder tekst, skærmbillede, design&#10;&#10;Indhold genereret af kunstig intelligens kan være forkert.">
            <a:extLst>
              <a:ext uri="{FF2B5EF4-FFF2-40B4-BE49-F238E27FC236}">
                <a16:creationId xmlns:a16="http://schemas.microsoft.com/office/drawing/2014/main" id="{D148E9D9-D92F-9904-EE38-214C6A50EC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7096" y="376673"/>
            <a:ext cx="3610099" cy="5536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0162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EC0969-743F-9282-D378-C2E989D76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191504" cy="1325563"/>
          </a:xfrm>
        </p:spPr>
        <p:txBody>
          <a:bodyPr/>
          <a:lstStyle/>
          <a:p>
            <a:r>
              <a:rPr lang="da-DK" dirty="0"/>
              <a:t>Etisk råd om anvendelse af </a:t>
            </a:r>
            <a:r>
              <a:rPr lang="da-DK" dirty="0" err="1"/>
              <a:t>genomundersøgelser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2143239-FB98-4ADD-1F99-6BEFD406CA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a-D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Brug pdf’en s. 61-69 til at finde ud af, hvad etisk råd anbefaler om anvendelse af </a:t>
            </a:r>
            <a:r>
              <a:rPr lang="da-DK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genomundersøgelser</a:t>
            </a:r>
            <a:r>
              <a:rPr lang="da-D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I skal gruppevist undersøge et af punkterne og så formidle til hinanden bagefter på tværs af grupper</a:t>
            </a:r>
          </a:p>
          <a:p>
            <a:pPr marL="342900" lvl="0" indent="-342900">
              <a:lnSpc>
                <a:spcPct val="115000"/>
              </a:lnSpc>
              <a:buFont typeface="+mj-lt"/>
              <a:buAutoNum type="alphaLcParenR"/>
            </a:pPr>
            <a:r>
              <a:rPr lang="da-D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Genom-undersøgelsers berettigelse - Hvornår er det berettiget at tage genom-undersøgelser i brug?</a:t>
            </a:r>
          </a:p>
          <a:p>
            <a:pPr marL="342900" lvl="0" indent="-342900">
              <a:lnSpc>
                <a:spcPct val="115000"/>
              </a:lnSpc>
              <a:buFont typeface="+mj-lt"/>
              <a:buAutoNum type="alphaLcParenR"/>
            </a:pPr>
            <a:r>
              <a:rPr lang="da-D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Den undersøgtes selvbestemmelse - Hvordan respekteres den undersøgtes selvbestemmelse med hensyn til tilbagemelding af information fra genom-undersøgelser?</a:t>
            </a:r>
          </a:p>
          <a:p>
            <a:pPr marL="342900" lvl="0" indent="-342900">
              <a:lnSpc>
                <a:spcPct val="115000"/>
              </a:lnSpc>
              <a:buFont typeface="+mj-lt"/>
              <a:buAutoNum type="alphaLcParenR"/>
            </a:pPr>
            <a:r>
              <a:rPr lang="da-D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Rådgivning og information - Stiller udsigten til tilbagemelding af risikoinformation fra genom-undersøgelser, der på forskellig vis kan være af uklar helbredsmæssig relevans, særlige krav til den genetiske rådgivning og information – og i givet fald hvordan?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lphaLcParenR"/>
            </a:pPr>
            <a:r>
              <a:rPr lang="da-D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Konsekvenser for det offentlige sundhedsvæsen - Hvilket ansvar bør det offentlige sundhedssystem påtage sig i en mulig fremtidig situation, hvor mange forbrugere efterspørger genom-information og som følge heraf søger opfølgende rådgivning, diagnostik eller behandling?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17696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F30ABB-4C68-5771-2549-31EB511D3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Opsummering – hvad har jeg lært?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E8E6CE2-18EA-D50C-0E86-4BB60EE9CA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266023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380</Words>
  <Application>Microsoft Macintosh PowerPoint</Application>
  <PresentationFormat>Widescreen</PresentationFormat>
  <Paragraphs>36</Paragraphs>
  <Slides>9</Slides>
  <Notes>3</Notes>
  <HiddenSlides>0</HiddenSlides>
  <MMClips>1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Optima</vt:lpstr>
      <vt:lpstr>Office-tema</vt:lpstr>
      <vt:lpstr>Kræft</vt:lpstr>
      <vt:lpstr>Opgave 1 – Gennemgå læsefokus</vt:lpstr>
      <vt:lpstr>The cancer gene we all have</vt:lpstr>
      <vt:lpstr>Stamtræ</vt:lpstr>
      <vt:lpstr>Knudsons ”two-hit model”</vt:lpstr>
      <vt:lpstr>BRCA gener og kendte BRCA1 mutationer</vt:lpstr>
      <vt:lpstr>Genomundersøgelser</vt:lpstr>
      <vt:lpstr>Etisk råd om anvendelse af genomundersøgelser</vt:lpstr>
      <vt:lpstr>Opsummering – hvad har jeg lært?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Line Søndergaard Kallerup</dc:creator>
  <cp:lastModifiedBy>Line Søndergaard Kallerup</cp:lastModifiedBy>
  <cp:revision>1</cp:revision>
  <dcterms:created xsi:type="dcterms:W3CDTF">2025-04-09T07:27:33Z</dcterms:created>
  <dcterms:modified xsi:type="dcterms:W3CDTF">2025-04-09T10:38:13Z</dcterms:modified>
</cp:coreProperties>
</file>