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8" r:id="rId3"/>
    <p:sldId id="271" r:id="rId4"/>
    <p:sldId id="269" r:id="rId5"/>
    <p:sldId id="270" r:id="rId6"/>
    <p:sldId id="272" r:id="rId7"/>
    <p:sldId id="262"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18"/>
    <a:srgbClr val="F3EC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2FF7B-95D6-1C4D-A2A8-F1E28FCDB5F8}" v="4" dt="2025-04-09T10:48:24.973"/>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54"/>
  </p:normalViewPr>
  <p:slideViewPr>
    <p:cSldViewPr snapToGrid="0">
      <p:cViewPr>
        <p:scale>
          <a:sx n="108" d="100"/>
          <a:sy n="108" d="100"/>
        </p:scale>
        <p:origin x="8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49365-0654-3F40-9AEA-8084E656DCA7}" type="datetimeFigureOut">
              <a:rPr lang="da-DK" smtClean="0"/>
              <a:t>09.04.2025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F1ACF-7117-B943-8CEB-11B7EF59D022}" type="slidenum">
              <a:rPr lang="da-DK" smtClean="0"/>
              <a:t>‹nr.›</a:t>
            </a:fld>
            <a:endParaRPr lang="da-DK"/>
          </a:p>
        </p:txBody>
      </p:sp>
    </p:spTree>
    <p:extLst>
      <p:ext uri="{BB962C8B-B14F-4D97-AF65-F5344CB8AC3E}">
        <p14:creationId xmlns:p14="http://schemas.microsoft.com/office/powerpoint/2010/main" val="239742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CACAB-A534-C8AA-38CD-D99E479E7ED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CC83AAF-BA79-F04F-1763-9FE44AADDB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BF343B2-5DFB-F8B9-70DE-2F8A2DBC02D7}"/>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9400590A-9DCF-F723-8BF5-7A159E1674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1201D9C-7134-4A1F-E3B5-5633346C166B}"/>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77073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4FCB80-0A10-BAAE-0F08-2D3006E10C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5C32A92-A6B0-1AAD-4D69-3E0A08B3EE8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30F65A-47FC-3834-B48D-D94B846E0962}"/>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5A6F9395-8014-0141-7CA3-CB9F051F9BB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3B44AE5-988B-6A49-2859-C0B6E857CC36}"/>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407521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7B93AB-A8D3-3AB5-F036-333A5AF603A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5DE50FE-F7DF-0EF9-CA30-C48AA3FDE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8F3BECB-C218-E19A-5429-3E378C35588B}"/>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8AA6B253-D112-04DC-D358-7260676FC7B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FB66C6D-3B43-A30E-B43D-F1C0943545D3}"/>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1548046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80541-4B05-6007-6A24-2FEA1C7634E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804E58D-BAAC-1FA7-DE4C-05E23CBF51E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638718E-FDD1-7D50-A0E3-71B5623A89A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5AAA7BD-8A4E-FDF2-D34D-0CC2106D317B}"/>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DFACCC12-B55C-ACD3-D6F8-79C3AF4645D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41FEDA8-62EC-5984-F3B7-13D7CA4A1C4D}"/>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32269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44748-2D04-351F-17A4-1E7021714B8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535AD0-9B44-705B-DEAA-EDCE79144A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53F00AD-2ABF-064C-E2F6-6C6700405F5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DDD7929-223D-B43C-EB17-DD40CA81E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52A830A-0F10-0D12-91EB-10072821246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5D19332-30A4-B7BF-0E1B-CBF9C5907CF1}"/>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8" name="Pladsholder til sidefod 7">
            <a:extLst>
              <a:ext uri="{FF2B5EF4-FFF2-40B4-BE49-F238E27FC236}">
                <a16:creationId xmlns:a16="http://schemas.microsoft.com/office/drawing/2014/main" id="{0F37E431-1B27-4B1D-9A74-47EC1C4AF44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06069E3-7AFC-8938-356D-498C0426F4E8}"/>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223685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6599A7-C4D8-B63C-4663-F01A26A50DC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977A140-2E35-5750-FE2E-1F84A6CDDE23}"/>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4" name="Pladsholder til sidefod 3">
            <a:extLst>
              <a:ext uri="{FF2B5EF4-FFF2-40B4-BE49-F238E27FC236}">
                <a16:creationId xmlns:a16="http://schemas.microsoft.com/office/drawing/2014/main" id="{D23CB65E-74B8-F17B-1CF0-0558694C0C8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961926A-F98C-3B1F-2832-EF92868B494E}"/>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108435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251C18E-C49E-F77F-C821-98E211092457}"/>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3" name="Pladsholder til sidefod 2">
            <a:extLst>
              <a:ext uri="{FF2B5EF4-FFF2-40B4-BE49-F238E27FC236}">
                <a16:creationId xmlns:a16="http://schemas.microsoft.com/office/drawing/2014/main" id="{42074107-C3C5-4873-9AD6-84B20966B46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9928520-794D-6B93-6A42-411F3820EB78}"/>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966628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C4B38B-1DEB-4411-B211-0880D05BDB2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367D57D-3074-19D7-5D3D-25BBA138B4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91E7911-D3E5-6694-B87B-709FF4DE3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B441B64-D92F-8A84-BDB6-0F4C82679CA2}"/>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AC260441-7D2E-D5E1-BDBF-BA7E0684948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43C0D18-3F04-C350-B2B4-3087EF50EDD6}"/>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42119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C05DB5-508F-3AC4-8967-C5AFDE4E9D0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68453B3-6C70-3D7F-A261-C88EDF7830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9A05556-ECB9-E78A-DC23-C55186ABFE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CF4B34F-B34C-1503-7547-752E60A71B19}"/>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1FA6E5D2-ACA2-B027-D569-E50B5907CB0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065752A-47E0-54CE-0B28-1C61161CD3C4}"/>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206938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68ACF-0114-44F1-EE13-92739D92670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3253C53-6D52-36DC-3B2D-14A67CD8C1B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2D99A07-1DD1-CD0F-D2BF-C1DDF1589536}"/>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9B9FD69C-23CA-4DA3-4E01-9607295FC88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9794FA2-0AFC-F8FC-178B-EFBABC57E38E}"/>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05219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7BF4950-F0B2-F42B-12EB-0025E255A94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D5B265-0D6C-FE3C-A324-B0839542167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08593C3-21F8-6AFE-6A1E-6A8D2A589DF4}"/>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C8DA13D4-260D-82E6-1EA2-9C14FC4A371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EF51C5F-E379-E701-1F5A-8585DDAFC669}"/>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49876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E894172-3147-19E4-05D1-805DEF72B0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09943CD-8883-306E-1D02-AD9AEDED2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3D53E3-1D44-6B2C-24AD-422767F8DA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EF6A2158-EEB9-969B-27EE-9FB11DA86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A50DFC1-D7BB-FF03-1957-4F28712A61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148B3A-F489-B049-8EDA-592E93D841BE}" type="slidenum">
              <a:rPr lang="da-DK" smtClean="0"/>
              <a:t>‹nr.›</a:t>
            </a:fld>
            <a:endParaRPr lang="da-DK"/>
          </a:p>
        </p:txBody>
      </p:sp>
    </p:spTree>
    <p:extLst>
      <p:ext uri="{BB962C8B-B14F-4D97-AF65-F5344CB8AC3E}">
        <p14:creationId xmlns:p14="http://schemas.microsoft.com/office/powerpoint/2010/main" val="2698856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C6FF70-D290-BF61-5AED-54C20D88EBB2}"/>
              </a:ext>
            </a:extLst>
          </p:cNvPr>
          <p:cNvSpPr>
            <a:spLocks noGrp="1"/>
          </p:cNvSpPr>
          <p:nvPr>
            <p:ph type="ctrTitle"/>
          </p:nvPr>
        </p:nvSpPr>
        <p:spPr/>
        <p:txBody>
          <a:bodyPr/>
          <a:lstStyle/>
          <a:p>
            <a:r>
              <a:rPr lang="da-DK" dirty="0"/>
              <a:t>Kræft</a:t>
            </a:r>
          </a:p>
        </p:txBody>
      </p:sp>
      <p:sp>
        <p:nvSpPr>
          <p:cNvPr id="3" name="Undertitel 2">
            <a:extLst>
              <a:ext uri="{FF2B5EF4-FFF2-40B4-BE49-F238E27FC236}">
                <a16:creationId xmlns:a16="http://schemas.microsoft.com/office/drawing/2014/main" id="{D3C16418-AB22-13AE-235F-0A4DCD95EC67}"/>
              </a:ext>
            </a:extLst>
          </p:cNvPr>
          <p:cNvSpPr>
            <a:spLocks noGrp="1"/>
          </p:cNvSpPr>
          <p:nvPr>
            <p:ph type="subTitle" idx="1"/>
          </p:nvPr>
        </p:nvSpPr>
        <p:spPr/>
        <p:txBody>
          <a:bodyPr>
            <a:normAutofit/>
          </a:bodyPr>
          <a:lstStyle/>
          <a:p>
            <a:r>
              <a:rPr lang="da-DK" dirty="0"/>
              <a:t>Modul 4</a:t>
            </a:r>
          </a:p>
          <a:p>
            <a:pPr>
              <a:lnSpc>
                <a:spcPct val="115000"/>
              </a:lnSpc>
              <a:spcAft>
                <a:spcPts val="800"/>
              </a:spcAft>
              <a:buNone/>
            </a:pPr>
            <a:r>
              <a:rPr lang="da-DK" sz="1800" dirty="0">
                <a:effectLst/>
                <a:latin typeface="Calibri" panose="020F0502020204030204" pitchFamily="34" charset="0"/>
                <a:ea typeface="Aptos" panose="020B0004020202020204" pitchFamily="34" charset="0"/>
              </a:rPr>
              <a:t>Teori: undersøgelse af DNA ved </a:t>
            </a:r>
            <a:r>
              <a:rPr lang="da-DK" sz="1800" dirty="0" err="1">
                <a:effectLst/>
                <a:latin typeface="Calibri" panose="020F0502020204030204" pitchFamily="34" charset="0"/>
                <a:ea typeface="Aptos" panose="020B0004020202020204" pitchFamily="34" charset="0"/>
              </a:rPr>
              <a:t>Restriction</a:t>
            </a:r>
            <a:r>
              <a:rPr lang="da-DK" sz="1800" dirty="0">
                <a:effectLst/>
                <a:latin typeface="Calibri" panose="020F0502020204030204" pitchFamily="34" charset="0"/>
                <a:ea typeface="Aptos" panose="020B0004020202020204" pitchFamily="34" charset="0"/>
              </a:rPr>
              <a:t> fragment </a:t>
            </a:r>
            <a:r>
              <a:rPr lang="da-DK" sz="1800" dirty="0" err="1">
                <a:effectLst/>
                <a:latin typeface="Calibri" panose="020F0502020204030204" pitchFamily="34" charset="0"/>
                <a:ea typeface="Aptos" panose="020B0004020202020204" pitchFamily="34" charset="0"/>
              </a:rPr>
              <a:t>length</a:t>
            </a:r>
            <a:r>
              <a:rPr lang="da-DK" sz="1800" dirty="0">
                <a:effectLst/>
                <a:latin typeface="Calibri" panose="020F0502020204030204" pitchFamily="34" charset="0"/>
                <a:ea typeface="Aptos" panose="020B0004020202020204" pitchFamily="34" charset="0"/>
              </a:rPr>
              <a:t> </a:t>
            </a:r>
            <a:r>
              <a:rPr lang="da-DK" sz="1800" dirty="0" err="1">
                <a:effectLst/>
                <a:latin typeface="Calibri" panose="020F0502020204030204" pitchFamily="34" charset="0"/>
                <a:ea typeface="Aptos" panose="020B0004020202020204" pitchFamily="34" charset="0"/>
              </a:rPr>
              <a:t>polymorphism</a:t>
            </a:r>
            <a:r>
              <a:rPr lang="da-DK" sz="1800" dirty="0">
                <a:effectLst/>
                <a:latin typeface="Calibri" panose="020F0502020204030204" pitchFamily="34" charset="0"/>
                <a:ea typeface="Aptos" panose="020B0004020202020204" pitchFamily="34" charset="0"/>
              </a:rPr>
              <a:t> (RFLP), PCR, DNA-gelelektroforese, sekventering af BRCA-gener</a:t>
            </a:r>
            <a:endParaRPr lang="da-DK" dirty="0"/>
          </a:p>
        </p:txBody>
      </p:sp>
    </p:spTree>
    <p:extLst>
      <p:ext uri="{BB962C8B-B14F-4D97-AF65-F5344CB8AC3E}">
        <p14:creationId xmlns:p14="http://schemas.microsoft.com/office/powerpoint/2010/main" val="260930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FC755-972B-C0D2-5E73-E75A300379F3}"/>
              </a:ext>
            </a:extLst>
          </p:cNvPr>
          <p:cNvSpPr>
            <a:spLocks noGrp="1"/>
          </p:cNvSpPr>
          <p:nvPr>
            <p:ph type="title"/>
          </p:nvPr>
        </p:nvSpPr>
        <p:spPr/>
        <p:txBody>
          <a:bodyPr/>
          <a:lstStyle/>
          <a:p>
            <a:r>
              <a:rPr lang="da-DK" dirty="0"/>
              <a:t>Opgave 1 – Gennemgå lektie</a:t>
            </a:r>
          </a:p>
        </p:txBody>
      </p:sp>
      <p:sp>
        <p:nvSpPr>
          <p:cNvPr id="3" name="Pladsholder til indhold 2">
            <a:extLst>
              <a:ext uri="{FF2B5EF4-FFF2-40B4-BE49-F238E27FC236}">
                <a16:creationId xmlns:a16="http://schemas.microsoft.com/office/drawing/2014/main" id="{1C1594CB-017A-B522-9F06-F14BE8E79A2E}"/>
              </a:ext>
            </a:extLst>
          </p:cNvPr>
          <p:cNvSpPr>
            <a:spLocks noGrp="1"/>
          </p:cNvSpPr>
          <p:nvPr>
            <p:ph idx="1"/>
          </p:nvPr>
        </p:nvSpPr>
        <p:spPr/>
        <p:txBody>
          <a:bodyPr/>
          <a:lstStyle/>
          <a:p>
            <a:pPr marL="0" indent="0">
              <a:buNone/>
            </a:pPr>
            <a:r>
              <a:rPr lang="da-DK" dirty="0"/>
              <a:t>Med din sidemand skal du gennemgå dine svar på følgende spørgsmål – gennemgå ud fra din tegning</a:t>
            </a:r>
          </a:p>
          <a:p>
            <a:pPr marL="514350" indent="-514350">
              <a:buFont typeface="+mj-lt"/>
              <a:buAutoNum type="arabicPeriod"/>
            </a:pPr>
            <a:r>
              <a:rPr lang="da-DK" dirty="0"/>
              <a:t>Hvad er et restriktionsenzym? </a:t>
            </a:r>
          </a:p>
          <a:p>
            <a:pPr marL="514350" indent="-514350">
              <a:buFont typeface="+mj-lt"/>
              <a:buAutoNum type="arabicPeriod"/>
            </a:pPr>
            <a:r>
              <a:rPr lang="da-DK" dirty="0"/>
              <a:t>Hvad er en RFLP analyse? </a:t>
            </a:r>
          </a:p>
          <a:p>
            <a:pPr marL="514350" indent="-514350">
              <a:buFont typeface="+mj-lt"/>
              <a:buAutoNum type="arabicPeriod"/>
            </a:pPr>
            <a:r>
              <a:rPr lang="da-DK" dirty="0"/>
              <a:t>Find også ud af noget om de specifikke restriktionsenzym </a:t>
            </a:r>
            <a:r>
              <a:rPr lang="da-DK" dirty="0" err="1"/>
              <a:t>AluI</a:t>
            </a:r>
            <a:endParaRPr lang="da-DK" dirty="0"/>
          </a:p>
          <a:p>
            <a:pPr marL="0" indent="0">
              <a:buNone/>
            </a:pPr>
            <a:endParaRPr lang="da-DK" b="1" dirty="0"/>
          </a:p>
        </p:txBody>
      </p:sp>
    </p:spTree>
    <p:extLst>
      <p:ext uri="{BB962C8B-B14F-4D97-AF65-F5344CB8AC3E}">
        <p14:creationId xmlns:p14="http://schemas.microsoft.com/office/powerpoint/2010/main" val="38918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E7BC0-7464-7589-54C0-06871C84002F}"/>
              </a:ext>
            </a:extLst>
          </p:cNvPr>
          <p:cNvSpPr>
            <a:spLocks noGrp="1"/>
          </p:cNvSpPr>
          <p:nvPr>
            <p:ph type="title"/>
          </p:nvPr>
        </p:nvSpPr>
        <p:spPr/>
        <p:txBody>
          <a:bodyPr/>
          <a:lstStyle/>
          <a:p>
            <a:r>
              <a:rPr lang="da-DK" dirty="0"/>
              <a:t>RFLP analyse på kræftgener – hvilket enzym?</a:t>
            </a:r>
          </a:p>
        </p:txBody>
      </p:sp>
      <p:sp>
        <p:nvSpPr>
          <p:cNvPr id="3" name="Pladsholder til indhold 2">
            <a:extLst>
              <a:ext uri="{FF2B5EF4-FFF2-40B4-BE49-F238E27FC236}">
                <a16:creationId xmlns:a16="http://schemas.microsoft.com/office/drawing/2014/main" id="{692A9D68-9669-A132-8F80-DF647673C558}"/>
              </a:ext>
            </a:extLst>
          </p:cNvPr>
          <p:cNvSpPr>
            <a:spLocks noGrp="1"/>
          </p:cNvSpPr>
          <p:nvPr>
            <p:ph idx="1"/>
          </p:nvPr>
        </p:nvSpPr>
        <p:spPr/>
        <p:txBody>
          <a:bodyPr/>
          <a:lstStyle/>
          <a:p>
            <a:pPr>
              <a:buNone/>
            </a:pPr>
            <a:r>
              <a:rPr lang="da-DK" sz="1800" dirty="0">
                <a:effectLst/>
                <a:latin typeface="Calibri" panose="020F0502020204030204" pitchFamily="34" charset="0"/>
                <a:ea typeface="Aptos" panose="020B0004020202020204" pitchFamily="34" charset="0"/>
              </a:rPr>
              <a:t>Hvilket restriktionsenzym er velegnet til at undersøge en del af et gen, der er involveret i kræft?</a:t>
            </a:r>
          </a:p>
          <a:p>
            <a:pPr>
              <a:buNone/>
            </a:pPr>
            <a:r>
              <a:rPr lang="da-DK" sz="1800" dirty="0">
                <a:latin typeface="Calibri" panose="020F0502020204030204" pitchFamily="34" charset="0"/>
              </a:rPr>
              <a:t>Brug RFLP-øvelsen til at finde svaret</a:t>
            </a:r>
            <a:r>
              <a:rPr lang="da-DK" dirty="0">
                <a:effectLst/>
              </a:rPr>
              <a:t> </a:t>
            </a:r>
            <a:endParaRPr lang="da-DK" dirty="0"/>
          </a:p>
        </p:txBody>
      </p:sp>
    </p:spTree>
    <p:extLst>
      <p:ext uri="{BB962C8B-B14F-4D97-AF65-F5344CB8AC3E}">
        <p14:creationId xmlns:p14="http://schemas.microsoft.com/office/powerpoint/2010/main" val="385622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E585F-C46F-1E7B-3B46-5D9438672E74}"/>
              </a:ext>
            </a:extLst>
          </p:cNvPr>
          <p:cNvSpPr>
            <a:spLocks noGrp="1"/>
          </p:cNvSpPr>
          <p:nvPr>
            <p:ph type="title"/>
          </p:nvPr>
        </p:nvSpPr>
        <p:spPr/>
        <p:txBody>
          <a:bodyPr/>
          <a:lstStyle/>
          <a:p>
            <a:r>
              <a:rPr lang="da-DK" dirty="0"/>
              <a:t>Case</a:t>
            </a:r>
          </a:p>
        </p:txBody>
      </p:sp>
      <p:sp>
        <p:nvSpPr>
          <p:cNvPr id="8" name="Tekstfelt 7">
            <a:extLst>
              <a:ext uri="{FF2B5EF4-FFF2-40B4-BE49-F238E27FC236}">
                <a16:creationId xmlns:a16="http://schemas.microsoft.com/office/drawing/2014/main" id="{F0DAC91B-C334-CB5F-53F7-C94B50C1ACEB}"/>
              </a:ext>
            </a:extLst>
          </p:cNvPr>
          <p:cNvSpPr txBox="1"/>
          <p:nvPr/>
        </p:nvSpPr>
        <p:spPr>
          <a:xfrm>
            <a:off x="838200" y="1690688"/>
            <a:ext cx="10657114" cy="4801314"/>
          </a:xfrm>
          <a:prstGeom prst="rect">
            <a:avLst/>
          </a:prstGeom>
          <a:noFill/>
        </p:spPr>
        <p:txBody>
          <a:bodyPr wrap="square">
            <a:spAutoFit/>
          </a:bodyPr>
          <a:lstStyle/>
          <a:p>
            <a:r>
              <a:rPr lang="da-DK" sz="1800" dirty="0">
                <a:effectLst/>
                <a:latin typeface="Calibri" panose="020F0502020204030204" pitchFamily="34" charset="0"/>
                <a:ea typeface="Times New Roman" panose="02020603050405020304" pitchFamily="18" charset="0"/>
                <a:cs typeface="Times New Roman" panose="02020603050405020304" pitchFamily="18" charset="0"/>
              </a:rPr>
              <a:t>En ung kvindes mor har fået konstateret arvelig brystkræft, og moren har en mutation i BRCA1 genet. Den unge kvinde ønsker at få viden om, hvorvidt hun selv har arvet kræftgenet, så forskere på hospitalet foretager forskellige genetiske undersøgelser, for at undersøge om hun har arvet det muterede BRCA1-gen fra sin mor.  Forskerne anvendte følgende undersøgelser i deres diagnosticering</a:t>
            </a:r>
          </a:p>
          <a:p>
            <a:endParaRPr lang="da-DK" dirty="0">
              <a:latin typeface="Calibri" panose="020F0502020204030204" pitchFamily="34" charset="0"/>
              <a:ea typeface="Times New Roman" panose="02020603050405020304" pitchFamily="18" charset="0"/>
              <a:cs typeface="Times New Roman" panose="02020603050405020304" pitchFamily="18" charset="0"/>
            </a:endParaRPr>
          </a:p>
          <a:p>
            <a:pPr>
              <a:buNone/>
            </a:pPr>
            <a:r>
              <a:rPr lang="da-DK" sz="1800" b="1" dirty="0">
                <a:effectLst/>
                <a:latin typeface="Calibri" panose="020F0502020204030204" pitchFamily="34" charset="0"/>
                <a:ea typeface="Times New Roman" panose="02020603050405020304" pitchFamily="18" charset="0"/>
                <a:cs typeface="Times New Roman" panose="02020603050405020304" pitchFamily="18" charset="0"/>
              </a:rPr>
              <a:t>DNA-sekventering af BRCA-genet</a:t>
            </a:r>
            <a:r>
              <a:rPr lang="da-DK"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da-DK" sz="1800" dirty="0">
              <a:effectLst/>
              <a:latin typeface="Times New Roman" panose="02020603050405020304" pitchFamily="18" charset="0"/>
              <a:ea typeface="Times New Roman" panose="02020603050405020304" pitchFamily="18" charset="0"/>
            </a:endParaRPr>
          </a:p>
          <a:p>
            <a:r>
              <a:rPr lang="da-DK" sz="1800" dirty="0">
                <a:effectLst/>
                <a:latin typeface="Calibri" panose="020F0502020204030204" pitchFamily="34" charset="0"/>
                <a:ea typeface="Times New Roman" panose="02020603050405020304" pitchFamily="18" charset="0"/>
                <a:cs typeface="Times New Roman" panose="02020603050405020304" pitchFamily="18" charset="0"/>
              </a:rPr>
              <a:t>Ud fra en blodprøve </a:t>
            </a:r>
            <a:r>
              <a:rPr lang="da-DK" sz="1800" dirty="0" err="1">
                <a:effectLst/>
                <a:latin typeface="Calibri" panose="020F0502020204030204" pitchFamily="34" charset="0"/>
                <a:ea typeface="Times New Roman" panose="02020603050405020304" pitchFamily="18" charset="0"/>
                <a:cs typeface="Times New Roman" panose="02020603050405020304" pitchFamily="18" charset="0"/>
              </a:rPr>
              <a:t>sekventeres</a:t>
            </a:r>
            <a:r>
              <a:rPr lang="da-DK" sz="1800" dirty="0">
                <a:effectLst/>
                <a:latin typeface="Calibri" panose="020F0502020204030204" pitchFamily="34" charset="0"/>
                <a:ea typeface="Times New Roman" panose="02020603050405020304" pitchFamily="18" charset="0"/>
                <a:cs typeface="Times New Roman" panose="02020603050405020304" pitchFamily="18" charset="0"/>
              </a:rPr>
              <a:t> kvindens DNA og forskerne fik følgende resultat af en mindre del af genet for BRCA1. </a:t>
            </a:r>
            <a:endParaRPr lang="da-DK" sz="1800" dirty="0">
              <a:effectLst/>
              <a:latin typeface="Times New Roman" panose="02020603050405020304" pitchFamily="18" charset="0"/>
              <a:ea typeface="Times New Roman" panose="02020603050405020304" pitchFamily="18" charset="0"/>
            </a:endParaRPr>
          </a:p>
          <a:p>
            <a:endParaRPr lang="da-DK" sz="1800" dirty="0">
              <a:effectLst/>
              <a:latin typeface="Times New Roman" panose="02020603050405020304" pitchFamily="18" charset="0"/>
              <a:ea typeface="Times New Roman" panose="02020603050405020304" pitchFamily="18" charset="0"/>
            </a:endParaRPr>
          </a:p>
          <a:p>
            <a:endParaRPr lang="da-DK" dirty="0">
              <a:latin typeface="Times New Roman" panose="02020603050405020304" pitchFamily="18" charset="0"/>
              <a:ea typeface="Times New Roman" panose="02020603050405020304" pitchFamily="18" charset="0"/>
            </a:endParaRPr>
          </a:p>
          <a:p>
            <a:endParaRPr lang="da-DK" sz="1800" dirty="0">
              <a:effectLst/>
              <a:latin typeface="Times New Roman" panose="02020603050405020304" pitchFamily="18" charset="0"/>
              <a:ea typeface="Times New Roman" panose="02020603050405020304" pitchFamily="18" charset="0"/>
            </a:endParaRPr>
          </a:p>
          <a:p>
            <a:endParaRPr lang="da-DK" dirty="0">
              <a:latin typeface="Times New Roman" panose="02020603050405020304" pitchFamily="18" charset="0"/>
              <a:ea typeface="Times New Roman" panose="02020603050405020304" pitchFamily="18" charset="0"/>
            </a:endParaRPr>
          </a:p>
          <a:p>
            <a:pPr>
              <a:buNone/>
            </a:pPr>
            <a:r>
              <a:rPr lang="da-DK" sz="1800" b="1" dirty="0">
                <a:effectLst/>
                <a:latin typeface="Calibri" panose="020F0502020204030204" pitchFamily="34" charset="0"/>
                <a:ea typeface="Times New Roman" panose="02020603050405020304" pitchFamily="18" charset="0"/>
                <a:cs typeface="Times New Roman" panose="02020603050405020304" pitchFamily="18" charset="0"/>
              </a:rPr>
              <a:t>RFLP-analyse af BRCA-1 genet.</a:t>
            </a:r>
            <a:endParaRPr lang="da-DK" sz="1800" dirty="0">
              <a:effectLst/>
              <a:latin typeface="Times New Roman" panose="02020603050405020304" pitchFamily="18" charset="0"/>
              <a:ea typeface="Times New Roman" panose="02020603050405020304" pitchFamily="18" charset="0"/>
            </a:endParaRPr>
          </a:p>
          <a:p>
            <a:r>
              <a:rPr lang="da-DK" sz="1800" dirty="0">
                <a:effectLst/>
                <a:latin typeface="Calibri" panose="020F0502020204030204" pitchFamily="34" charset="0"/>
                <a:ea typeface="Times New Roman" panose="02020603050405020304" pitchFamily="18" charset="0"/>
                <a:cs typeface="Times New Roman" panose="02020603050405020304" pitchFamily="18" charset="0"/>
              </a:rPr>
              <a:t>En blodprøve tages fra den unge kvinde og vha. PCR-teknikken opformeres den </a:t>
            </a:r>
            <a:r>
              <a:rPr lang="da-DK" sz="1800" dirty="0" err="1">
                <a:effectLst/>
                <a:latin typeface="Calibri" panose="020F0502020204030204" pitchFamily="34" charset="0"/>
                <a:ea typeface="Times New Roman" panose="02020603050405020304" pitchFamily="18" charset="0"/>
                <a:cs typeface="Times New Roman" panose="02020603050405020304" pitchFamily="18" charset="0"/>
              </a:rPr>
              <a:t>sekventerede</a:t>
            </a:r>
            <a:r>
              <a:rPr lang="da-DK" sz="1800" dirty="0">
                <a:effectLst/>
                <a:latin typeface="Calibri" panose="020F0502020204030204" pitchFamily="34" charset="0"/>
                <a:ea typeface="Times New Roman" panose="02020603050405020304" pitchFamily="18" charset="0"/>
                <a:cs typeface="Times New Roman" panose="02020603050405020304" pitchFamily="18" charset="0"/>
              </a:rPr>
              <a:t> del af genet for BRCA1. Et restriktionsenzym (</a:t>
            </a:r>
            <a:r>
              <a:rPr lang="da-DK" sz="1800" dirty="0" err="1">
                <a:effectLst/>
                <a:latin typeface="Calibri" panose="020F0502020204030204" pitchFamily="34" charset="0"/>
                <a:ea typeface="Times New Roman" panose="02020603050405020304" pitchFamily="18" charset="0"/>
                <a:cs typeface="Times New Roman" panose="02020603050405020304" pitchFamily="18" charset="0"/>
              </a:rPr>
              <a:t>AluI</a:t>
            </a:r>
            <a:r>
              <a:rPr lang="da-DK" sz="1800" dirty="0">
                <a:effectLst/>
                <a:latin typeface="Calibri" panose="020F0502020204030204" pitchFamily="34" charset="0"/>
                <a:ea typeface="Times New Roman" panose="02020603050405020304" pitchFamily="18" charset="0"/>
                <a:cs typeface="Times New Roman" panose="02020603050405020304" pitchFamily="18" charset="0"/>
              </a:rPr>
              <a:t>) klipper derefter i det opformerede område, og prøven analyseres vha. elektroforese. </a:t>
            </a:r>
            <a:endParaRPr lang="da-DK" sz="1800" dirty="0">
              <a:effectLst/>
              <a:latin typeface="Times New Roman" panose="02020603050405020304" pitchFamily="18" charset="0"/>
              <a:ea typeface="Times New Roman" panose="02020603050405020304" pitchFamily="18" charset="0"/>
            </a:endParaRPr>
          </a:p>
          <a:p>
            <a:endParaRPr lang="da-DK" sz="1800" dirty="0">
              <a:effectLst/>
              <a:latin typeface="Times New Roman" panose="02020603050405020304" pitchFamily="18" charset="0"/>
              <a:ea typeface="Times New Roman" panose="02020603050405020304" pitchFamily="18" charset="0"/>
            </a:endParaRPr>
          </a:p>
        </p:txBody>
      </p:sp>
      <p:pic>
        <p:nvPicPr>
          <p:cNvPr id="12" name="Billede 11" descr="Et billede, der indeholder tekst, Font/skrifttype, skærmbillede, linje/række&#10;&#10;Indhold genereret af kunstig intelligens kan være forkert.">
            <a:extLst>
              <a:ext uri="{FF2B5EF4-FFF2-40B4-BE49-F238E27FC236}">
                <a16:creationId xmlns:a16="http://schemas.microsoft.com/office/drawing/2014/main" id="{D54894C0-5D6A-DBBB-B009-E2008E3987AB}"/>
              </a:ext>
            </a:extLst>
          </p:cNvPr>
          <p:cNvPicPr>
            <a:picLocks noChangeAspect="1"/>
          </p:cNvPicPr>
          <p:nvPr/>
        </p:nvPicPr>
        <p:blipFill>
          <a:blip r:embed="rId2"/>
          <a:stretch>
            <a:fillRect/>
          </a:stretch>
        </p:blipFill>
        <p:spPr>
          <a:xfrm>
            <a:off x="2103582" y="3840595"/>
            <a:ext cx="7372624" cy="1028287"/>
          </a:xfrm>
          <a:prstGeom prst="rect">
            <a:avLst/>
          </a:prstGeom>
        </p:spPr>
      </p:pic>
    </p:spTree>
    <p:extLst>
      <p:ext uri="{BB962C8B-B14F-4D97-AF65-F5344CB8AC3E}">
        <p14:creationId xmlns:p14="http://schemas.microsoft.com/office/powerpoint/2010/main" val="780524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D9301-1E84-A33D-9305-EC4FAA445587}"/>
              </a:ext>
            </a:extLst>
          </p:cNvPr>
          <p:cNvSpPr>
            <a:spLocks noGrp="1"/>
          </p:cNvSpPr>
          <p:nvPr>
            <p:ph type="title"/>
          </p:nvPr>
        </p:nvSpPr>
        <p:spPr/>
        <p:txBody>
          <a:bodyPr/>
          <a:lstStyle/>
          <a:p>
            <a:r>
              <a:rPr lang="da-DK" dirty="0"/>
              <a:t>Hypotese</a:t>
            </a:r>
          </a:p>
        </p:txBody>
      </p:sp>
      <p:sp>
        <p:nvSpPr>
          <p:cNvPr id="3" name="Pladsholder til indhold 2">
            <a:extLst>
              <a:ext uri="{FF2B5EF4-FFF2-40B4-BE49-F238E27FC236}">
                <a16:creationId xmlns:a16="http://schemas.microsoft.com/office/drawing/2014/main" id="{84EFE822-C37B-9338-00A1-711339FD5A95}"/>
              </a:ext>
            </a:extLst>
          </p:cNvPr>
          <p:cNvSpPr>
            <a:spLocks noGrp="1"/>
          </p:cNvSpPr>
          <p:nvPr>
            <p:ph idx="1"/>
          </p:nvPr>
        </p:nvSpPr>
        <p:spPr/>
        <p:txBody>
          <a:bodyPr/>
          <a:lstStyle/>
          <a:p>
            <a:pPr marL="0" lvl="0" indent="0">
              <a:buNone/>
            </a:pPr>
            <a:r>
              <a:rPr lang="en-US" sz="1800" i="1">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Opstil en hypotese om, hvor mange bånd du forventer at se I gelelektroforesen - brug forskernes sekventering og din erfaring med at anvende AluI som restriktionsenzym. </a:t>
            </a:r>
            <a:endParaRPr lang="da-DK" sz="1800">
              <a:effectLst/>
              <a:latin typeface="Times New Roman" panose="02020603050405020304" pitchFamily="18" charset="0"/>
              <a:ea typeface="Times New Roman" panose="02020603050405020304" pitchFamily="18" charset="0"/>
            </a:endParaRPr>
          </a:p>
          <a:p>
            <a:pPr marL="0" lvl="0" indent="0">
              <a:buNone/>
            </a:pPr>
            <a:r>
              <a:rPr lang="en-US" sz="1800" i="1">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Indtegn din forventning til gelelektroforesen på billedet nedenfor</a:t>
            </a:r>
            <a:endParaRPr lang="da-DK" sz="1800">
              <a:effectLst/>
              <a:latin typeface="Times New Roman" panose="02020603050405020304" pitchFamily="18" charset="0"/>
              <a:ea typeface="Times New Roman" panose="02020603050405020304" pitchFamily="18" charset="0"/>
            </a:endParaRPr>
          </a:p>
          <a:p>
            <a:pPr marL="0" indent="0">
              <a:buNone/>
            </a:pPr>
            <a:endParaRPr lang="da-DK" dirty="0"/>
          </a:p>
        </p:txBody>
      </p:sp>
      <p:pic>
        <p:nvPicPr>
          <p:cNvPr id="5" name="Billede 4" descr="Et billede, der indeholder tekst, skærmbillede, Rektangel, Font/skrifttype&#10;&#10;Indhold genereret af kunstig intelligens kan være forkert.">
            <a:extLst>
              <a:ext uri="{FF2B5EF4-FFF2-40B4-BE49-F238E27FC236}">
                <a16:creationId xmlns:a16="http://schemas.microsoft.com/office/drawing/2014/main" id="{00FE3E26-A52A-1007-348E-EC1C870DAD1B}"/>
              </a:ext>
            </a:extLst>
          </p:cNvPr>
          <p:cNvPicPr>
            <a:picLocks noChangeAspect="1"/>
          </p:cNvPicPr>
          <p:nvPr/>
        </p:nvPicPr>
        <p:blipFill>
          <a:blip r:embed="rId2"/>
          <a:srcRect t="4996"/>
          <a:stretch/>
        </p:blipFill>
        <p:spPr>
          <a:xfrm>
            <a:off x="2863392" y="3040083"/>
            <a:ext cx="6465215" cy="2565071"/>
          </a:xfrm>
          <a:prstGeom prst="rect">
            <a:avLst/>
          </a:prstGeom>
        </p:spPr>
      </p:pic>
    </p:spTree>
    <p:extLst>
      <p:ext uri="{BB962C8B-B14F-4D97-AF65-F5344CB8AC3E}">
        <p14:creationId xmlns:p14="http://schemas.microsoft.com/office/powerpoint/2010/main" val="3810559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94B6E-F748-18A8-8F43-FE466C58049D}"/>
              </a:ext>
            </a:extLst>
          </p:cNvPr>
          <p:cNvSpPr>
            <a:spLocks noGrp="1"/>
          </p:cNvSpPr>
          <p:nvPr>
            <p:ph type="title"/>
          </p:nvPr>
        </p:nvSpPr>
        <p:spPr/>
        <p:txBody>
          <a:bodyPr/>
          <a:lstStyle/>
          <a:p>
            <a:r>
              <a:rPr lang="da-DK" dirty="0"/>
              <a:t>Teoriafsnit – opstart på at skrive</a:t>
            </a:r>
          </a:p>
        </p:txBody>
      </p:sp>
      <p:sp>
        <p:nvSpPr>
          <p:cNvPr id="3" name="Pladsholder til indhold 2">
            <a:extLst>
              <a:ext uri="{FF2B5EF4-FFF2-40B4-BE49-F238E27FC236}">
                <a16:creationId xmlns:a16="http://schemas.microsoft.com/office/drawing/2014/main" id="{EC72D4A0-0BC1-051F-BAE8-DAB1084CE29B}"/>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71171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30ABB-4C68-5771-2549-31EB511D33AF}"/>
              </a:ext>
            </a:extLst>
          </p:cNvPr>
          <p:cNvSpPr>
            <a:spLocks noGrp="1"/>
          </p:cNvSpPr>
          <p:nvPr>
            <p:ph type="title"/>
          </p:nvPr>
        </p:nvSpPr>
        <p:spPr/>
        <p:txBody>
          <a:bodyPr/>
          <a:lstStyle/>
          <a:p>
            <a:r>
              <a:rPr lang="da-DK" dirty="0"/>
              <a:t>Opsummering – hvad har jeg lært?</a:t>
            </a:r>
          </a:p>
        </p:txBody>
      </p:sp>
      <p:sp>
        <p:nvSpPr>
          <p:cNvPr id="3" name="Pladsholder til indhold 2">
            <a:extLst>
              <a:ext uri="{FF2B5EF4-FFF2-40B4-BE49-F238E27FC236}">
                <a16:creationId xmlns:a16="http://schemas.microsoft.com/office/drawing/2014/main" id="{3E8E6CE2-18EA-D50C-0E86-4BB60EE9CA71}"/>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372660236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TotalTime>
  <Words>284</Words>
  <Application>Microsoft Macintosh PowerPoint</Application>
  <PresentationFormat>Widescreen</PresentationFormat>
  <Paragraphs>27</Paragraphs>
  <Slides>7</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vt:i4>
      </vt:variant>
    </vt:vector>
  </HeadingPairs>
  <TitlesOfParts>
    <vt:vector size="13" baseType="lpstr">
      <vt:lpstr>Aptos</vt:lpstr>
      <vt:lpstr>Aptos Display</vt:lpstr>
      <vt:lpstr>Arial</vt:lpstr>
      <vt:lpstr>Calibri</vt:lpstr>
      <vt:lpstr>Times New Roman</vt:lpstr>
      <vt:lpstr>Office-tema</vt:lpstr>
      <vt:lpstr>Kræft</vt:lpstr>
      <vt:lpstr>Opgave 1 – Gennemgå lektie</vt:lpstr>
      <vt:lpstr>RFLP analyse på kræftgener – hvilket enzym?</vt:lpstr>
      <vt:lpstr>Case</vt:lpstr>
      <vt:lpstr>Hypotese</vt:lpstr>
      <vt:lpstr>Teoriafsnit – opstart på at skrive</vt:lpstr>
      <vt:lpstr>Opsummering – hvad har jeg lært?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2025-04-09T07:27:33Z</dcterms:created>
  <dcterms:modified xsi:type="dcterms:W3CDTF">2025-04-09T10:51:22Z</dcterms:modified>
</cp:coreProperties>
</file>