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77" r:id="rId4"/>
    <p:sldId id="282" r:id="rId5"/>
    <p:sldId id="283" r:id="rId6"/>
    <p:sldId id="273" r:id="rId7"/>
    <p:sldId id="284" r:id="rId8"/>
    <p:sldId id="274" r:id="rId9"/>
    <p:sldId id="281" r:id="rId10"/>
    <p:sldId id="279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18"/>
    <a:srgbClr val="F3E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1532F-7683-1746-AC4B-E88CA7C5BAD4}" v="44" dt="2025-04-09T08:12:19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9"/>
  </p:normalViewPr>
  <p:slideViewPr>
    <p:cSldViewPr snapToGrid="0">
      <p:cViewPr>
        <p:scale>
          <a:sx n="108" d="100"/>
          <a:sy n="108" d="100"/>
        </p:scale>
        <p:origin x="8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CACAB-A534-C8AA-38CD-D99E479E7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CC83AAF-BA79-F04F-1763-9FE44AADD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F343B2-5DFB-F8B9-70DE-2F8A2DBC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00590A-9DCF-F723-8BF5-7A159E16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201D9C-7134-4A1F-E3B5-5633346C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7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4FCB80-0A10-BAAE-0F08-2D3006E1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C32A92-A6B0-1AAD-4D69-3E0A08B3E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30F65A-47FC-3834-B48D-D94B846E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6F9395-8014-0141-7CA3-CB9F051F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B44AE5-988B-6A49-2859-C0B6E857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521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B93AB-A8D3-3AB5-F036-333A5AF60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5DE50FE-F7DF-0EF9-CA30-C48AA3FDE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F3BECB-C218-E19A-5429-3E378C35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A6B253-D112-04DC-D358-7260676F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B66C6D-3B43-A30E-B43D-F1C09435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804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80541-4B05-6007-6A24-2FEA1C76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04E58D-BAAC-1FA7-DE4C-05E23CBF5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38718E-FDD1-7D50-A0E3-71B5623A8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5AAA7BD-8A4E-FDF2-D34D-0CC2106D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ACCC12-B55C-ACD3-D6F8-79C3AF464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1FEDA8-62EC-5984-F3B7-13D7CA4A1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69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44748-2D04-351F-17A4-1E7021714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535AD0-9B44-705B-DEAA-EDCE7914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3F00AD-2ABF-064C-E2F6-6C6700405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DDD7929-223D-B43C-EB17-DD40CA81E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52A830A-0F10-0D12-91EB-1007282124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5D19332-30A4-B7BF-0E1B-CBF9C590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F37E431-1B27-4B1D-9A74-47EC1C4A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06069E3-7AFC-8938-356D-498C0426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685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599A7-C4D8-B63C-4663-F01A26A5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977A140-2E35-5750-FE2E-1F84A6CDD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23CB65E-74B8-F17B-1CF0-0558694C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61926A-F98C-3B1F-2832-EF92868B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843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251C18E-C49E-F77F-C821-98E211092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2074107-C3C5-4873-9AD6-84B20966B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928520-794D-6B93-6A42-411F3820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662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4B38B-1DEB-4411-B211-0880D05BD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67D57D-3074-19D7-5D3D-25BBA138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91E7911-D3E5-6694-B87B-709FF4DE3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B441B64-D92F-8A84-BDB6-0F4C8267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260441-7D2E-D5E1-BDBF-BA7E0684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3C0D18-3F04-C350-B2B4-3087EF50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119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05DB5-508F-3AC4-8967-C5AFDE4E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68453B3-6C70-3D7F-A261-C88EDF783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A05556-ECB9-E78A-DC23-C55186ABF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F4B34F-B34C-1503-7547-752E60A7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A6E5D2-ACA2-B027-D569-E50B5907C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65752A-47E0-54CE-0B28-1C61161C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938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68ACF-0114-44F1-EE13-92739D92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3253C53-6D52-36DC-3B2D-14A67CD8C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D99A07-1DD1-CD0F-D2BF-C1DDF1589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B9FD69C-23CA-4DA3-4E01-9607295F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794FA2-0AFC-F8FC-178B-EFBABC57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19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7BF4950-F0B2-F42B-12EB-0025E255A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D5B265-0D6C-FE3C-A324-B08395421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8593C3-21F8-6AFE-6A1E-6A8D2A58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DA13D4-260D-82E6-1EA2-9C14FC4A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F51C5F-E379-E701-1F5A-8585DDAF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876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Underside / 2x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 txBox="1">
            <a:spLocks/>
          </p:cNvSpPr>
          <p:nvPr userDrawn="1"/>
        </p:nvSpPr>
        <p:spPr>
          <a:xfrm>
            <a:off x="517848" y="493216"/>
            <a:ext cx="8277325" cy="8812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lang="da-DK" sz="3000" b="0" i="0" u="none" strike="noStrike" kern="0" baseline="0" dirty="0" smtClean="0">
                <a:solidFill>
                  <a:srgbClr val="284B4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000" dirty="0"/>
          </a:p>
        </p:txBody>
      </p:sp>
      <p:pic>
        <p:nvPicPr>
          <p:cNvPr id="10" name="Billede 9" descr="Frontpage_logo_01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270" t="34676"/>
          <a:stretch/>
        </p:blipFill>
        <p:spPr>
          <a:xfrm>
            <a:off x="8059280" y="3292210"/>
            <a:ext cx="3674533" cy="3144245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516218" y="435601"/>
            <a:ext cx="8278955" cy="88126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3000" b="1" i="0">
                <a:solidFill>
                  <a:srgbClr val="284B4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pic>
        <p:nvPicPr>
          <p:cNvPr id="16" name="Billede 15" descr="Frontpage_logo_01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270" t="34676"/>
          <a:stretch/>
        </p:blipFill>
        <p:spPr>
          <a:xfrm>
            <a:off x="8065200" y="3302814"/>
            <a:ext cx="3674533" cy="3144245"/>
          </a:xfrm>
          <a:prstGeom prst="rect">
            <a:avLst/>
          </a:prstGeom>
        </p:spPr>
      </p:pic>
      <p:sp>
        <p:nvSpPr>
          <p:cNvPr id="8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518400" y="1512000"/>
            <a:ext cx="11212800" cy="4914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360000" rIns="360000" bIns="720000"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5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Pladsholder til indhold 2"/>
          <p:cNvSpPr>
            <a:spLocks noGrp="1"/>
          </p:cNvSpPr>
          <p:nvPr>
            <p:ph idx="1"/>
          </p:nvPr>
        </p:nvSpPr>
        <p:spPr>
          <a:xfrm>
            <a:off x="1007989" y="3789040"/>
            <a:ext cx="4992000" cy="22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None/>
              <a:defRPr sz="1200">
                <a:solidFill>
                  <a:schemeClr val="tx1"/>
                </a:solidFill>
              </a:defRPr>
            </a:lvl1pPr>
            <a:lvl2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2pPr>
            <a:lvl3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3pPr>
            <a:lvl4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4pPr>
            <a:lvl5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indhold 2"/>
          <p:cNvSpPr>
            <a:spLocks noGrp="1"/>
          </p:cNvSpPr>
          <p:nvPr>
            <p:ph idx="10"/>
          </p:nvPr>
        </p:nvSpPr>
        <p:spPr>
          <a:xfrm>
            <a:off x="6267680" y="3789040"/>
            <a:ext cx="4992000" cy="22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None/>
              <a:defRPr sz="1200">
                <a:solidFill>
                  <a:schemeClr val="tx1"/>
                </a:solidFill>
              </a:defRPr>
            </a:lvl1pPr>
            <a:lvl2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2pPr>
            <a:lvl3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3pPr>
            <a:lvl4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4pPr>
            <a:lvl5pPr marL="277200" indent="-457200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>
                <a:solidFill>
                  <a:srgbClr val="284B46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73132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E894172-3147-19E4-05D1-805DEF72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9943CD-8883-306E-1D02-AD9AEDED2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3D53E3-1D44-6B2C-24AD-422767F8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D9EA1-C97A-254D-BD04-ACA819F94401}" type="datetimeFigureOut">
              <a:rPr lang="da-DK" smtClean="0"/>
              <a:t>09.04.2025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6A2158-EEB9-969B-27EE-9FB11DA86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50DFC1-D7BB-FF03-1957-4F28712A6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148B3A-F489-B049-8EDA-592E93D841B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885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tPbp6HXn2i0?feature=oembed" TargetMode="External"/><Relationship Id="rId4" Type="http://schemas.openxmlformats.org/officeDocument/2006/relationships/hyperlink" Target="https://www.youtube.com/watch?v=tPbp6HXn2i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6FF70-D290-BF61-5AED-54C20D88EB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Kræft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3C16418-AB22-13AE-235F-0A4DCD95EC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1</a:t>
            </a:r>
          </a:p>
          <a:p>
            <a:r>
              <a:rPr lang="da-DK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Teori: celledeling - mitose, meiose, det centrale dogme (DNA, RNA, protein)</a:t>
            </a:r>
            <a:r>
              <a:rPr lang="da-DK" sz="1800" dirty="0">
                <a:latin typeface="Calibri" panose="020F0502020204030204" pitchFamily="34" charset="0"/>
                <a:ea typeface="Aptos" panose="020B0004020202020204" pitchFamily="34" charset="0"/>
              </a:rPr>
              <a:t>, cellecyklus</a:t>
            </a:r>
            <a:endParaRPr lang="da-DK" dirty="0"/>
          </a:p>
        </p:txBody>
      </p:sp>
      <p:pic>
        <p:nvPicPr>
          <p:cNvPr id="4" name="Billede 3" descr="Et billede, der indeholder tekst, Font/skrifttype, Grafik, logo&#10;&#10;Indhold genereret af kunstig intelligens kan være forkert.">
            <a:extLst>
              <a:ext uri="{FF2B5EF4-FFF2-40B4-BE49-F238E27FC236}">
                <a16:creationId xmlns:a16="http://schemas.microsoft.com/office/drawing/2014/main" id="{E7B0402B-10AC-DC9C-DC4A-1840518DA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346" y="5061610"/>
            <a:ext cx="7772400" cy="106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0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1CB52-9DDE-FCFC-5908-B10880F74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9280A-F069-3580-7347-E7DA71A28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Celledeling - mitose</a:t>
            </a:r>
          </a:p>
        </p:txBody>
      </p:sp>
      <p:pic>
        <p:nvPicPr>
          <p:cNvPr id="6" name="Pladsholder til indhold 5" descr="Et billede, der indeholder cirkel&#10;&#10;Indhold genereret af kunstig intelligens kan være forkert.">
            <a:extLst>
              <a:ext uri="{FF2B5EF4-FFF2-40B4-BE49-F238E27FC236}">
                <a16:creationId xmlns:a16="http://schemas.microsoft.com/office/drawing/2014/main" id="{39C275F6-ED3B-A2E9-90A8-57DAFF6FB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218" y="2055564"/>
            <a:ext cx="5290816" cy="3648839"/>
          </a:xfrm>
        </p:spPr>
      </p:pic>
      <p:pic>
        <p:nvPicPr>
          <p:cNvPr id="8" name="Pladsholder til indhold 7" descr="Et billede, der indeholder cirkel, diagram, design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07E46860-8526-56DE-258C-0F4BA2062D5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5807033" y="2295524"/>
            <a:ext cx="5101991" cy="3119623"/>
          </a:xfr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4DB68FA9-215F-A0ED-8FE9-385B4D3A2E2E}"/>
              </a:ext>
            </a:extLst>
          </p:cNvPr>
          <p:cNvSpPr txBox="1"/>
          <p:nvPr/>
        </p:nvSpPr>
        <p:spPr>
          <a:xfrm>
            <a:off x="516218" y="1621530"/>
            <a:ext cx="3554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Gennemgå figurerne for hinanden 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AB0DD05-2530-6BBA-4632-9EC56249C76A}"/>
              </a:ext>
            </a:extLst>
          </p:cNvPr>
          <p:cNvSpPr txBox="1"/>
          <p:nvPr/>
        </p:nvSpPr>
        <p:spPr>
          <a:xfrm>
            <a:off x="950026" y="6305797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Diploide</a:t>
            </a:r>
            <a:r>
              <a:rPr lang="da-DK" dirty="0"/>
              <a:t> celler</a:t>
            </a:r>
          </a:p>
        </p:txBody>
      </p:sp>
    </p:spTree>
    <p:extLst>
      <p:ext uri="{BB962C8B-B14F-4D97-AF65-F5344CB8AC3E}">
        <p14:creationId xmlns:p14="http://schemas.microsoft.com/office/powerpoint/2010/main" val="2243238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9C87A-EBC8-AC52-AD2F-0EAB1A8C1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3BDA-B94C-900E-D8E3-1F24ADCA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Celledeling - meiose</a:t>
            </a:r>
          </a:p>
        </p:txBody>
      </p:sp>
      <p:pic>
        <p:nvPicPr>
          <p:cNvPr id="6" name="Pladsholder til indhold 5" descr="Et billede, der indeholder cirkel, gul&#10;&#10;Indhold genereret af kunstig intelligens kan være forkert.">
            <a:extLst>
              <a:ext uri="{FF2B5EF4-FFF2-40B4-BE49-F238E27FC236}">
                <a16:creationId xmlns:a16="http://schemas.microsoft.com/office/drawing/2014/main" id="{5C3B48B1-51DB-D9B6-8312-2489C2B3FC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218" y="1522090"/>
            <a:ext cx="5136437" cy="4704112"/>
          </a:xfrm>
        </p:spPr>
      </p:pic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8A2A2517-489C-1683-37F7-20E9A6919F8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3C5F2F3-55EB-3B19-4C3F-EE43D7B031DD}"/>
              </a:ext>
            </a:extLst>
          </p:cNvPr>
          <p:cNvSpPr txBox="1"/>
          <p:nvPr/>
        </p:nvSpPr>
        <p:spPr>
          <a:xfrm>
            <a:off x="843148" y="6246758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Haploide celler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FA2338A-CFB9-6CF9-9D95-FF3C0FFBCC60}"/>
              </a:ext>
            </a:extLst>
          </p:cNvPr>
          <p:cNvSpPr txBox="1"/>
          <p:nvPr/>
        </p:nvSpPr>
        <p:spPr>
          <a:xfrm>
            <a:off x="5746184" y="435601"/>
            <a:ext cx="60979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Translokationmutation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: Under meiosen kan der ske en fejl under overkrydsningen, hvor et stykke af et kromosom ikke bindes til det homologe kromosom men til et andet kromosom.</a:t>
            </a:r>
          </a:p>
          <a:p>
            <a:endParaRPr lang="da-DK" dirty="0">
              <a:solidFill>
                <a:srgbClr val="333333"/>
              </a:solidFill>
              <a:latin typeface="Noto Sans" panose="020B0502040504020204" pitchFamily="34" charset="0"/>
            </a:endParaRPr>
          </a:p>
          <a:p>
            <a:r>
              <a:rPr lang="da-DK" b="1" dirty="0">
                <a:solidFill>
                  <a:srgbClr val="333333"/>
                </a:solidFill>
                <a:latin typeface="Noto Sans" panose="020B0502040504020204" pitchFamily="34" charset="0"/>
              </a:rPr>
              <a:t>Kromosomtalsmutationer</a:t>
            </a:r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: Non-</a:t>
            </a:r>
            <a:r>
              <a:rPr lang="da-DK" dirty="0" err="1">
                <a:solidFill>
                  <a:srgbClr val="333333"/>
                </a:solidFill>
                <a:latin typeface="Noto Sans" panose="020B0502040504020204" pitchFamily="34" charset="0"/>
              </a:rPr>
              <a:t>disjunction</a:t>
            </a:r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,  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Kromosomtalsmutationerne skyldes fejl under meiosen, enten under 1. deling hvor kromosomerne ikke adskilles, eller under 2. deling hvor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kromatiderne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ikke adskilles. </a:t>
            </a:r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 kromosomerne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337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02324C-DEC7-8545-25A8-5ACA69281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centrale dogme</a:t>
            </a:r>
          </a:p>
        </p:txBody>
      </p:sp>
      <p:pic>
        <p:nvPicPr>
          <p:cNvPr id="7" name="Pladsholder til indhold 7">
            <a:extLst>
              <a:ext uri="{FF2B5EF4-FFF2-40B4-BE49-F238E27FC236}">
                <a16:creationId xmlns:a16="http://schemas.microsoft.com/office/drawing/2014/main" id="{2FEF62F9-0CA3-45DF-ECD6-2F029E048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46" y="1980111"/>
            <a:ext cx="2221190" cy="3514241"/>
          </a:xfrm>
          <a:prstGeom prst="rect">
            <a:avLst/>
          </a:prstGeom>
        </p:spPr>
      </p:pic>
      <p:pic>
        <p:nvPicPr>
          <p:cNvPr id="1028" name="Picture 4" descr="Flashcards Slides kap 4 - RNA og DNA | Quizlet">
            <a:extLst>
              <a:ext uri="{FF2B5EF4-FFF2-40B4-BE49-F238E27FC236}">
                <a16:creationId xmlns:a16="http://schemas.microsoft.com/office/drawing/2014/main" id="{970618C9-8CF1-1664-245F-1B773D9C8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695" y="1398702"/>
            <a:ext cx="63500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82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98D2-9C87-CCE3-DB41-ABE2E3998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2446C-DE04-5BA6-0DB3-93EFFACE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centrale dogme</a:t>
            </a:r>
          </a:p>
        </p:txBody>
      </p:sp>
      <p:pic>
        <p:nvPicPr>
          <p:cNvPr id="9" name="Billede 8" descr="Et billede, der indeholder tekst, skærmbillede, Font/skrifttype, linje/række&#10;&#10;Indhold genereret af kunstig intelligens kan være forkert.">
            <a:extLst>
              <a:ext uri="{FF2B5EF4-FFF2-40B4-BE49-F238E27FC236}">
                <a16:creationId xmlns:a16="http://schemas.microsoft.com/office/drawing/2014/main" id="{BB8D4FD3-204F-D218-D9F2-33FC6E6F5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17" y="4024148"/>
            <a:ext cx="4912523" cy="2521031"/>
          </a:xfrm>
          <a:prstGeom prst="rect">
            <a:avLst/>
          </a:prstGeom>
        </p:spPr>
      </p:pic>
      <p:pic>
        <p:nvPicPr>
          <p:cNvPr id="11" name="Billede 10" descr="Et billede, der indeholder tekst, skærmbillede, stik/sammenkobling&#10;&#10;Indhold genereret af kunstig intelligens kan være forkert.">
            <a:extLst>
              <a:ext uri="{FF2B5EF4-FFF2-40B4-BE49-F238E27FC236}">
                <a16:creationId xmlns:a16="http://schemas.microsoft.com/office/drawing/2014/main" id="{AEF9FECD-B7E9-736A-1B5D-26302850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158" y="1191505"/>
            <a:ext cx="3494016" cy="3679453"/>
          </a:xfrm>
          <a:prstGeom prst="rect">
            <a:avLst/>
          </a:prstGeom>
        </p:spPr>
      </p:pic>
      <p:pic>
        <p:nvPicPr>
          <p:cNvPr id="13" name="Billede 12" descr="Et billede, der indeholder skærmbillede, diagram, kort&#10;&#10;Indhold genereret af kunstig intelligens kan være forkert.">
            <a:extLst>
              <a:ext uri="{FF2B5EF4-FFF2-40B4-BE49-F238E27FC236}">
                <a16:creationId xmlns:a16="http://schemas.microsoft.com/office/drawing/2014/main" id="{7251B57A-C065-545C-09EB-854024078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18" y="1346200"/>
            <a:ext cx="4459543" cy="2516518"/>
          </a:xfrm>
          <a:prstGeom prst="rect">
            <a:avLst/>
          </a:prstGeom>
        </p:spPr>
      </p:pic>
      <p:pic>
        <p:nvPicPr>
          <p:cNvPr id="15" name="Billede 14" descr="Et billede, der indeholder tekst, diagram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13B85152-DDF7-15F2-355E-136FE8202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140" y="1321171"/>
            <a:ext cx="3883231" cy="35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06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F9E6-6BF6-CAB6-8C1B-4EA1EBE72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D731B-A840-3E23-CCD5-39E839DC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1: Lav et protein ud fra mRNA streng</a:t>
            </a:r>
          </a:p>
        </p:txBody>
      </p:sp>
      <p:pic>
        <p:nvPicPr>
          <p:cNvPr id="3" name="Billede 2" descr="Et billede, der indeholder tekst, nummer/tal, software, diagram&#10;&#10;Indhold genereret af kunstig intelligens kan være forkert.">
            <a:extLst>
              <a:ext uri="{FF2B5EF4-FFF2-40B4-BE49-F238E27FC236}">
                <a16:creationId xmlns:a16="http://schemas.microsoft.com/office/drawing/2014/main" id="{64DB6858-5BA5-C86A-837F-7DDC35A31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22"/>
          <a:stretch/>
        </p:blipFill>
        <p:spPr>
          <a:xfrm>
            <a:off x="516217" y="1448788"/>
            <a:ext cx="10445029" cy="4322619"/>
          </a:xfrm>
          <a:prstGeom prst="rect">
            <a:avLst/>
          </a:prstGeom>
        </p:spPr>
      </p:pic>
      <p:pic>
        <p:nvPicPr>
          <p:cNvPr id="6" name="Billede 5" descr="Et billede, der indeholder tekst, Font/skrifttype, Grafik, logo&#10;&#10;Indhold genereret af kunstig intelligens kan være forkert.">
            <a:extLst>
              <a:ext uri="{FF2B5EF4-FFF2-40B4-BE49-F238E27FC236}">
                <a16:creationId xmlns:a16="http://schemas.microsoft.com/office/drawing/2014/main" id="{C813D819-077C-422C-BC7F-7A3223DC3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91" y="5779294"/>
            <a:ext cx="7772400" cy="106488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65EFAAE2-22A6-FAC1-C277-23B91D9FBE73}"/>
              </a:ext>
            </a:extLst>
          </p:cNvPr>
          <p:cNvSpPr txBox="1"/>
          <p:nvPr/>
        </p:nvSpPr>
        <p:spPr>
          <a:xfrm>
            <a:off x="8152392" y="5903327"/>
            <a:ext cx="3924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Klip baserne ud og placer dem tilfældigt på bordet – stop og startkode skal være bevidste valg</a:t>
            </a:r>
          </a:p>
        </p:txBody>
      </p:sp>
    </p:spTree>
    <p:extLst>
      <p:ext uri="{BB962C8B-B14F-4D97-AF65-F5344CB8AC3E}">
        <p14:creationId xmlns:p14="http://schemas.microsoft.com/office/powerpoint/2010/main" val="62806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B3A3F-D38B-9B69-67E2-2A64BEC4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3EB17-4F6D-F5D3-B365-64BE26E89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Mutationer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804DA4F-43AC-3D75-60F4-30EB525F4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927" y="537286"/>
            <a:ext cx="4992000" cy="677896"/>
          </a:xfrm>
        </p:spPr>
        <p:txBody>
          <a:bodyPr/>
          <a:lstStyle/>
          <a:p>
            <a:r>
              <a:rPr lang="da-DK" b="1" dirty="0"/>
              <a:t>Somatiske mutationer</a:t>
            </a:r>
            <a:r>
              <a:rPr lang="da-DK" dirty="0"/>
              <a:t>: Nedarves ikke i næste generation</a:t>
            </a:r>
          </a:p>
          <a:p>
            <a:r>
              <a:rPr lang="da-DK" b="1" dirty="0"/>
              <a:t>Gametiske mutationer</a:t>
            </a:r>
            <a:r>
              <a:rPr lang="da-DK" dirty="0"/>
              <a:t>: Nedarves i næste generation</a:t>
            </a:r>
          </a:p>
          <a:p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76FF39A-EFFC-325D-0014-F5ECE006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18" y="1690098"/>
            <a:ext cx="4273134" cy="4448442"/>
          </a:xfrm>
          <a:prstGeom prst="rect">
            <a:avLst/>
          </a:prstGeom>
        </p:spPr>
      </p:pic>
      <p:pic>
        <p:nvPicPr>
          <p:cNvPr id="7" name="Billede 6" descr="Et billede, der indeholder tekst, skærmbillede&#10;&#10;Indhold genereret af kunstig intelligens kan være forkert.">
            <a:extLst>
              <a:ext uri="{FF2B5EF4-FFF2-40B4-BE49-F238E27FC236}">
                <a16:creationId xmlns:a16="http://schemas.microsoft.com/office/drawing/2014/main" id="{6DC274C2-FE63-5226-4216-30E8F8C82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003" y="1556526"/>
            <a:ext cx="6443779" cy="498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86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22591-8451-1CAD-0A95-22D7BC81A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64F98-070A-83D1-8545-7599560E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18" y="435601"/>
            <a:ext cx="10314078" cy="881267"/>
          </a:xfrm>
        </p:spPr>
        <p:txBody>
          <a:bodyPr/>
          <a:lstStyle/>
          <a:p>
            <a:r>
              <a:rPr lang="da-DK" dirty="0"/>
              <a:t>OPGAVE 2 : Lav en punktmutation og analyser betydningen </a:t>
            </a:r>
            <a:br>
              <a:rPr lang="da-DK" dirty="0"/>
            </a:br>
            <a:r>
              <a:rPr lang="da-DK" dirty="0"/>
              <a:t>Prøv på alle 3 placeringer i tripletten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744BC9-F606-06E6-56AE-D8700BF97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801013"/>
            <a:ext cx="3457133" cy="226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da-DK" dirty="0"/>
              <a:t>Substitution på placering 1 har følgende betydning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AFAA457D-61A8-B114-A1B5-0202C338B25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04901" y="3801013"/>
            <a:ext cx="3553213" cy="2268000"/>
          </a:xfrm>
          <a:solidFill>
            <a:srgbClr val="F3EC7C"/>
          </a:solidFill>
        </p:spPr>
        <p:txBody>
          <a:bodyPr/>
          <a:lstStyle/>
          <a:p>
            <a:r>
              <a:rPr lang="da-DK" dirty="0"/>
              <a:t>Substitution på placering 2 har følgende betydning</a:t>
            </a:r>
          </a:p>
          <a:p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36DA197-5ACA-0329-806B-7717DEB8BBC3}"/>
              </a:ext>
            </a:extLst>
          </p:cNvPr>
          <p:cNvSpPr txBox="1"/>
          <p:nvPr/>
        </p:nvSpPr>
        <p:spPr>
          <a:xfrm>
            <a:off x="783771" y="1864426"/>
            <a:ext cx="60371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500" dirty="0"/>
              <a:t>Brug jeres rækkefølge af baser fra opgave 1</a:t>
            </a:r>
          </a:p>
        </p:txBody>
      </p:sp>
      <p:sp>
        <p:nvSpPr>
          <p:cNvPr id="6" name="Pladsholder til indhold 4">
            <a:extLst>
              <a:ext uri="{FF2B5EF4-FFF2-40B4-BE49-F238E27FC236}">
                <a16:creationId xmlns:a16="http://schemas.microsoft.com/office/drawing/2014/main" id="{F8B11B90-2D4C-0196-5E93-5517935F0A26}"/>
              </a:ext>
            </a:extLst>
          </p:cNvPr>
          <p:cNvSpPr txBox="1">
            <a:spLocks/>
          </p:cNvSpPr>
          <p:nvPr/>
        </p:nvSpPr>
        <p:spPr>
          <a:xfrm>
            <a:off x="8322111" y="3788683"/>
            <a:ext cx="3553213" cy="2268000"/>
          </a:xfrm>
          <a:prstGeom prst="rect">
            <a:avLst/>
          </a:prstGeom>
          <a:solidFill>
            <a:srgbClr val="FF0018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7200" indent="-45720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 kern="1200">
                <a:solidFill>
                  <a:srgbClr val="284B46"/>
                </a:solidFill>
                <a:latin typeface="+mn-lt"/>
                <a:ea typeface="+mn-ea"/>
                <a:cs typeface="+mn-cs"/>
              </a:defRPr>
            </a:lvl2pPr>
            <a:lvl3pPr marL="277200" indent="-45720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 kern="1200">
                <a:solidFill>
                  <a:srgbClr val="284B46"/>
                </a:solidFill>
                <a:latin typeface="+mn-lt"/>
                <a:ea typeface="+mn-ea"/>
                <a:cs typeface="+mn-cs"/>
              </a:defRPr>
            </a:lvl3pPr>
            <a:lvl4pPr marL="277200" indent="-45720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 kern="1200">
                <a:solidFill>
                  <a:srgbClr val="284B46"/>
                </a:solidFill>
                <a:latin typeface="+mn-lt"/>
                <a:ea typeface="+mn-ea"/>
                <a:cs typeface="+mn-cs"/>
              </a:defRPr>
            </a:lvl4pPr>
            <a:lvl5pPr marL="277200" indent="-45720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3C3D3C"/>
              </a:buClr>
              <a:buSzPct val="100000"/>
              <a:buFont typeface="Arial"/>
              <a:buChar char="•"/>
              <a:defRPr sz="2100" kern="1200">
                <a:solidFill>
                  <a:srgbClr val="284B4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Substitution på placering 3 har følgende betydning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5321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D0E02-326C-92A5-696C-0C820FBA1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11031-E0CC-F722-614C-65EA4AC5E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6" y="435601"/>
            <a:ext cx="10877797" cy="881267"/>
          </a:xfrm>
        </p:spPr>
        <p:txBody>
          <a:bodyPr/>
          <a:lstStyle/>
          <a:p>
            <a:r>
              <a:rPr lang="da-DK" dirty="0"/>
              <a:t>OPGAVE 3: Lav en deletion og en </a:t>
            </a:r>
            <a:r>
              <a:rPr lang="da-DK" dirty="0" err="1"/>
              <a:t>insertion</a:t>
            </a:r>
            <a:r>
              <a:rPr lang="da-DK" dirty="0"/>
              <a:t> og analyser betydningen 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52D459A-DAC4-0319-B3D2-E5104DA76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6" y="2655040"/>
            <a:ext cx="5088012" cy="226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a-DK" sz="2500" dirty="0"/>
              <a:t>Deletion har følgende betydning 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CE66809-CE9B-B976-83ED-A547A06FD3B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0" y="2655040"/>
            <a:ext cx="5259690" cy="226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a-DK" sz="2500" dirty="0" err="1"/>
              <a:t>Insertion</a:t>
            </a:r>
            <a:r>
              <a:rPr lang="da-DK" sz="2500" dirty="0"/>
              <a:t> har følgende betydning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73694AD-4C5C-4D00-C218-5098B822EA8A}"/>
              </a:ext>
            </a:extLst>
          </p:cNvPr>
          <p:cNvSpPr txBox="1"/>
          <p:nvPr/>
        </p:nvSpPr>
        <p:spPr>
          <a:xfrm>
            <a:off x="617516" y="1715386"/>
            <a:ext cx="609797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500" dirty="0"/>
              <a:t>Brug jeres rækkefølge af baser fra opgave 1</a:t>
            </a:r>
          </a:p>
        </p:txBody>
      </p:sp>
    </p:spTree>
    <p:extLst>
      <p:ext uri="{BB962C8B-B14F-4D97-AF65-F5344CB8AC3E}">
        <p14:creationId xmlns:p14="http://schemas.microsoft.com/office/powerpoint/2010/main" val="1662629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47F8-1DA4-FD8A-9993-C7D676DD5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B4D61-83D7-5BEF-A153-9BF3CC55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Cellecycklus</a:t>
            </a:r>
            <a:endParaRPr lang="da-DK" dirty="0"/>
          </a:p>
        </p:txBody>
      </p:sp>
      <p:pic>
        <p:nvPicPr>
          <p:cNvPr id="3" name="Onlinemedier 2" descr="Cellecyklus og mitose">
            <a:hlinkClick r:id="" action="ppaction://media"/>
            <a:extLst>
              <a:ext uri="{FF2B5EF4-FFF2-40B4-BE49-F238E27FC236}">
                <a16:creationId xmlns:a16="http://schemas.microsoft.com/office/drawing/2014/main" id="{503FE416-4492-2FC7-05D1-0BF0C03F793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6218" y="1818059"/>
            <a:ext cx="4011613" cy="2266950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823DA86-EB06-BE4E-C0DC-D5C7FE7CA6D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18890" y="1854496"/>
            <a:ext cx="4992000" cy="2268000"/>
          </a:xfrm>
        </p:spPr>
        <p:txBody>
          <a:bodyPr/>
          <a:lstStyle/>
          <a:p>
            <a:r>
              <a:rPr lang="da-DK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Cellecyklus og mitose: </a:t>
            </a:r>
            <a:r>
              <a:rPr lang="da-DK" dirty="0">
                <a:hlinkClick r:id="rId4"/>
              </a:rPr>
              <a:t>https://www.youtube.com/watch?v=tPbp6HXn2i0</a:t>
            </a:r>
            <a:r>
              <a:rPr lang="da-DK" dirty="0"/>
              <a:t> </a:t>
            </a:r>
          </a:p>
          <a:p>
            <a:endParaRPr lang="da-DK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506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238</Words>
  <Application>Microsoft Macintosh PowerPoint</Application>
  <PresentationFormat>Widescreen</PresentationFormat>
  <Paragraphs>29</Paragraphs>
  <Slides>10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Noto Sans</vt:lpstr>
      <vt:lpstr>Roboto</vt:lpstr>
      <vt:lpstr>Office-tema</vt:lpstr>
      <vt:lpstr>Kræft</vt:lpstr>
      <vt:lpstr>Celledeling - mitose</vt:lpstr>
      <vt:lpstr>Celledeling - meiose</vt:lpstr>
      <vt:lpstr>Det centrale dogme</vt:lpstr>
      <vt:lpstr>Det centrale dogme</vt:lpstr>
      <vt:lpstr>OPGAVE 1: Lav et protein ud fra mRNA streng</vt:lpstr>
      <vt:lpstr>Mutationer</vt:lpstr>
      <vt:lpstr>OPGAVE 2 : Lav en punktmutation og analyser betydningen  Prøv på alle 3 placeringer i tripletten</vt:lpstr>
      <vt:lpstr>OPGAVE 3: Lav en deletion og en insertion og analyser betydningen  </vt:lpstr>
      <vt:lpstr>Cellecycklus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Søndergaard Kallerup</dc:creator>
  <cp:lastModifiedBy>Line Søndergaard Kallerup</cp:lastModifiedBy>
  <cp:revision>1</cp:revision>
  <dcterms:created xsi:type="dcterms:W3CDTF">2025-04-09T07:27:33Z</dcterms:created>
  <dcterms:modified xsi:type="dcterms:W3CDTF">2025-04-09T08:45:23Z</dcterms:modified>
</cp:coreProperties>
</file>