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sldIdLst>
    <p:sldId id="282" r:id="rId2"/>
    <p:sldId id="256" r:id="rId3"/>
    <p:sldId id="259" r:id="rId4"/>
    <p:sldId id="305" r:id="rId5"/>
    <p:sldId id="309" r:id="rId6"/>
    <p:sldId id="272" r:id="rId7"/>
    <p:sldId id="296" r:id="rId8"/>
    <p:sldId id="261" r:id="rId9"/>
    <p:sldId id="271" r:id="rId10"/>
    <p:sldId id="263" r:id="rId11"/>
    <p:sldId id="308" r:id="rId12"/>
    <p:sldId id="301" r:id="rId13"/>
    <p:sldId id="273" r:id="rId14"/>
    <p:sldId id="297" r:id="rId15"/>
    <p:sldId id="294" r:id="rId16"/>
    <p:sldId id="298" r:id="rId17"/>
    <p:sldId id="274" r:id="rId18"/>
    <p:sldId id="299" r:id="rId19"/>
    <p:sldId id="265" r:id="rId20"/>
    <p:sldId id="307" r:id="rId21"/>
    <p:sldId id="302" r:id="rId22"/>
    <p:sldId id="303" r:id="rId23"/>
    <p:sldId id="306"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5A6C4-94EA-CC4E-AE57-FD13EC16334E}" v="18" dt="2023-03-02T12:19:27.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533"/>
    <p:restoredTop sz="73077"/>
  </p:normalViewPr>
  <p:slideViewPr>
    <p:cSldViewPr>
      <p:cViewPr varScale="1">
        <p:scale>
          <a:sx n="70" d="100"/>
          <a:sy n="70" d="100"/>
        </p:scale>
        <p:origin x="200" y="44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05530F-1CC7-B242-8C7F-3809425E5556}" type="datetimeFigureOut">
              <a:rPr lang="da-DK" smtClean="0"/>
              <a:t>29.04.2025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551B3-5DDA-9C4B-A5DC-20D2624D83D8}" type="slidenum">
              <a:rPr lang="da-DK" smtClean="0"/>
              <a:t>‹nr.›</a:t>
            </a:fld>
            <a:endParaRPr lang="da-DK"/>
          </a:p>
        </p:txBody>
      </p:sp>
    </p:spTree>
    <p:extLst>
      <p:ext uri="{BB962C8B-B14F-4D97-AF65-F5344CB8AC3E}">
        <p14:creationId xmlns:p14="http://schemas.microsoft.com/office/powerpoint/2010/main" val="3455001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F4551B3-5DDA-9C4B-A5DC-20D2624D83D8}" type="slidenum">
              <a:rPr lang="da-DK" smtClean="0"/>
              <a:t>5</a:t>
            </a:fld>
            <a:endParaRPr lang="da-DK"/>
          </a:p>
        </p:txBody>
      </p:sp>
    </p:spTree>
    <p:extLst>
      <p:ext uri="{BB962C8B-B14F-4D97-AF65-F5344CB8AC3E}">
        <p14:creationId xmlns:p14="http://schemas.microsoft.com/office/powerpoint/2010/main" val="1408689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F4551B3-5DDA-9C4B-A5DC-20D2624D83D8}" type="slidenum">
              <a:rPr lang="da-DK" smtClean="0"/>
              <a:t>19</a:t>
            </a:fld>
            <a:endParaRPr lang="da-DK"/>
          </a:p>
        </p:txBody>
      </p:sp>
    </p:spTree>
    <p:extLst>
      <p:ext uri="{BB962C8B-B14F-4D97-AF65-F5344CB8AC3E}">
        <p14:creationId xmlns:p14="http://schemas.microsoft.com/office/powerpoint/2010/main" val="3622364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F4551B3-5DDA-9C4B-A5DC-20D2624D83D8}" type="slidenum">
              <a:rPr lang="da-DK" smtClean="0"/>
              <a:t>21</a:t>
            </a:fld>
            <a:endParaRPr lang="da-DK"/>
          </a:p>
        </p:txBody>
      </p:sp>
    </p:spTree>
    <p:extLst>
      <p:ext uri="{BB962C8B-B14F-4D97-AF65-F5344CB8AC3E}">
        <p14:creationId xmlns:p14="http://schemas.microsoft.com/office/powerpoint/2010/main" val="137609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F4551B3-5DDA-9C4B-A5DC-20D2624D83D8}" type="slidenum">
              <a:rPr lang="da-DK" smtClean="0"/>
              <a:t>22</a:t>
            </a:fld>
            <a:endParaRPr lang="da-DK"/>
          </a:p>
        </p:txBody>
      </p:sp>
    </p:spTree>
    <p:extLst>
      <p:ext uri="{BB962C8B-B14F-4D97-AF65-F5344CB8AC3E}">
        <p14:creationId xmlns:p14="http://schemas.microsoft.com/office/powerpoint/2010/main" val="2394017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135947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3130595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95914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Rediger teksttypografien i masteren
Andet niveau
Tredje niveau
Fjerde niveau
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Rediger teksttypografien i masteren
Andet niveau
Tredje niveau
Fjerde niveau
Femte niveau</a:t>
            </a:r>
            <a:endParaRPr lang="en-US" dirty="0"/>
          </a:p>
        </p:txBody>
      </p:sp>
      <p:sp>
        <p:nvSpPr>
          <p:cNvPr id="5" name="Date Placeholder 4"/>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424441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
Andet niveau
Tredje niveau
Fjerde niveau
Femte niveau</a:t>
            </a:r>
            <a:endParaRPr lang="en-US" dirty="0"/>
          </a:p>
        </p:txBody>
      </p:sp>
      <p:sp>
        <p:nvSpPr>
          <p:cNvPr id="4" name="Content Placeholder 3"/>
          <p:cNvSpPr>
            <a:spLocks noGrp="1"/>
          </p:cNvSpPr>
          <p:nvPr>
            <p:ph sz="half" idx="2"/>
          </p:nvPr>
        </p:nvSpPr>
        <p:spPr>
          <a:xfrm>
            <a:off x="839788" y="2505075"/>
            <a:ext cx="5157787" cy="3684588"/>
          </a:xfrm>
        </p:spPr>
        <p:txBody>
          <a:bodyPr/>
          <a:lstStyle/>
          <a:p>
            <a:pPr lvl="0"/>
            <a:r>
              <a:rPr lang="da-DK"/>
              <a:t>Rediger teksttypografien i masteren
Andet niveau
Tredje niveau
Fjerde niveau
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
Andet niveau
Tredje niveau
Fjerde niveau
Femte niveau</a:t>
            </a:r>
            <a:endParaRPr lang="en-US" dirty="0"/>
          </a:p>
        </p:txBody>
      </p:sp>
      <p:sp>
        <p:nvSpPr>
          <p:cNvPr id="6" name="Content Placeholder 5"/>
          <p:cNvSpPr>
            <a:spLocks noGrp="1"/>
          </p:cNvSpPr>
          <p:nvPr>
            <p:ph sz="quarter" idx="4"/>
          </p:nvPr>
        </p:nvSpPr>
        <p:spPr>
          <a:xfrm>
            <a:off x="6172200" y="2505075"/>
            <a:ext cx="5183188" cy="3684588"/>
          </a:xfrm>
        </p:spPr>
        <p:txBody>
          <a:bodyPr/>
          <a:lstStyle/>
          <a:p>
            <a:pPr lvl="0"/>
            <a:r>
              <a:rPr lang="da-DK"/>
              <a:t>Rediger teksttypografien i masteren
Andet niveau
Tredje niveau
Fjerde niveau
Femte niveau</a:t>
            </a:r>
            <a:endParaRPr lang="en-US" dirty="0"/>
          </a:p>
        </p:txBody>
      </p:sp>
      <p:sp>
        <p:nvSpPr>
          <p:cNvPr id="7" name="Date Placeholder 6"/>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194375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355998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129033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
Andet niveau
Tredje niveau
Fjerde niveau
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
Andet niveau
Tredje niveau
Fjerde niveau
Femte niveau</a:t>
            </a:r>
            <a:endParaRPr lang="en-US" dirty="0"/>
          </a:p>
        </p:txBody>
      </p:sp>
      <p:sp>
        <p:nvSpPr>
          <p:cNvPr id="5" name="Date Placeholder 4"/>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267309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
Andet niveau
Tredje niveau
Fjerde niveau
Femte niveau</a:t>
            </a:r>
            <a:endParaRPr lang="en-US" dirty="0"/>
          </a:p>
        </p:txBody>
      </p:sp>
      <p:sp>
        <p:nvSpPr>
          <p:cNvPr id="5" name="Date Placeholder 4"/>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105956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337596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7883B41-D758-4B49-9C65-83AD9D5598F4}" type="datetimeFigureOut">
              <a:rPr lang="da-DK" smtClean="0"/>
              <a:pPr/>
              <a:t>29.04.2025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372CAD5-ECB1-48AE-A727-39F46D7028F3}" type="slidenum">
              <a:rPr lang="da-DK" smtClean="0"/>
              <a:pPr/>
              <a:t>‹nr.›</a:t>
            </a:fld>
            <a:endParaRPr lang="da-DK"/>
          </a:p>
        </p:txBody>
      </p:sp>
    </p:spTree>
    <p:extLst>
      <p:ext uri="{BB962C8B-B14F-4D97-AF65-F5344CB8AC3E}">
        <p14:creationId xmlns:p14="http://schemas.microsoft.com/office/powerpoint/2010/main" val="18947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83B41-D758-4B49-9C65-83AD9D5598F4}" type="datetimeFigureOut">
              <a:rPr lang="da-DK" smtClean="0"/>
              <a:pPr/>
              <a:t>29.04.2025</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72CAD5-ECB1-48AE-A727-39F46D7028F3}" type="slidenum">
              <a:rPr lang="da-DK" smtClean="0"/>
              <a:pPr/>
              <a:t>‹nr.›</a:t>
            </a:fld>
            <a:endParaRPr lang="da-DK"/>
          </a:p>
        </p:txBody>
      </p:sp>
    </p:spTree>
    <p:extLst>
      <p:ext uri="{BB962C8B-B14F-4D97-AF65-F5344CB8AC3E}">
        <p14:creationId xmlns:p14="http://schemas.microsoft.com/office/powerpoint/2010/main" val="20023283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toolbox.systime.dk/index.php?id=56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fritzhansen.com/da/Stores"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Dagens program</a:t>
            </a:r>
          </a:p>
        </p:txBody>
      </p:sp>
      <p:sp>
        <p:nvSpPr>
          <p:cNvPr id="5" name="Pladsholder til indhold 4"/>
          <p:cNvSpPr>
            <a:spLocks noGrp="1"/>
          </p:cNvSpPr>
          <p:nvPr>
            <p:ph idx="1"/>
          </p:nvPr>
        </p:nvSpPr>
        <p:spPr/>
        <p:txBody>
          <a:bodyPr/>
          <a:lstStyle/>
          <a:p>
            <a:r>
              <a:rPr lang="da-DK" dirty="0"/>
              <a:t>Dagens lektie </a:t>
            </a:r>
            <a:r>
              <a:rPr lang="mr-IN" dirty="0"/>
              <a:t>–</a:t>
            </a:r>
            <a:r>
              <a:rPr lang="da-DK" dirty="0"/>
              <a:t> Marketingmix</a:t>
            </a:r>
          </a:p>
          <a:p>
            <a:r>
              <a:rPr lang="da-DK" dirty="0"/>
              <a:t>Undersøgelse af Fritz Hansens marketingmix</a:t>
            </a:r>
          </a:p>
          <a:p>
            <a:pPr marL="0" indent="0">
              <a:buNone/>
            </a:pPr>
            <a:endParaRPr lang="da-DK" dirty="0"/>
          </a:p>
        </p:txBody>
      </p:sp>
    </p:spTree>
    <p:extLst>
      <p:ext uri="{BB962C8B-B14F-4D97-AF65-F5344CB8AC3E}">
        <p14:creationId xmlns:p14="http://schemas.microsoft.com/office/powerpoint/2010/main" val="675079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Marketingstrategi</a:t>
            </a:r>
          </a:p>
        </p:txBody>
      </p:sp>
      <p:sp>
        <p:nvSpPr>
          <p:cNvPr id="3" name="Undertitel 2"/>
          <p:cNvSpPr>
            <a:spLocks noGrp="1"/>
          </p:cNvSpPr>
          <p:nvPr>
            <p:ph type="subTitle" idx="1"/>
          </p:nvPr>
        </p:nvSpPr>
        <p:spPr/>
        <p:txBody>
          <a:bodyPr/>
          <a:lstStyle/>
          <a:p>
            <a:r>
              <a:rPr lang="da-DK" dirty="0"/>
              <a:t>Marketingmix</a:t>
            </a:r>
            <a:br>
              <a:rPr lang="da-DK" dirty="0"/>
            </a:br>
            <a:endParaRPr lang="da-DK"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5100" y="-60742"/>
            <a:ext cx="4474840" cy="1143000"/>
          </a:xfrm>
        </p:spPr>
        <p:txBody>
          <a:bodyPr/>
          <a:lstStyle/>
          <a:p>
            <a:r>
              <a:rPr lang="da-DK" dirty="0"/>
              <a:t>Marketingmix</a:t>
            </a:r>
          </a:p>
        </p:txBody>
      </p:sp>
      <p:sp>
        <p:nvSpPr>
          <p:cNvPr id="3" name="Pladsholder til indhold 2"/>
          <p:cNvSpPr>
            <a:spLocks noGrp="1"/>
          </p:cNvSpPr>
          <p:nvPr>
            <p:ph idx="1"/>
          </p:nvPr>
        </p:nvSpPr>
        <p:spPr>
          <a:xfrm>
            <a:off x="551384" y="980728"/>
            <a:ext cx="5256584" cy="5688632"/>
          </a:xfrm>
        </p:spPr>
        <p:txBody>
          <a:bodyPr>
            <a:normAutofit fontScale="70000" lnSpcReduction="20000"/>
          </a:bodyPr>
          <a:lstStyle/>
          <a:p>
            <a:endParaRPr lang="da-DK" dirty="0"/>
          </a:p>
          <a:p>
            <a:r>
              <a:rPr lang="da-DK" dirty="0"/>
              <a:t>Marketingmix</a:t>
            </a:r>
          </a:p>
          <a:p>
            <a:r>
              <a:rPr lang="da-DK" dirty="0"/>
              <a:t>En oversigt over de valg en virksomhed må træffe, når den skal afsætte sine produkter.</a:t>
            </a:r>
          </a:p>
          <a:p>
            <a:r>
              <a:rPr lang="da-DK" dirty="0">
                <a:sym typeface="Wingdings" pitchFamily="2" charset="2"/>
              </a:rPr>
              <a:t> </a:t>
            </a:r>
            <a:r>
              <a:rPr lang="da-DK" dirty="0"/>
              <a:t>tiltrække og fastholde virksomhedens                                                    målgruppe</a:t>
            </a:r>
          </a:p>
          <a:p>
            <a:r>
              <a:rPr lang="da-DK" dirty="0"/>
              <a:t>De afsætningsparameter virksomheden har indflydelse på (handlingsparametre).</a:t>
            </a:r>
          </a:p>
          <a:p>
            <a:pPr lvl="1"/>
            <a:r>
              <a:rPr lang="da-DK" b="1" dirty="0"/>
              <a:t>Produkt (Product)</a:t>
            </a:r>
          </a:p>
          <a:p>
            <a:pPr lvl="1"/>
            <a:r>
              <a:rPr lang="da-DK" b="1" dirty="0"/>
              <a:t>Pris (Price)</a:t>
            </a:r>
          </a:p>
          <a:p>
            <a:pPr lvl="1"/>
            <a:r>
              <a:rPr lang="da-DK" b="1" dirty="0"/>
              <a:t>Salg (Promotion)</a:t>
            </a:r>
          </a:p>
          <a:p>
            <a:pPr lvl="1"/>
            <a:r>
              <a:rPr lang="da-DK" b="1" dirty="0"/>
              <a:t>Distribution (Place)</a:t>
            </a:r>
          </a:p>
          <a:p>
            <a:r>
              <a:rPr lang="da-DK" dirty="0"/>
              <a:t>Marketingmixet er den kombination af de fire P’er, som virksomheden præsenterer på markedet</a:t>
            </a:r>
          </a:p>
          <a:p>
            <a:r>
              <a:rPr lang="da-DK" dirty="0"/>
              <a:t>Virksomheden sammensætter marketingmixet, så målgruppen rammes bedst muligt</a:t>
            </a:r>
          </a:p>
          <a:p>
            <a:r>
              <a:rPr lang="da-DK" dirty="0"/>
              <a:t>De 4 P'er er en væsentlig og anvendelig analysemodel for alle virksomhedstyper</a:t>
            </a:r>
          </a:p>
          <a:p>
            <a:endParaRPr lang="da-DK" dirty="0"/>
          </a:p>
          <a:p>
            <a:endParaRPr lang="da-DK" dirty="0"/>
          </a:p>
          <a:p>
            <a:pPr marL="0" indent="0">
              <a:buNone/>
            </a:pPr>
            <a:endParaRPr lang="da-DK" dirty="0"/>
          </a:p>
        </p:txBody>
      </p:sp>
      <p:pic>
        <p:nvPicPr>
          <p:cNvPr id="1026" name="Picture 2">
            <a:extLst>
              <a:ext uri="{FF2B5EF4-FFF2-40B4-BE49-F238E27FC236}">
                <a16:creationId xmlns:a16="http://schemas.microsoft.com/office/drawing/2014/main" id="{45C08DC2-3EE2-5E48-B3F2-368E115C9D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944" y="1020063"/>
            <a:ext cx="6450598" cy="48178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 calcmode="lin" valueType="num">
                                      <p:cBhvr additive="base">
                                        <p:cTn id="1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 calcmode="lin" valueType="num">
                                      <p:cBhvr additive="base">
                                        <p:cTn id="2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 calcmode="lin" valueType="num">
                                      <p:cBhvr additive="base">
                                        <p:cTn id="2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 calcmode="lin" valueType="num">
                                      <p:cBhvr additive="base">
                                        <p:cTn id="3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5A23506-F5C0-4D44-AF78-CBCA6984F12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9458" y="1844824"/>
            <a:ext cx="6364272" cy="3802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4EA786F-7B21-D74F-AE72-25D90CAEC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9071" y="1844823"/>
            <a:ext cx="5091330" cy="380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54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47F00A-11A4-0FBA-978D-F83C8B3AC46B}"/>
              </a:ext>
            </a:extLst>
          </p:cNvPr>
          <p:cNvSpPr>
            <a:spLocks noGrp="1"/>
          </p:cNvSpPr>
          <p:nvPr>
            <p:ph type="title"/>
          </p:nvPr>
        </p:nvSpPr>
        <p:spPr/>
        <p:txBody>
          <a:bodyPr/>
          <a:lstStyle/>
          <a:p>
            <a:r>
              <a:rPr lang="da-DK" b="1" dirty="0"/>
              <a:t>De 7 P’er til servicevirksomheder</a:t>
            </a:r>
          </a:p>
        </p:txBody>
      </p:sp>
      <p:pic>
        <p:nvPicPr>
          <p:cNvPr id="5" name="Pladsholder til indhold 4">
            <a:extLst>
              <a:ext uri="{FF2B5EF4-FFF2-40B4-BE49-F238E27FC236}">
                <a16:creationId xmlns:a16="http://schemas.microsoft.com/office/drawing/2014/main" id="{A64ACAEB-3710-A2ED-ACCC-345199A78C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1704" y="1844824"/>
            <a:ext cx="4108827" cy="4351338"/>
          </a:xfrm>
        </p:spPr>
      </p:pic>
    </p:spTree>
    <p:extLst>
      <p:ext uri="{BB962C8B-B14F-4D97-AF65-F5344CB8AC3E}">
        <p14:creationId xmlns:p14="http://schemas.microsoft.com/office/powerpoint/2010/main" val="2615675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Produkt</a:t>
            </a:r>
          </a:p>
        </p:txBody>
      </p:sp>
      <p:sp>
        <p:nvSpPr>
          <p:cNvPr id="5" name="Undertitel 4"/>
          <p:cNvSpPr>
            <a:spLocks noGrp="1"/>
          </p:cNvSpPr>
          <p:nvPr>
            <p:ph type="subTitle" idx="1"/>
          </p:nvPr>
        </p:nvSpPr>
        <p:spPr/>
        <p:txBody>
          <a:bodyPr/>
          <a:lstStyle/>
          <a:p>
            <a:r>
              <a:rPr lang="da-DK" dirty="0" err="1"/>
              <a:t>Product</a:t>
            </a:r>
            <a:endParaRPr lang="da-DK"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5204ACD-7E5F-4048-8728-C8168E7A4662}"/>
              </a:ext>
            </a:extLst>
          </p:cNvPr>
          <p:cNvSpPr>
            <a:spLocks noGrp="1"/>
          </p:cNvSpPr>
          <p:nvPr>
            <p:ph idx="1"/>
          </p:nvPr>
        </p:nvSpPr>
        <p:spPr>
          <a:xfrm>
            <a:off x="1423418" y="467380"/>
            <a:ext cx="4400609" cy="3842634"/>
          </a:xfrm>
        </p:spPr>
        <p:txBody>
          <a:bodyPr>
            <a:normAutofit/>
          </a:bodyPr>
          <a:lstStyle/>
          <a:p>
            <a:r>
              <a:rPr lang="da-DK" sz="2000" dirty="0"/>
              <a:t>Værditilbud</a:t>
            </a:r>
          </a:p>
          <a:p>
            <a:r>
              <a:rPr lang="da-DK" sz="2000" dirty="0"/>
              <a:t>Brand</a:t>
            </a:r>
          </a:p>
          <a:p>
            <a:r>
              <a:rPr lang="da-DK" sz="2000" dirty="0"/>
              <a:t>Kvalitet og udvalg</a:t>
            </a:r>
          </a:p>
          <a:p>
            <a:r>
              <a:rPr lang="da-DK" sz="2000" dirty="0"/>
              <a:t>Produktportefølje</a:t>
            </a:r>
          </a:p>
        </p:txBody>
      </p:sp>
      <p:pic>
        <p:nvPicPr>
          <p:cNvPr id="2050" name="Picture 2">
            <a:extLst>
              <a:ext uri="{FF2B5EF4-FFF2-40B4-BE49-F238E27FC236}">
                <a16:creationId xmlns:a16="http://schemas.microsoft.com/office/drawing/2014/main" id="{0958CE95-E997-254A-9F6A-A0A00A2A56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029" y="908720"/>
            <a:ext cx="6083300" cy="2806700"/>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1F6B56F4-2815-6847-8F6C-6C2F8120CBE9}"/>
              </a:ext>
            </a:extLst>
          </p:cNvPr>
          <p:cNvSpPr/>
          <p:nvPr/>
        </p:nvSpPr>
        <p:spPr>
          <a:xfrm>
            <a:off x="6522973" y="282714"/>
            <a:ext cx="4995342" cy="369332"/>
          </a:xfrm>
          <a:prstGeom prst="rect">
            <a:avLst/>
          </a:prstGeom>
        </p:spPr>
        <p:txBody>
          <a:bodyPr wrap="none">
            <a:spAutoFit/>
          </a:bodyPr>
          <a:lstStyle/>
          <a:p>
            <a:r>
              <a:rPr lang="da-DK" dirty="0"/>
              <a:t>PLC-kurver for to produkter med hver sin livscyklus</a:t>
            </a:r>
          </a:p>
        </p:txBody>
      </p:sp>
      <p:pic>
        <p:nvPicPr>
          <p:cNvPr id="2052" name="Picture 4">
            <a:extLst>
              <a:ext uri="{FF2B5EF4-FFF2-40B4-BE49-F238E27FC236}">
                <a16:creationId xmlns:a16="http://schemas.microsoft.com/office/drawing/2014/main" id="{F10BA5BD-A154-5A42-9425-BED45DDA4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7" y="2780928"/>
            <a:ext cx="5121647" cy="3925747"/>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a:extLst>
              <a:ext uri="{FF2B5EF4-FFF2-40B4-BE49-F238E27FC236}">
                <a16:creationId xmlns:a16="http://schemas.microsoft.com/office/drawing/2014/main" id="{63E35749-29B2-4740-BDC1-1E65741CBA97}"/>
              </a:ext>
            </a:extLst>
          </p:cNvPr>
          <p:cNvSpPr/>
          <p:nvPr/>
        </p:nvSpPr>
        <p:spPr>
          <a:xfrm>
            <a:off x="1826359" y="2647876"/>
            <a:ext cx="3111686" cy="369332"/>
          </a:xfrm>
          <a:prstGeom prst="rect">
            <a:avLst/>
          </a:prstGeom>
        </p:spPr>
        <p:txBody>
          <a:bodyPr wrap="none">
            <a:spAutoFit/>
          </a:bodyPr>
          <a:lstStyle/>
          <a:p>
            <a:r>
              <a:rPr lang="da-DK" dirty="0"/>
              <a:t>Bostongruppens produktmodel</a:t>
            </a:r>
          </a:p>
        </p:txBody>
      </p:sp>
      <p:pic>
        <p:nvPicPr>
          <p:cNvPr id="10" name="Billede 9">
            <a:extLst>
              <a:ext uri="{FF2B5EF4-FFF2-40B4-BE49-F238E27FC236}">
                <a16:creationId xmlns:a16="http://schemas.microsoft.com/office/drawing/2014/main" id="{D97F00A3-B0AF-8746-8F92-542F8AE8BD7F}"/>
              </a:ext>
            </a:extLst>
          </p:cNvPr>
          <p:cNvPicPr>
            <a:picLocks noChangeAspect="1"/>
          </p:cNvPicPr>
          <p:nvPr/>
        </p:nvPicPr>
        <p:blipFill>
          <a:blip r:embed="rId4"/>
          <a:stretch>
            <a:fillRect/>
          </a:stretch>
        </p:blipFill>
        <p:spPr>
          <a:xfrm>
            <a:off x="6948006" y="4137621"/>
            <a:ext cx="4400609" cy="2304256"/>
          </a:xfrm>
          <a:prstGeom prst="rect">
            <a:avLst/>
          </a:prstGeom>
        </p:spPr>
      </p:pic>
    </p:spTree>
    <p:extLst>
      <p:ext uri="{BB962C8B-B14F-4D97-AF65-F5344CB8AC3E}">
        <p14:creationId xmlns:p14="http://schemas.microsoft.com/office/powerpoint/2010/main" val="262154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7407" y="700603"/>
            <a:ext cx="7887219" cy="564672"/>
          </a:xfrm>
        </p:spPr>
        <p:txBody>
          <a:bodyPr>
            <a:normAutofit fontScale="90000"/>
          </a:bodyPr>
          <a:lstStyle/>
          <a:p>
            <a:r>
              <a:rPr lang="da-DK" dirty="0"/>
              <a:t>Mærkevaren - Brand</a:t>
            </a:r>
          </a:p>
        </p:txBody>
      </p:sp>
      <p:sp>
        <p:nvSpPr>
          <p:cNvPr id="3" name="Pladsholder til indhold 2"/>
          <p:cNvSpPr>
            <a:spLocks noGrp="1"/>
          </p:cNvSpPr>
          <p:nvPr>
            <p:ph idx="1"/>
          </p:nvPr>
        </p:nvSpPr>
        <p:spPr>
          <a:xfrm>
            <a:off x="627657" y="1493581"/>
            <a:ext cx="6476455" cy="5184576"/>
          </a:xfrm>
        </p:spPr>
        <p:txBody>
          <a:bodyPr>
            <a:normAutofit fontScale="92500"/>
          </a:bodyPr>
          <a:lstStyle/>
          <a:p>
            <a:r>
              <a:rPr lang="da-DK" dirty="0"/>
              <a:t>Det er et produkt som kunden foretrækker pga. mærket - </a:t>
            </a:r>
            <a:r>
              <a:rPr lang="da-DK" b="1" dirty="0"/>
              <a:t>oplevet merværdi</a:t>
            </a:r>
            <a:r>
              <a:rPr lang="da-DK" dirty="0"/>
              <a:t> </a:t>
            </a:r>
          </a:p>
          <a:p>
            <a:r>
              <a:rPr lang="da-DK" dirty="0"/>
              <a:t>Kunden har præferencer og mærkeloyalitet overfor produktet</a:t>
            </a:r>
          </a:p>
          <a:p>
            <a:r>
              <a:rPr lang="da-DK" dirty="0"/>
              <a:t>F.eks. pga. kvalitet, design, værdier osv.</a:t>
            </a:r>
          </a:p>
          <a:p>
            <a:r>
              <a:rPr lang="da-DK" dirty="0"/>
              <a:t>Differentiere sig fra konkurrenterne og skabe monopolprofit </a:t>
            </a:r>
            <a:r>
              <a:rPr lang="da-DK" dirty="0">
                <a:sym typeface="Wingdings" pitchFamily="2" charset="2"/>
              </a:rPr>
              <a:t> </a:t>
            </a:r>
            <a:r>
              <a:rPr lang="da-DK" dirty="0"/>
              <a:t>Jf. Porters konkurrencestrategier</a:t>
            </a:r>
          </a:p>
          <a:p>
            <a:endParaRPr lang="da-DK" dirty="0"/>
          </a:p>
          <a:p>
            <a:r>
              <a:rPr lang="da-DK" dirty="0"/>
              <a:t>Private labels - Handelsmærket er ejet af den detailhandelskæde, der markedsfører og sælger handelsmærket (</a:t>
            </a:r>
            <a:r>
              <a:rPr lang="da-DK" b="1" dirty="0"/>
              <a:t>Princip</a:t>
            </a:r>
            <a:r>
              <a:rPr lang="da-DK" dirty="0"/>
              <a:t> og </a:t>
            </a:r>
            <a:r>
              <a:rPr lang="da-DK" b="1" dirty="0"/>
              <a:t>Budget</a:t>
            </a:r>
            <a:r>
              <a:rPr lang="da-DK" dirty="0"/>
              <a:t>).</a:t>
            </a:r>
          </a:p>
          <a:p>
            <a:endParaRPr lang="da-DK" dirty="0"/>
          </a:p>
          <a:p>
            <a:endParaRPr lang="da-DK" dirty="0"/>
          </a:p>
          <a:p>
            <a:pPr marL="393192" lvl="1" indent="0">
              <a:buNone/>
            </a:pPr>
            <a:endParaRPr lang="da-DK" dirty="0"/>
          </a:p>
          <a:p>
            <a:pPr marL="0" indent="0">
              <a:buNone/>
            </a:pPr>
            <a:endParaRPr lang="da-DK" dirty="0"/>
          </a:p>
          <a:p>
            <a:endParaRPr lang="da-DK" dirty="0"/>
          </a:p>
          <a:p>
            <a:endParaRPr lang="da-DK" dirty="0"/>
          </a:p>
        </p:txBody>
      </p:sp>
      <p:sp>
        <p:nvSpPr>
          <p:cNvPr id="4" name="Tekstfelt 3">
            <a:extLst>
              <a:ext uri="{FF2B5EF4-FFF2-40B4-BE49-F238E27FC236}">
                <a16:creationId xmlns:a16="http://schemas.microsoft.com/office/drawing/2014/main" id="{398E049B-06DC-9D4A-945E-C78B1ECF4670}"/>
              </a:ext>
            </a:extLst>
          </p:cNvPr>
          <p:cNvSpPr txBox="1"/>
          <p:nvPr/>
        </p:nvSpPr>
        <p:spPr>
          <a:xfrm>
            <a:off x="7392144" y="188640"/>
            <a:ext cx="4573870" cy="1200329"/>
          </a:xfrm>
          <a:prstGeom prst="rect">
            <a:avLst/>
          </a:prstGeom>
          <a:noFill/>
        </p:spPr>
        <p:txBody>
          <a:bodyPr wrap="square" rtlCol="0">
            <a:spAutoFit/>
          </a:bodyPr>
          <a:lstStyle/>
          <a:p>
            <a:r>
              <a:rPr lang="da-DK" dirty="0">
                <a:solidFill>
                  <a:srgbClr val="0070C0"/>
                </a:solidFill>
              </a:rPr>
              <a:t>Undersøg Fritz Hansens valg ift. virksomhedens produkt (herunder produktudvikling, kvalitet og designe).</a:t>
            </a:r>
          </a:p>
          <a:p>
            <a:endParaRPr lang="da-DK" dirty="0"/>
          </a:p>
        </p:txBody>
      </p:sp>
      <p:pic>
        <p:nvPicPr>
          <p:cNvPr id="7" name="Billede 6" descr="Et billede, der indeholder møbel, stol, Armlæn&#10;&#10;Automatisk genereret beskrivelse">
            <a:extLst>
              <a:ext uri="{FF2B5EF4-FFF2-40B4-BE49-F238E27FC236}">
                <a16:creationId xmlns:a16="http://schemas.microsoft.com/office/drawing/2014/main" id="{3E7FB542-519B-146F-623E-748E29D5CF64}"/>
              </a:ext>
            </a:extLst>
          </p:cNvPr>
          <p:cNvPicPr>
            <a:picLocks noChangeAspect="1"/>
          </p:cNvPicPr>
          <p:nvPr/>
        </p:nvPicPr>
        <p:blipFill>
          <a:blip r:embed="rId2"/>
          <a:stretch>
            <a:fillRect/>
          </a:stretch>
        </p:blipFill>
        <p:spPr>
          <a:xfrm>
            <a:off x="7102609" y="3224837"/>
            <a:ext cx="2830195" cy="3462020"/>
          </a:xfrm>
          <a:prstGeom prst="rect">
            <a:avLst/>
          </a:prstGeom>
        </p:spPr>
      </p:pic>
      <p:pic>
        <p:nvPicPr>
          <p:cNvPr id="5" name="Billede 4" descr="Et billede, der indeholder møbel, stol, Armlæn&#10;&#10;Automatisk genereret beskrivelse">
            <a:extLst>
              <a:ext uri="{FF2B5EF4-FFF2-40B4-BE49-F238E27FC236}">
                <a16:creationId xmlns:a16="http://schemas.microsoft.com/office/drawing/2014/main" id="{FBCD362F-B454-7A4F-DC90-C3370CE6AF55}"/>
              </a:ext>
            </a:extLst>
          </p:cNvPr>
          <p:cNvPicPr>
            <a:picLocks noChangeAspect="1"/>
          </p:cNvPicPr>
          <p:nvPr/>
        </p:nvPicPr>
        <p:blipFill>
          <a:blip r:embed="rId3"/>
          <a:stretch>
            <a:fillRect/>
          </a:stretch>
        </p:blipFill>
        <p:spPr>
          <a:xfrm>
            <a:off x="9264352" y="982939"/>
            <a:ext cx="2867660" cy="35286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Pris</a:t>
            </a:r>
          </a:p>
        </p:txBody>
      </p:sp>
      <p:sp>
        <p:nvSpPr>
          <p:cNvPr id="5" name="Undertitel 4"/>
          <p:cNvSpPr>
            <a:spLocks noGrp="1"/>
          </p:cNvSpPr>
          <p:nvPr>
            <p:ph type="subTitle" idx="1"/>
          </p:nvPr>
        </p:nvSpPr>
        <p:spPr/>
        <p:txBody>
          <a:bodyPr/>
          <a:lstStyle/>
          <a:p>
            <a:r>
              <a:rPr lang="da-DK" dirty="0"/>
              <a:t>Price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407368" y="764704"/>
            <a:ext cx="11449272" cy="5559896"/>
          </a:xfrm>
        </p:spPr>
        <p:txBody>
          <a:bodyPr>
            <a:normAutofit/>
          </a:bodyPr>
          <a:lstStyle/>
          <a:p>
            <a:pPr lvl="0"/>
            <a:r>
              <a:rPr lang="da" dirty="0"/>
              <a:t>Bestemmer indtægten og profitten fra produktet</a:t>
            </a:r>
            <a:endParaRPr lang="da-DK" dirty="0"/>
          </a:p>
          <a:p>
            <a:pPr marL="0" indent="0">
              <a:buNone/>
            </a:pPr>
            <a:endParaRPr lang="da" dirty="0"/>
          </a:p>
          <a:p>
            <a:pPr>
              <a:spcBef>
                <a:spcPts val="0"/>
              </a:spcBef>
            </a:pPr>
            <a:r>
              <a:rPr lang="da" dirty="0"/>
              <a:t>Prissætning kan foregå ud fra 3 overordnede strategier:</a:t>
            </a:r>
          </a:p>
          <a:p>
            <a:pPr marL="457200" indent="-228600">
              <a:spcBef>
                <a:spcPts val="0"/>
              </a:spcBef>
              <a:buAutoNum type="arabicPeriod"/>
            </a:pPr>
            <a:r>
              <a:rPr lang="da" b="1" dirty="0"/>
              <a:t>Omkostningsbaseret - </a:t>
            </a:r>
            <a:r>
              <a:rPr lang="da" dirty="0"/>
              <a:t>(Beregnes ud fra omkostning fra produktion og forventet indtjening)</a:t>
            </a:r>
          </a:p>
          <a:p>
            <a:pPr marL="457200" indent="-228600">
              <a:spcBef>
                <a:spcPts val="0"/>
              </a:spcBef>
              <a:buAutoNum type="arabicPeriod"/>
            </a:pPr>
            <a:r>
              <a:rPr lang="da" b="1" dirty="0"/>
              <a:t>Konkurrentrelateret - </a:t>
            </a:r>
            <a:r>
              <a:rPr lang="da" dirty="0"/>
              <a:t>(Pris fastsættes udelukkende ud fra konkurrenternes priser) </a:t>
            </a:r>
          </a:p>
          <a:p>
            <a:pPr marL="457200">
              <a:spcBef>
                <a:spcPts val="0"/>
              </a:spcBef>
              <a:buAutoNum type="arabicPeriod"/>
            </a:pPr>
            <a:r>
              <a:rPr lang="da-DK" b="1" dirty="0"/>
              <a:t>Efterspørgselsbaseret prissætning - </a:t>
            </a:r>
            <a:r>
              <a:rPr lang="da-DK" dirty="0"/>
              <a:t> (Prisen sættes i forhold til, hvad kunderne forventes at være villige til at betale. Her indgår overvejelser om målgruppens rådighedsbeløb og købsmotiver)</a:t>
            </a:r>
          </a:p>
          <a:p>
            <a:pPr marL="640080" lvl="2" indent="0">
              <a:buNone/>
            </a:pPr>
            <a:endParaRPr lang="da-DK" dirty="0">
              <a:hlinkClick r:id="rId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AC4E190-BD92-48D6-5781-FAF051659842}"/>
              </a:ext>
            </a:extLst>
          </p:cNvPr>
          <p:cNvSpPr>
            <a:spLocks noGrp="1"/>
          </p:cNvSpPr>
          <p:nvPr>
            <p:ph idx="1"/>
          </p:nvPr>
        </p:nvSpPr>
        <p:spPr>
          <a:xfrm>
            <a:off x="838200" y="692696"/>
            <a:ext cx="10515600" cy="5484267"/>
          </a:xfrm>
        </p:spPr>
        <p:txBody>
          <a:bodyPr/>
          <a:lstStyle/>
          <a:p>
            <a:r>
              <a:rPr lang="da-DK" dirty="0">
                <a:solidFill>
                  <a:srgbClr val="333333"/>
                </a:solidFill>
                <a:latin typeface="Noto Sans" panose="020B0502040504020204" pitchFamily="34" charset="0"/>
              </a:rPr>
              <a:t>Oftest ses lave</a:t>
            </a:r>
            <a:r>
              <a:rPr lang="da-DK" b="1" dirty="0">
                <a:solidFill>
                  <a:srgbClr val="333333"/>
                </a:solidFill>
                <a:latin typeface="Noto Sans" panose="020B0502040504020204" pitchFamily="34" charset="0"/>
              </a:rPr>
              <a:t> introduktionspriser </a:t>
            </a:r>
            <a:r>
              <a:rPr lang="da-DK" dirty="0">
                <a:solidFill>
                  <a:srgbClr val="333333"/>
                </a:solidFill>
                <a:latin typeface="Noto Sans" panose="020B0502040504020204" pitchFamily="34" charset="0"/>
              </a:rPr>
              <a:t>som redskab til en markedspenetrering</a:t>
            </a:r>
          </a:p>
          <a:p>
            <a:endParaRPr lang="da-DK" dirty="0">
              <a:solidFill>
                <a:srgbClr val="333333"/>
              </a:solidFill>
              <a:latin typeface="Noto Sans" panose="020B0502040504020204" pitchFamily="34" charset="0"/>
            </a:endParaRPr>
          </a:p>
          <a:p>
            <a:r>
              <a:rPr lang="da-DK" b="1" dirty="0">
                <a:solidFill>
                  <a:srgbClr val="333333"/>
                </a:solidFill>
                <a:latin typeface="Noto Sans" panose="020B0502040504020204" pitchFamily="34" charset="0"/>
              </a:rPr>
              <a:t>P</a:t>
            </a:r>
            <a:r>
              <a:rPr lang="da-DK" b="1" i="0" u="none" strike="noStrike" dirty="0">
                <a:solidFill>
                  <a:srgbClr val="333333"/>
                </a:solidFill>
                <a:effectLst/>
                <a:latin typeface="Noto Sans" panose="020B0502040504020204" pitchFamily="34" charset="0"/>
              </a:rPr>
              <a:t>sykologiske prismekanismer - </a:t>
            </a:r>
            <a:r>
              <a:rPr lang="da-DK" b="0" i="0" u="none" strike="noStrike" dirty="0">
                <a:solidFill>
                  <a:srgbClr val="333333"/>
                </a:solidFill>
                <a:effectLst/>
                <a:latin typeface="Noto Sans" panose="020B0502040504020204" pitchFamily="34" charset="0"/>
              </a:rPr>
              <a:t>en prissætning, der opleves lavere hos kunden</a:t>
            </a:r>
            <a:endParaRPr lang="da-DK" dirty="0">
              <a:solidFill>
                <a:srgbClr val="333333"/>
              </a:solidFill>
              <a:latin typeface="Noto Sans" panose="020B0502040504020204" pitchFamily="34" charset="0"/>
            </a:endParaRPr>
          </a:p>
          <a:p>
            <a:pPr algn="l"/>
            <a:r>
              <a:rPr lang="da-DK" b="1" i="0" u="none" strike="noStrike" dirty="0">
                <a:solidFill>
                  <a:srgbClr val="333333"/>
                </a:solidFill>
                <a:effectLst/>
                <a:latin typeface="Noto Sans" panose="020B0502040504020204" pitchFamily="34" charset="0"/>
              </a:rPr>
              <a:t>Forankringseffekten - </a:t>
            </a:r>
            <a:r>
              <a:rPr lang="da-DK" b="0" i="0" u="none" strike="noStrike" dirty="0">
                <a:solidFill>
                  <a:srgbClr val="333333"/>
                </a:solidFill>
                <a:effectLst/>
                <a:latin typeface="Noto Sans" panose="020B0502040504020204" pitchFamily="34" charset="0"/>
              </a:rPr>
              <a:t>udnytter denne psykologiske mekanisme ved at sætte en høj ankerpris som referencepunkt for kunden</a:t>
            </a:r>
          </a:p>
          <a:p>
            <a:pPr algn="l"/>
            <a:endParaRPr lang="da-DK" b="0" i="0" u="none" strike="noStrike" dirty="0">
              <a:solidFill>
                <a:srgbClr val="333333"/>
              </a:solidFill>
              <a:effectLst/>
              <a:latin typeface="Noto Sans" panose="020B0502040504020204" pitchFamily="34" charset="0"/>
            </a:endParaRPr>
          </a:p>
          <a:p>
            <a:r>
              <a:rPr lang="da-DK" b="1" dirty="0">
                <a:solidFill>
                  <a:srgbClr val="333333"/>
                </a:solidFill>
                <a:latin typeface="Noto Sans" panose="020B0502040504020204" pitchFamily="34" charset="0"/>
              </a:rPr>
              <a:t>P</a:t>
            </a:r>
            <a:r>
              <a:rPr lang="da-DK" b="1" i="0" u="none" strike="noStrike" dirty="0">
                <a:solidFill>
                  <a:srgbClr val="333333"/>
                </a:solidFill>
                <a:effectLst/>
                <a:latin typeface="Noto Sans" panose="020B0502040504020204" pitchFamily="34" charset="0"/>
              </a:rPr>
              <a:t>ositionering - </a:t>
            </a:r>
            <a:r>
              <a:rPr lang="da-DK" b="0" i="1" u="none" strike="noStrike" dirty="0">
                <a:solidFill>
                  <a:srgbClr val="333333"/>
                </a:solidFill>
                <a:effectLst/>
                <a:latin typeface="Noto Sans" panose="020B0502040504020204" pitchFamily="34" charset="0"/>
              </a:rPr>
              <a:t>low-end</a:t>
            </a:r>
            <a:r>
              <a:rPr lang="da-DK" b="0" i="0" u="none" strike="noStrike" dirty="0">
                <a:solidFill>
                  <a:srgbClr val="333333"/>
                </a:solidFill>
                <a:effectLst/>
                <a:latin typeface="Noto Sans" panose="020B0502040504020204" pitchFamily="34" charset="0"/>
              </a:rPr>
              <a:t>, </a:t>
            </a:r>
            <a:r>
              <a:rPr lang="da-DK" b="0" i="1" u="none" strike="noStrike" dirty="0" err="1">
                <a:solidFill>
                  <a:srgbClr val="333333"/>
                </a:solidFill>
                <a:effectLst/>
                <a:latin typeface="Noto Sans" panose="020B0502040504020204" pitchFamily="34" charset="0"/>
              </a:rPr>
              <a:t>mid</a:t>
            </a:r>
            <a:r>
              <a:rPr lang="da-DK" b="0" i="1" u="none" strike="noStrike" dirty="0">
                <a:solidFill>
                  <a:srgbClr val="333333"/>
                </a:solidFill>
                <a:effectLst/>
                <a:latin typeface="Noto Sans" panose="020B0502040504020204" pitchFamily="34" charset="0"/>
              </a:rPr>
              <a:t>-end</a:t>
            </a:r>
            <a:r>
              <a:rPr lang="da-DK" b="0" i="0" u="none" strike="noStrike" dirty="0">
                <a:solidFill>
                  <a:srgbClr val="333333"/>
                </a:solidFill>
                <a:effectLst/>
                <a:latin typeface="Noto Sans" panose="020B0502040504020204" pitchFamily="34" charset="0"/>
              </a:rPr>
              <a:t> </a:t>
            </a:r>
            <a:r>
              <a:rPr lang="da-DK" b="0" i="0" u="none" strike="noStrike">
                <a:solidFill>
                  <a:srgbClr val="333333"/>
                </a:solidFill>
                <a:effectLst/>
                <a:latin typeface="Noto Sans" panose="020B0502040504020204" pitchFamily="34" charset="0"/>
              </a:rPr>
              <a:t>eller </a:t>
            </a:r>
            <a:r>
              <a:rPr lang="da-DK" b="0" i="1" u="none" strike="noStrike">
                <a:solidFill>
                  <a:srgbClr val="333333"/>
                </a:solidFill>
                <a:effectLst/>
                <a:latin typeface="Noto Sans" panose="020B0502040504020204" pitchFamily="34" charset="0"/>
              </a:rPr>
              <a:t>high-end</a:t>
            </a:r>
            <a:br>
              <a:rPr lang="da-DK" dirty="0"/>
            </a:br>
            <a:endParaRPr lang="da-DK" dirty="0">
              <a:solidFill>
                <a:srgbClr val="333333"/>
              </a:solidFill>
              <a:latin typeface="Noto Sans" panose="020B0502040504020204" pitchFamily="34" charset="0"/>
            </a:endParaRPr>
          </a:p>
        </p:txBody>
      </p:sp>
    </p:spTree>
    <p:extLst>
      <p:ext uri="{BB962C8B-B14F-4D97-AF65-F5344CB8AC3E}">
        <p14:creationId xmlns:p14="http://schemas.microsoft.com/office/powerpoint/2010/main" val="1901320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C3D07307-5833-6745-B814-37498DC6E086}"/>
              </a:ext>
            </a:extLst>
          </p:cNvPr>
          <p:cNvSpPr/>
          <p:nvPr/>
        </p:nvSpPr>
        <p:spPr>
          <a:xfrm>
            <a:off x="722159" y="652440"/>
            <a:ext cx="5616625" cy="1477328"/>
          </a:xfrm>
          <a:prstGeom prst="rect">
            <a:avLst/>
          </a:prstGeom>
        </p:spPr>
        <p:txBody>
          <a:bodyPr wrap="square">
            <a:spAutoFit/>
          </a:bodyPr>
          <a:lstStyle/>
          <a:p>
            <a:r>
              <a:rPr lang="da-DK" dirty="0">
                <a:solidFill>
                  <a:srgbClr val="0070C0"/>
                </a:solidFill>
              </a:rPr>
              <a:t>Undersøg hvilken prisfastsættelsesmetode Fritz Hansen anvender.</a:t>
            </a:r>
          </a:p>
          <a:p>
            <a:r>
              <a:rPr lang="da-DK" dirty="0">
                <a:solidFill>
                  <a:srgbClr val="0070C0"/>
                </a:solidFill>
              </a:rPr>
              <a:t>Vurder hvilken sammenhæng er der mellem prisfastsættelse og produkt (herunder kvalitet) set ud fra Fritz Hansens marketingmix.</a:t>
            </a:r>
          </a:p>
        </p:txBody>
      </p:sp>
      <p:pic>
        <p:nvPicPr>
          <p:cNvPr id="7" name="Recording #6">
            <a:hlinkClick r:id="" action="ppaction://media"/>
            <a:extLst>
              <a:ext uri="{FF2B5EF4-FFF2-40B4-BE49-F238E27FC236}">
                <a16:creationId xmlns:a16="http://schemas.microsoft.com/office/drawing/2014/main" id="{C1768CCE-CB97-3C4D-9F42-7EECD6C734C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22159" y="2395560"/>
            <a:ext cx="5791200" cy="3810000"/>
          </a:xfrm>
          <a:prstGeom prst="rect">
            <a:avLst/>
          </a:prstGeom>
        </p:spPr>
      </p:pic>
      <p:pic>
        <p:nvPicPr>
          <p:cNvPr id="2" name="Billede 1" descr="Et billede, der indeholder møbel, stol, Armlæn&#10;&#10;Automatisk genereret beskrivelse">
            <a:extLst>
              <a:ext uri="{FF2B5EF4-FFF2-40B4-BE49-F238E27FC236}">
                <a16:creationId xmlns:a16="http://schemas.microsoft.com/office/drawing/2014/main" id="{0BA3438C-F80F-0CAD-D35E-1358811060FE}"/>
              </a:ext>
            </a:extLst>
          </p:cNvPr>
          <p:cNvPicPr>
            <a:picLocks noChangeAspect="1"/>
          </p:cNvPicPr>
          <p:nvPr/>
        </p:nvPicPr>
        <p:blipFill>
          <a:blip r:embed="rId5"/>
          <a:stretch>
            <a:fillRect/>
          </a:stretch>
        </p:blipFill>
        <p:spPr>
          <a:xfrm>
            <a:off x="7032104" y="557067"/>
            <a:ext cx="4667860" cy="5743866"/>
          </a:xfrm>
          <a:prstGeom prst="rect">
            <a:avLst/>
          </a:prstGeom>
        </p:spPr>
      </p:pic>
    </p:spTree>
    <p:extLst>
      <p:ext uri="{BB962C8B-B14F-4D97-AF65-F5344CB8AC3E}">
        <p14:creationId xmlns:p14="http://schemas.microsoft.com/office/powerpoint/2010/main" val="63646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Distribution</a:t>
            </a:r>
          </a:p>
        </p:txBody>
      </p:sp>
      <p:sp>
        <p:nvSpPr>
          <p:cNvPr id="5" name="Undertitel 4"/>
          <p:cNvSpPr>
            <a:spLocks noGrp="1"/>
          </p:cNvSpPr>
          <p:nvPr>
            <p:ph type="subTitle" idx="1"/>
          </p:nvPr>
        </p:nvSpPr>
        <p:spPr/>
        <p:txBody>
          <a:bodyPr/>
          <a:lstStyle/>
          <a:p>
            <a:r>
              <a:rPr lang="da-DK" dirty="0"/>
              <a:t>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753C12F-E0B5-7647-BADE-9E8CA78A0700}"/>
              </a:ext>
            </a:extLst>
          </p:cNvPr>
          <p:cNvSpPr>
            <a:spLocks noGrp="1"/>
          </p:cNvSpPr>
          <p:nvPr>
            <p:ph idx="1"/>
          </p:nvPr>
        </p:nvSpPr>
        <p:spPr>
          <a:xfrm>
            <a:off x="838200" y="980728"/>
            <a:ext cx="10515600" cy="5196235"/>
          </a:xfrm>
        </p:spPr>
        <p:txBody>
          <a:bodyPr>
            <a:normAutofit lnSpcReduction="10000"/>
          </a:bodyPr>
          <a:lstStyle/>
          <a:p>
            <a:r>
              <a:rPr lang="da-DK" dirty="0"/>
              <a:t>Virksomheden skal forholde sig til flere vigtige spørgsmål i sin distributionsstrategi:</a:t>
            </a:r>
          </a:p>
          <a:p>
            <a:r>
              <a:rPr lang="da-DK" dirty="0"/>
              <a:t>Skal ydelsen tilbydes </a:t>
            </a:r>
            <a:r>
              <a:rPr lang="da-DK" b="1" dirty="0"/>
              <a:t>direkte</a:t>
            </a:r>
            <a:r>
              <a:rPr lang="da-DK" dirty="0"/>
              <a:t> til slutkunden eller </a:t>
            </a:r>
            <a:r>
              <a:rPr lang="da-DK" b="1" dirty="0"/>
              <a:t>indirekte</a:t>
            </a:r>
            <a:r>
              <a:rPr lang="da-DK" dirty="0"/>
              <a:t> via en forhandler?</a:t>
            </a:r>
          </a:p>
          <a:p>
            <a:r>
              <a:rPr lang="da-DK" dirty="0"/>
              <a:t>Skal ydelsen tilbydes </a:t>
            </a:r>
            <a:r>
              <a:rPr lang="da-DK" b="1" dirty="0"/>
              <a:t>selektivt</a:t>
            </a:r>
            <a:r>
              <a:rPr lang="da-DK" dirty="0"/>
              <a:t> via få forhandlere eller </a:t>
            </a:r>
            <a:r>
              <a:rPr lang="da-DK" b="1" dirty="0"/>
              <a:t>intensivt</a:t>
            </a:r>
            <a:r>
              <a:rPr lang="da-DK" dirty="0"/>
              <a:t> via mange?</a:t>
            </a:r>
          </a:p>
          <a:p>
            <a:r>
              <a:rPr lang="da-DK" dirty="0"/>
              <a:t>Skal ydelsen tilbydes </a:t>
            </a:r>
            <a:r>
              <a:rPr lang="da-DK" b="1" dirty="0"/>
              <a:t>på tværs af kanaler</a:t>
            </a:r>
            <a:r>
              <a:rPr lang="da-DK" dirty="0"/>
              <a:t> (</a:t>
            </a:r>
            <a:r>
              <a:rPr lang="da-DK" i="1" dirty="0"/>
              <a:t>både</a:t>
            </a:r>
            <a:r>
              <a:rPr lang="da-DK" dirty="0"/>
              <a:t> fysiske </a:t>
            </a:r>
            <a:r>
              <a:rPr lang="da-DK" i="1" dirty="0"/>
              <a:t>og</a:t>
            </a:r>
            <a:r>
              <a:rPr lang="da-DK" dirty="0"/>
              <a:t> digitale kanaler)?</a:t>
            </a:r>
          </a:p>
          <a:p>
            <a:r>
              <a:rPr lang="da-DK" dirty="0"/>
              <a:t>Skal levering og returservice håndteres af </a:t>
            </a:r>
            <a:r>
              <a:rPr lang="da-DK" b="1" dirty="0"/>
              <a:t>eksterne partnere</a:t>
            </a:r>
            <a:r>
              <a:rPr lang="da-DK" dirty="0"/>
              <a:t> eller </a:t>
            </a:r>
            <a:r>
              <a:rPr lang="da-DK" b="1" dirty="0"/>
              <a:t>internt</a:t>
            </a:r>
            <a:r>
              <a:rPr lang="da-DK" dirty="0"/>
              <a:t>?</a:t>
            </a:r>
          </a:p>
          <a:p>
            <a:r>
              <a:rPr lang="da-DK" dirty="0"/>
              <a:t>Skal </a:t>
            </a:r>
            <a:r>
              <a:rPr lang="da-DK" b="1" dirty="0"/>
              <a:t>tilgængeligheden</a:t>
            </a:r>
            <a:r>
              <a:rPr lang="da-DK" dirty="0"/>
              <a:t> være 24/7 eller begrænses til bestemte tidspunkter?</a:t>
            </a:r>
          </a:p>
          <a:p>
            <a:endParaRPr lang="da-DK" dirty="0"/>
          </a:p>
        </p:txBody>
      </p:sp>
    </p:spTree>
    <p:extLst>
      <p:ext uri="{BB962C8B-B14F-4D97-AF65-F5344CB8AC3E}">
        <p14:creationId xmlns:p14="http://schemas.microsoft.com/office/powerpoint/2010/main" val="1004559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olbox.systime.dk/typo3temp/pics/f49ae32968.png">
            <a:extLst>
              <a:ext uri="{FF2B5EF4-FFF2-40B4-BE49-F238E27FC236}">
                <a16:creationId xmlns:a16="http://schemas.microsoft.com/office/drawing/2014/main" id="{5CF20845-0F21-524C-9884-BD88542B2052}"/>
              </a:ext>
            </a:extLst>
          </p:cNvPr>
          <p:cNvPicPr>
            <a:picLocks noChangeAspect="1" noChangeArrowheads="1"/>
          </p:cNvPicPr>
          <p:nvPr/>
        </p:nvPicPr>
        <p:blipFill>
          <a:blip r:embed="rId2" cstate="print"/>
          <a:srcRect/>
          <a:stretch>
            <a:fillRect/>
          </a:stretch>
        </p:blipFill>
        <p:spPr bwMode="auto">
          <a:xfrm>
            <a:off x="2063552" y="1268760"/>
            <a:ext cx="7815885" cy="5064692"/>
          </a:xfrm>
          <a:prstGeom prst="rect">
            <a:avLst/>
          </a:prstGeom>
          <a:noFill/>
        </p:spPr>
      </p:pic>
      <p:sp>
        <p:nvSpPr>
          <p:cNvPr id="3" name="Tekstfelt 2">
            <a:extLst>
              <a:ext uri="{FF2B5EF4-FFF2-40B4-BE49-F238E27FC236}">
                <a16:creationId xmlns:a16="http://schemas.microsoft.com/office/drawing/2014/main" id="{14ED93F8-FB5B-0846-80C6-F55FC4F36065}"/>
              </a:ext>
            </a:extLst>
          </p:cNvPr>
          <p:cNvSpPr txBox="1"/>
          <p:nvPr/>
        </p:nvSpPr>
        <p:spPr>
          <a:xfrm>
            <a:off x="325856" y="262383"/>
            <a:ext cx="4967770" cy="523220"/>
          </a:xfrm>
          <a:prstGeom prst="rect">
            <a:avLst/>
          </a:prstGeom>
          <a:noFill/>
        </p:spPr>
        <p:txBody>
          <a:bodyPr wrap="none" rtlCol="0">
            <a:spAutoFit/>
          </a:bodyPr>
          <a:lstStyle/>
          <a:p>
            <a:r>
              <a:rPr lang="da-DK" sz="2800" b="1" dirty="0"/>
              <a:t>Direkte og indirekte distribution</a:t>
            </a:r>
          </a:p>
        </p:txBody>
      </p:sp>
    </p:spTree>
    <p:extLst>
      <p:ext uri="{BB962C8B-B14F-4D97-AF65-F5344CB8AC3E}">
        <p14:creationId xmlns:p14="http://schemas.microsoft.com/office/powerpoint/2010/main" val="3883575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C1C1513D-76E1-554F-823C-D34BDAA69D9E}"/>
              </a:ext>
            </a:extLst>
          </p:cNvPr>
          <p:cNvGraphicFramePr>
            <a:graphicFrameLocks noGrp="1"/>
          </p:cNvGraphicFramePr>
          <p:nvPr>
            <p:extLst>
              <p:ext uri="{D42A27DB-BD31-4B8C-83A1-F6EECF244321}">
                <p14:modId xmlns:p14="http://schemas.microsoft.com/office/powerpoint/2010/main" val="1386795437"/>
              </p:ext>
            </p:extLst>
          </p:nvPr>
        </p:nvGraphicFramePr>
        <p:xfrm>
          <a:off x="767408" y="443197"/>
          <a:ext cx="10981220" cy="3017520"/>
        </p:xfrm>
        <a:graphic>
          <a:graphicData uri="http://schemas.openxmlformats.org/drawingml/2006/table">
            <a:tbl>
              <a:tblPr/>
              <a:tblGrid>
                <a:gridCol w="3747748">
                  <a:extLst>
                    <a:ext uri="{9D8B030D-6E8A-4147-A177-3AD203B41FA5}">
                      <a16:colId xmlns:a16="http://schemas.microsoft.com/office/drawing/2014/main" val="1473278495"/>
                    </a:ext>
                  </a:extLst>
                </a:gridCol>
                <a:gridCol w="7233472">
                  <a:extLst>
                    <a:ext uri="{9D8B030D-6E8A-4147-A177-3AD203B41FA5}">
                      <a16:colId xmlns:a16="http://schemas.microsoft.com/office/drawing/2014/main" val="536469804"/>
                    </a:ext>
                  </a:extLst>
                </a:gridCol>
              </a:tblGrid>
              <a:tr h="859638">
                <a:tc>
                  <a:txBody>
                    <a:bodyPr/>
                    <a:lstStyle/>
                    <a:p>
                      <a:pPr algn="l" fontAlgn="t"/>
                      <a:r>
                        <a:rPr lang="da-DK" sz="1800">
                          <a:effectLst/>
                        </a:rPr>
                        <a:t>Intensiv distribution</a:t>
                      </a:r>
                    </a:p>
                  </a:txBody>
                  <a:tcPr marL="67990" marR="67990" marT="0" marB="0">
                    <a:lnL>
                      <a:noFill/>
                    </a:lnL>
                    <a:lnR>
                      <a:noFill/>
                    </a:lnR>
                    <a:lnT>
                      <a:noFill/>
                    </a:lnT>
                    <a:lnB>
                      <a:noFill/>
                    </a:lnB>
                  </a:tcPr>
                </a:tc>
                <a:tc>
                  <a:txBody>
                    <a:bodyPr/>
                    <a:lstStyle/>
                    <a:p>
                      <a:pPr algn="l" fontAlgn="t"/>
                      <a:r>
                        <a:rPr lang="da-DK" sz="1800" dirty="0">
                          <a:effectLst/>
                        </a:rPr>
                        <a:t>Virksomheden kommer så bredt ud til forbrugeren som muligt og vælger flest mulige distributionskanaler. Denne strategi passer til dagligvarer og forholdsvis billige varer. Virksomheden stræber efter massesalg til alle sociale klasser.</a:t>
                      </a:r>
                    </a:p>
                  </a:txBody>
                  <a:tcPr marL="67990" marR="67990" marT="0" marB="0">
                    <a:lnL>
                      <a:noFill/>
                    </a:lnL>
                    <a:lnR>
                      <a:noFill/>
                    </a:lnR>
                    <a:lnT>
                      <a:noFill/>
                    </a:lnT>
                    <a:lnB>
                      <a:noFill/>
                    </a:lnB>
                  </a:tcPr>
                </a:tc>
                <a:extLst>
                  <a:ext uri="{0D108BD9-81ED-4DB2-BD59-A6C34878D82A}">
                    <a16:rowId xmlns:a16="http://schemas.microsoft.com/office/drawing/2014/main" val="1872813984"/>
                  </a:ext>
                </a:extLst>
              </a:tr>
              <a:tr h="644728">
                <a:tc>
                  <a:txBody>
                    <a:bodyPr/>
                    <a:lstStyle/>
                    <a:p>
                      <a:pPr algn="l" fontAlgn="t"/>
                      <a:r>
                        <a:rPr lang="da-DK" sz="1800" dirty="0">
                          <a:effectLst/>
                        </a:rPr>
                        <a:t>Selektiv distribution</a:t>
                      </a:r>
                    </a:p>
                  </a:txBody>
                  <a:tcPr marL="67990" marR="67990" marT="0" marB="0">
                    <a:lnL>
                      <a:noFill/>
                    </a:lnL>
                    <a:lnR>
                      <a:noFill/>
                    </a:lnR>
                    <a:lnT>
                      <a:noFill/>
                    </a:lnT>
                    <a:lnB>
                      <a:noFill/>
                    </a:lnB>
                  </a:tcPr>
                </a:tc>
                <a:tc>
                  <a:txBody>
                    <a:bodyPr/>
                    <a:lstStyle/>
                    <a:p>
                      <a:pPr algn="l" fontAlgn="t"/>
                      <a:r>
                        <a:rPr lang="da-DK" sz="1800" dirty="0">
                          <a:effectLst/>
                        </a:rPr>
                        <a:t>Virksomheden vælger med omhu et antal distributører eller forhandlere. Denne distributionsstrategi benyttes ofte ved udvalgsvarer. Målgruppen er middelklassen.</a:t>
                      </a:r>
                    </a:p>
                  </a:txBody>
                  <a:tcPr marL="67990" marR="67990" marT="0" marB="0">
                    <a:lnL>
                      <a:noFill/>
                    </a:lnL>
                    <a:lnR>
                      <a:noFill/>
                    </a:lnR>
                    <a:lnT>
                      <a:noFill/>
                    </a:lnT>
                    <a:lnB>
                      <a:noFill/>
                    </a:lnB>
                  </a:tcPr>
                </a:tc>
                <a:extLst>
                  <a:ext uri="{0D108BD9-81ED-4DB2-BD59-A6C34878D82A}">
                    <a16:rowId xmlns:a16="http://schemas.microsoft.com/office/drawing/2014/main" val="1358476841"/>
                  </a:ext>
                </a:extLst>
              </a:tr>
              <a:tr h="859638">
                <a:tc>
                  <a:txBody>
                    <a:bodyPr/>
                    <a:lstStyle/>
                    <a:p>
                      <a:pPr algn="l" fontAlgn="t"/>
                      <a:r>
                        <a:rPr lang="da-DK" sz="1800" dirty="0">
                          <a:effectLst/>
                        </a:rPr>
                        <a:t>Eksklusiv distribution</a:t>
                      </a:r>
                    </a:p>
                  </a:txBody>
                  <a:tcPr marL="67990" marR="67990" marT="0" marB="0">
                    <a:lnL>
                      <a:noFill/>
                    </a:lnL>
                    <a:lnR>
                      <a:noFill/>
                    </a:lnR>
                    <a:lnT>
                      <a:noFill/>
                    </a:lnT>
                    <a:lnB>
                      <a:noFill/>
                    </a:lnB>
                  </a:tcPr>
                </a:tc>
                <a:tc>
                  <a:txBody>
                    <a:bodyPr/>
                    <a:lstStyle/>
                    <a:p>
                      <a:pPr algn="l" fontAlgn="t"/>
                      <a:r>
                        <a:rPr lang="da-DK" sz="1800" dirty="0">
                          <a:effectLst/>
                        </a:rPr>
                        <a:t>Virksomheden vælger en eller få distributører eller forhandlere. Der er ofte tale om eksklusive mærker inden for udvalgsvarer, hvor virksomheden kun ønsker en forhandler i hvert område, og hvor personlig salg og service spiller en stor rolle.</a:t>
                      </a:r>
                    </a:p>
                  </a:txBody>
                  <a:tcPr marL="67990" marR="67990" marT="0" marB="0">
                    <a:lnL>
                      <a:noFill/>
                    </a:lnL>
                    <a:lnR>
                      <a:noFill/>
                    </a:lnR>
                    <a:lnT>
                      <a:noFill/>
                    </a:lnT>
                    <a:lnB>
                      <a:noFill/>
                    </a:lnB>
                  </a:tcPr>
                </a:tc>
                <a:extLst>
                  <a:ext uri="{0D108BD9-81ED-4DB2-BD59-A6C34878D82A}">
                    <a16:rowId xmlns:a16="http://schemas.microsoft.com/office/drawing/2014/main" val="638448756"/>
                  </a:ext>
                </a:extLst>
              </a:tr>
            </a:tbl>
          </a:graphicData>
        </a:graphic>
      </p:graphicFrame>
      <p:sp>
        <p:nvSpPr>
          <p:cNvPr id="3" name="Rektangel 2">
            <a:extLst>
              <a:ext uri="{FF2B5EF4-FFF2-40B4-BE49-F238E27FC236}">
                <a16:creationId xmlns:a16="http://schemas.microsoft.com/office/drawing/2014/main" id="{6DB6EC16-CDEE-5D47-9210-9147AB544701}"/>
              </a:ext>
            </a:extLst>
          </p:cNvPr>
          <p:cNvSpPr/>
          <p:nvPr/>
        </p:nvSpPr>
        <p:spPr>
          <a:xfrm>
            <a:off x="514331" y="4619129"/>
            <a:ext cx="5941710" cy="1754326"/>
          </a:xfrm>
          <a:prstGeom prst="rect">
            <a:avLst/>
          </a:prstGeom>
        </p:spPr>
        <p:txBody>
          <a:bodyPr wrap="square">
            <a:spAutoFit/>
          </a:bodyPr>
          <a:lstStyle/>
          <a:p>
            <a:r>
              <a:rPr lang="da-DK" dirty="0">
                <a:solidFill>
                  <a:srgbClr val="0070C0"/>
                </a:solidFill>
              </a:rPr>
              <a:t>Undersøg hvilken distributionsstrateg Fritz Hansens benytter.</a:t>
            </a:r>
          </a:p>
          <a:p>
            <a:r>
              <a:rPr lang="da-DK" dirty="0">
                <a:solidFill>
                  <a:srgbClr val="0070C0"/>
                </a:solidFill>
              </a:rPr>
              <a:t>Vurder hvilken sammenhæng er der mellem produkt, pris og distributionsstrategi.</a:t>
            </a:r>
          </a:p>
          <a:p>
            <a:r>
              <a:rPr lang="da-DK" dirty="0">
                <a:solidFill>
                  <a:srgbClr val="FF0000"/>
                </a:solidFill>
              </a:rPr>
              <a:t> </a:t>
            </a:r>
          </a:p>
          <a:p>
            <a:r>
              <a:rPr lang="da-DK" dirty="0">
                <a:hlinkClick r:id="rId2"/>
              </a:rPr>
              <a:t>https://www.fritzhansen.com/da/Stores</a:t>
            </a:r>
            <a:endParaRPr lang="da-DK" dirty="0"/>
          </a:p>
          <a:p>
            <a:endParaRPr lang="da-DK" dirty="0"/>
          </a:p>
        </p:txBody>
      </p:sp>
      <p:pic>
        <p:nvPicPr>
          <p:cNvPr id="4" name="Billede 3" descr="Et billede, der indeholder kort, tekst, atlas, diagram&#10;&#10;Automatisk genereret beskrivelse">
            <a:extLst>
              <a:ext uri="{FF2B5EF4-FFF2-40B4-BE49-F238E27FC236}">
                <a16:creationId xmlns:a16="http://schemas.microsoft.com/office/drawing/2014/main" id="{A860BB5D-DF00-85D4-5CDA-21C4D5C4AB3C}"/>
              </a:ext>
            </a:extLst>
          </p:cNvPr>
          <p:cNvPicPr>
            <a:picLocks noChangeAspect="1"/>
          </p:cNvPicPr>
          <p:nvPr/>
        </p:nvPicPr>
        <p:blipFill>
          <a:blip r:embed="rId3"/>
          <a:stretch>
            <a:fillRect/>
          </a:stretch>
        </p:blipFill>
        <p:spPr>
          <a:xfrm>
            <a:off x="6744072" y="3638251"/>
            <a:ext cx="4645565" cy="2801940"/>
          </a:xfrm>
          <a:prstGeom prst="rect">
            <a:avLst/>
          </a:prstGeom>
        </p:spPr>
      </p:pic>
    </p:spTree>
    <p:extLst>
      <p:ext uri="{BB962C8B-B14F-4D97-AF65-F5344CB8AC3E}">
        <p14:creationId xmlns:p14="http://schemas.microsoft.com/office/powerpoint/2010/main" val="102485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Salg</a:t>
            </a:r>
          </a:p>
        </p:txBody>
      </p:sp>
      <p:sp>
        <p:nvSpPr>
          <p:cNvPr id="5" name="Undertitel 4"/>
          <p:cNvSpPr>
            <a:spLocks noGrp="1"/>
          </p:cNvSpPr>
          <p:nvPr>
            <p:ph type="subTitle" idx="1"/>
          </p:nvPr>
        </p:nvSpPr>
        <p:spPr/>
        <p:txBody>
          <a:bodyPr/>
          <a:lstStyle/>
          <a:p>
            <a:r>
              <a:rPr lang="da-DK" dirty="0"/>
              <a:t>Promotion</a:t>
            </a:r>
          </a:p>
        </p:txBody>
      </p:sp>
    </p:spTree>
    <p:extLst>
      <p:ext uri="{BB962C8B-B14F-4D97-AF65-F5344CB8AC3E}">
        <p14:creationId xmlns:p14="http://schemas.microsoft.com/office/powerpoint/2010/main" val="4111222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28E9E2-DCD8-914A-BAFC-FC5135AC3F24}"/>
              </a:ext>
            </a:extLst>
          </p:cNvPr>
          <p:cNvSpPr>
            <a:spLocks noGrp="1"/>
          </p:cNvSpPr>
          <p:nvPr>
            <p:ph type="title"/>
          </p:nvPr>
        </p:nvSpPr>
        <p:spPr/>
        <p:txBody>
          <a:bodyPr/>
          <a:lstStyle/>
          <a:p>
            <a:r>
              <a:rPr lang="da-DK" b="1" dirty="0"/>
              <a:t>Kommunikationskanaler </a:t>
            </a:r>
          </a:p>
        </p:txBody>
      </p:sp>
      <p:sp>
        <p:nvSpPr>
          <p:cNvPr id="3" name="Pladsholder til indhold 2">
            <a:extLst>
              <a:ext uri="{FF2B5EF4-FFF2-40B4-BE49-F238E27FC236}">
                <a16:creationId xmlns:a16="http://schemas.microsoft.com/office/drawing/2014/main" id="{9051ADDE-7E55-D243-BB5F-EA0FA23A4F18}"/>
              </a:ext>
            </a:extLst>
          </p:cNvPr>
          <p:cNvSpPr>
            <a:spLocks noGrp="1"/>
          </p:cNvSpPr>
          <p:nvPr>
            <p:ph idx="1"/>
          </p:nvPr>
        </p:nvSpPr>
        <p:spPr/>
        <p:txBody>
          <a:bodyPr/>
          <a:lstStyle/>
          <a:p>
            <a:r>
              <a:rPr lang="da-DK" b="1" dirty="0"/>
              <a:t>Klassiske medier</a:t>
            </a:r>
            <a:r>
              <a:rPr lang="da-DK" dirty="0"/>
              <a:t>, dvs. tv, radio, telefon, biografer, aviser, ugeblade og facader i det offentlige rum (</a:t>
            </a:r>
            <a:r>
              <a:rPr lang="da-DK" dirty="0" err="1"/>
              <a:t>outdoor</a:t>
            </a:r>
            <a:r>
              <a:rPr lang="da-DK" dirty="0"/>
              <a:t>), herunder fx reklameskærme og reklameplads på transportmidler.</a:t>
            </a:r>
          </a:p>
          <a:p>
            <a:endParaRPr lang="da-DK" dirty="0"/>
          </a:p>
          <a:p>
            <a:r>
              <a:rPr lang="da-DK" b="1" dirty="0"/>
              <a:t>Internetmedier</a:t>
            </a:r>
            <a:r>
              <a:rPr lang="da-DK" dirty="0"/>
              <a:t>, dvs. internettets platform af digitale medier, herunder de </a:t>
            </a:r>
            <a:r>
              <a:rPr lang="da-DK" b="1" dirty="0"/>
              <a:t>sociale medier</a:t>
            </a:r>
            <a:r>
              <a:rPr lang="da-DK" dirty="0"/>
              <a:t>, der tilgås via computere, smartphones og mobile applikationer (</a:t>
            </a:r>
            <a:r>
              <a:rPr lang="da-DK" dirty="0" err="1"/>
              <a:t>apps</a:t>
            </a:r>
            <a:r>
              <a:rPr lang="da-DK" dirty="0"/>
              <a:t>). Virksomhedens egen hjemmeside tilhører også kategorien af internetmedier.</a:t>
            </a:r>
          </a:p>
          <a:p>
            <a:endParaRPr lang="da-DK" dirty="0"/>
          </a:p>
        </p:txBody>
      </p:sp>
    </p:spTree>
    <p:extLst>
      <p:ext uri="{BB962C8B-B14F-4D97-AF65-F5344CB8AC3E}">
        <p14:creationId xmlns:p14="http://schemas.microsoft.com/office/powerpoint/2010/main" val="3420888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Promotion-strategi</a:t>
            </a:r>
          </a:p>
        </p:txBody>
      </p:sp>
      <p:sp>
        <p:nvSpPr>
          <p:cNvPr id="3" name="Pladsholder til indhold 2"/>
          <p:cNvSpPr>
            <a:spLocks noGrp="1"/>
          </p:cNvSpPr>
          <p:nvPr>
            <p:ph idx="1"/>
          </p:nvPr>
        </p:nvSpPr>
        <p:spPr>
          <a:xfrm>
            <a:off x="479376" y="1844825"/>
            <a:ext cx="10729192" cy="4332138"/>
          </a:xfrm>
        </p:spPr>
        <p:txBody>
          <a:bodyPr>
            <a:normAutofit lnSpcReduction="10000"/>
          </a:bodyPr>
          <a:lstStyle/>
          <a:p>
            <a:pPr lvl="1"/>
            <a:r>
              <a:rPr lang="da-DK" sz="2400" dirty="0"/>
              <a:t>Push-strategi: </a:t>
            </a:r>
          </a:p>
          <a:p>
            <a:pPr lvl="1"/>
            <a:r>
              <a:rPr lang="da-DK" dirty="0"/>
              <a:t>En push-strategi</a:t>
            </a:r>
            <a:r>
              <a:rPr lang="da-DK" b="1" dirty="0"/>
              <a:t> </a:t>
            </a:r>
            <a:r>
              <a:rPr lang="da-DK" dirty="0"/>
              <a:t>er, når virksomheden bruger forhandleren til at ”skubbe” produktet ud til kunden. Forhandlere skubber produktet ud til kunden via tilbud, placering i butikkerne eller aktivt salgsarbejde.</a:t>
            </a:r>
          </a:p>
          <a:p>
            <a:pPr lvl="2"/>
            <a:r>
              <a:rPr lang="da-DK" dirty="0"/>
              <a:t>Denne strategi anvendes ofte af virksomheder med mindre kendte </a:t>
            </a:r>
            <a:r>
              <a:rPr lang="da-DK" i="1" dirty="0"/>
              <a:t>brands</a:t>
            </a:r>
            <a:r>
              <a:rPr lang="da-DK" dirty="0"/>
              <a:t>, som kunderne derfor ikke umiddelbart efterspørger.</a:t>
            </a:r>
          </a:p>
          <a:p>
            <a:pPr lvl="1"/>
            <a:endParaRPr lang="da-DK" sz="2400" dirty="0"/>
          </a:p>
          <a:p>
            <a:pPr lvl="1"/>
            <a:r>
              <a:rPr lang="da-DK" sz="2400" dirty="0" err="1"/>
              <a:t>Pull-startegi</a:t>
            </a:r>
            <a:r>
              <a:rPr lang="da-DK" sz="2400" dirty="0"/>
              <a:t>: </a:t>
            </a:r>
          </a:p>
          <a:p>
            <a:pPr lvl="1"/>
            <a:r>
              <a:rPr lang="da-DK" dirty="0"/>
              <a:t>Det kaldes en </a:t>
            </a:r>
            <a:r>
              <a:rPr lang="da-DK" dirty="0" err="1"/>
              <a:t>pull</a:t>
            </a:r>
            <a:r>
              <a:rPr lang="da-DK" dirty="0"/>
              <a:t>-strategi, når virksomheden ved hjælp af en stor reklameindsats påvirker forbrugeren til selv at efterspørge et produkt og dermed ”trække” det ned fra hylden.</a:t>
            </a:r>
          </a:p>
          <a:p>
            <a:pPr lvl="2"/>
            <a:r>
              <a:rPr lang="da-DK" dirty="0"/>
              <a:t>Denne strategi anvendes som regel af de stærke </a:t>
            </a:r>
            <a:r>
              <a:rPr lang="da-DK" i="1" dirty="0"/>
              <a:t>brands</a:t>
            </a:r>
            <a:r>
              <a:rPr lang="da-DK" dirty="0"/>
              <a:t>, der har en </a:t>
            </a:r>
            <a:r>
              <a:rPr lang="da-DK" i="1" dirty="0"/>
              <a:t>top of mind </a:t>
            </a:r>
            <a:r>
              <a:rPr lang="da-DK" dirty="0"/>
              <a:t>position hos kunderne.</a:t>
            </a:r>
          </a:p>
          <a:p>
            <a:pPr marL="457200" lvl="1" indent="0">
              <a:buNone/>
            </a:pPr>
            <a:endParaRPr lang="da-DK" sz="2400" dirty="0">
              <a:solidFill>
                <a:srgbClr val="FF0000"/>
              </a:solidFill>
            </a:endParaRPr>
          </a:p>
          <a:p>
            <a:pPr lvl="1"/>
            <a:endParaRPr lang="da-DK" sz="2400" dirty="0">
              <a:solidFill>
                <a:srgbClr val="FF0000"/>
              </a:solidFill>
            </a:endParaRPr>
          </a:p>
          <a:p>
            <a:endParaRPr lang="da-DK" dirty="0"/>
          </a:p>
        </p:txBody>
      </p:sp>
    </p:spTree>
    <p:extLst>
      <p:ext uri="{BB962C8B-B14F-4D97-AF65-F5344CB8AC3E}">
        <p14:creationId xmlns:p14="http://schemas.microsoft.com/office/powerpoint/2010/main" val="45416979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961D14-8401-208E-3A55-401714C433FC}"/>
              </a:ext>
            </a:extLst>
          </p:cNvPr>
          <p:cNvSpPr>
            <a:spLocks noGrp="1"/>
          </p:cNvSpPr>
          <p:nvPr>
            <p:ph type="title"/>
          </p:nvPr>
        </p:nvSpPr>
        <p:spPr/>
        <p:txBody>
          <a:bodyPr/>
          <a:lstStyle/>
          <a:p>
            <a:r>
              <a:rPr lang="da-DK" b="1" i="0" u="none" strike="noStrike" dirty="0" err="1">
                <a:solidFill>
                  <a:srgbClr val="333333"/>
                </a:solidFill>
                <a:effectLst/>
                <a:latin typeface="var(--font-content)"/>
              </a:rPr>
              <a:t>Promotionformer</a:t>
            </a:r>
            <a:br>
              <a:rPr lang="da-DK" b="1" i="0" u="none" strike="noStrike" dirty="0">
                <a:solidFill>
                  <a:srgbClr val="333333"/>
                </a:solidFill>
                <a:effectLst/>
                <a:latin typeface="var(--font-content)"/>
              </a:rPr>
            </a:br>
            <a:endParaRPr lang="da-DK" dirty="0"/>
          </a:p>
        </p:txBody>
      </p:sp>
      <p:sp>
        <p:nvSpPr>
          <p:cNvPr id="3" name="Pladsholder til indhold 2">
            <a:extLst>
              <a:ext uri="{FF2B5EF4-FFF2-40B4-BE49-F238E27FC236}">
                <a16:creationId xmlns:a16="http://schemas.microsoft.com/office/drawing/2014/main" id="{8C329575-9AF9-7324-78E8-8A20BA926173}"/>
              </a:ext>
            </a:extLst>
          </p:cNvPr>
          <p:cNvSpPr>
            <a:spLocks noGrp="1"/>
          </p:cNvSpPr>
          <p:nvPr>
            <p:ph idx="1"/>
          </p:nvPr>
        </p:nvSpPr>
        <p:spPr>
          <a:xfrm>
            <a:off x="838200" y="1196752"/>
            <a:ext cx="10874424" cy="5661248"/>
          </a:xfrm>
        </p:spPr>
        <p:txBody>
          <a:bodyPr>
            <a:normAutofit fontScale="92500" lnSpcReduction="10000"/>
          </a:bodyPr>
          <a:lstStyle/>
          <a:p>
            <a:pPr algn="l">
              <a:buFont typeface="+mj-lt"/>
              <a:buAutoNum type="arabicPeriod"/>
            </a:pPr>
            <a:r>
              <a:rPr lang="da-DK" b="1" i="0" u="none" strike="noStrike" dirty="0">
                <a:solidFill>
                  <a:srgbClr val="333333"/>
                </a:solidFill>
                <a:effectLst/>
                <a:latin typeface="Noto Sans" panose="020B0502040504020204" pitchFamily="34" charset="0"/>
              </a:rPr>
              <a:t>Reklame</a:t>
            </a:r>
            <a:r>
              <a:rPr lang="da-DK" b="0" i="0" u="none" strike="noStrike" dirty="0">
                <a:solidFill>
                  <a:srgbClr val="333333"/>
                </a:solidFill>
                <a:effectLst/>
                <a:latin typeface="Noto Sans" panose="020B0502040504020204" pitchFamily="34" charset="0"/>
              </a:rPr>
              <a:t> er betalt massekommunikation via et medie. I traditionelle reklamer, som fx annoncer, radiospots eller reklamefilm, er virksomheden den direkte afsender. </a:t>
            </a:r>
          </a:p>
          <a:p>
            <a:pPr algn="l">
              <a:buFont typeface="+mj-lt"/>
              <a:buAutoNum type="arabicPeriod"/>
            </a:pPr>
            <a:r>
              <a:rPr lang="da-DK" b="1" i="0" u="none" strike="noStrike" dirty="0">
                <a:solidFill>
                  <a:srgbClr val="333333"/>
                </a:solidFill>
                <a:effectLst/>
                <a:latin typeface="Noto Sans" panose="020B0502040504020204" pitchFamily="34" charset="0"/>
              </a:rPr>
              <a:t>PR (</a:t>
            </a:r>
            <a:r>
              <a:rPr lang="da-DK" b="1" i="1" u="none" strike="noStrike" dirty="0">
                <a:solidFill>
                  <a:srgbClr val="333333"/>
                </a:solidFill>
                <a:effectLst/>
                <a:latin typeface="Noto Sans" panose="020B0502040504020204" pitchFamily="34" charset="0"/>
              </a:rPr>
              <a:t>Public Relations</a:t>
            </a:r>
            <a:r>
              <a:rPr lang="da-DK" b="1" i="0" u="none" strike="noStrike" dirty="0">
                <a:solidFill>
                  <a:srgbClr val="333333"/>
                </a:solidFill>
                <a:effectLst/>
                <a:latin typeface="Noto Sans" panose="020B0502040504020204" pitchFamily="34" charset="0"/>
              </a:rPr>
              <a:t>)</a:t>
            </a:r>
            <a:r>
              <a:rPr lang="da-DK" b="0" i="0" u="none" strike="noStrike" dirty="0">
                <a:solidFill>
                  <a:srgbClr val="333333"/>
                </a:solidFill>
                <a:effectLst/>
                <a:latin typeface="Noto Sans" panose="020B0502040504020204" pitchFamily="34" charset="0"/>
              </a:rPr>
              <a:t> er ikke-betalt omtale primært via debat og nyheder i medierne.</a:t>
            </a:r>
          </a:p>
          <a:p>
            <a:pPr algn="l">
              <a:buFont typeface="+mj-lt"/>
              <a:buAutoNum type="arabicPeriod" startAt="3"/>
            </a:pPr>
            <a:r>
              <a:rPr lang="da-DK" b="1" i="1" u="none" strike="noStrike" dirty="0">
                <a:solidFill>
                  <a:srgbClr val="333333"/>
                </a:solidFill>
                <a:effectLst/>
                <a:latin typeface="Noto Sans" panose="020B0502040504020204" pitchFamily="34" charset="0"/>
              </a:rPr>
              <a:t>Sales promotion</a:t>
            </a:r>
            <a:r>
              <a:rPr lang="da-DK" b="0" i="0" u="none" strike="noStrike" dirty="0">
                <a:solidFill>
                  <a:srgbClr val="333333"/>
                </a:solidFill>
                <a:effectLst/>
                <a:latin typeface="Noto Sans" panose="020B0502040504020204" pitchFamily="34" charset="0"/>
              </a:rPr>
              <a:t> er salgsfremmende aktiviteter som fx produktprøver og medlemsfordele. </a:t>
            </a:r>
          </a:p>
          <a:p>
            <a:pPr algn="l">
              <a:buFont typeface="+mj-lt"/>
              <a:buAutoNum type="arabicPeriod" startAt="3"/>
            </a:pPr>
            <a:r>
              <a:rPr lang="da-DK" b="1" i="0" u="none" strike="noStrike" dirty="0">
                <a:solidFill>
                  <a:srgbClr val="333333"/>
                </a:solidFill>
                <a:effectLst/>
                <a:latin typeface="Noto Sans" panose="020B0502040504020204" pitchFamily="34" charset="0"/>
              </a:rPr>
              <a:t>Personligt salg</a:t>
            </a:r>
            <a:r>
              <a:rPr lang="da-DK" b="0" i="0" u="none" strike="noStrike" dirty="0">
                <a:solidFill>
                  <a:srgbClr val="333333"/>
                </a:solidFill>
                <a:effectLst/>
                <a:latin typeface="Noto Sans" panose="020B0502040504020204" pitchFamily="34" charset="0"/>
              </a:rPr>
              <a:t> er individuel og dialogbaseret kommunikation med kunden, herunder bl.a. telefonsalg, online chat, kundemøder osv.</a:t>
            </a:r>
          </a:p>
          <a:p>
            <a:pPr algn="l">
              <a:buFont typeface="+mj-lt"/>
              <a:buAutoNum type="arabicPeriod" startAt="5"/>
            </a:pPr>
            <a:r>
              <a:rPr lang="da-DK" b="1" i="1" u="none" strike="noStrike" dirty="0">
                <a:solidFill>
                  <a:srgbClr val="333333"/>
                </a:solidFill>
                <a:effectLst/>
                <a:latin typeface="Noto Sans" panose="020B0502040504020204" pitchFamily="34" charset="0"/>
              </a:rPr>
              <a:t>Direct marketing</a:t>
            </a:r>
            <a:r>
              <a:rPr lang="da-DK" b="0" i="0" u="none" strike="noStrike" dirty="0">
                <a:solidFill>
                  <a:srgbClr val="333333"/>
                </a:solidFill>
                <a:effectLst/>
                <a:latin typeface="Noto Sans" panose="020B0502040504020204" pitchFamily="34" charset="0"/>
              </a:rPr>
              <a:t> er målrettet og ensartet kommunikation til en større gruppe af kunder, som virksomheden har kontaktoplysninger på.</a:t>
            </a:r>
          </a:p>
          <a:p>
            <a:pPr algn="l">
              <a:buFont typeface="+mj-lt"/>
              <a:buAutoNum type="arabicPeriod" startAt="5"/>
            </a:pPr>
            <a:r>
              <a:rPr lang="da-DK" b="1" i="0" u="none" strike="noStrike" dirty="0">
                <a:solidFill>
                  <a:srgbClr val="333333"/>
                </a:solidFill>
                <a:effectLst/>
                <a:latin typeface="Noto Sans" panose="020B0502040504020204" pitchFamily="34" charset="0"/>
              </a:rPr>
              <a:t>Online markedsføring</a:t>
            </a:r>
            <a:r>
              <a:rPr lang="da-DK" b="0" i="0" u="none" strike="noStrike" dirty="0">
                <a:solidFill>
                  <a:srgbClr val="333333"/>
                </a:solidFill>
                <a:effectLst/>
                <a:latin typeface="Noto Sans" panose="020B0502040504020204" pitchFamily="34" charset="0"/>
              </a:rPr>
              <a:t> er alle aktiviteter, der styrker virksomhedens synlighed online. </a:t>
            </a:r>
            <a:endParaRPr lang="da-DK" dirty="0"/>
          </a:p>
        </p:txBody>
      </p:sp>
    </p:spTree>
    <p:extLst>
      <p:ext uri="{BB962C8B-B14F-4D97-AF65-F5344CB8AC3E}">
        <p14:creationId xmlns:p14="http://schemas.microsoft.com/office/powerpoint/2010/main" val="1467816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D60522A-FD34-F94E-A7F4-41BCBA2975FF}"/>
              </a:ext>
            </a:extLst>
          </p:cNvPr>
          <p:cNvSpPr>
            <a:spLocks noGrp="1"/>
          </p:cNvSpPr>
          <p:nvPr>
            <p:ph idx="1"/>
          </p:nvPr>
        </p:nvSpPr>
        <p:spPr>
          <a:xfrm>
            <a:off x="767408" y="2492896"/>
            <a:ext cx="3889648" cy="3111772"/>
          </a:xfrm>
        </p:spPr>
        <p:txBody>
          <a:bodyPr/>
          <a:lstStyle/>
          <a:p>
            <a:r>
              <a:rPr lang="da-DK" sz="1800" dirty="0">
                <a:solidFill>
                  <a:srgbClr val="0070C0"/>
                </a:solidFill>
              </a:rPr>
              <a:t>Undersøg hvilken promotion strategi Fritz Hansen anvender i forsøget på at sælge deres produkter.</a:t>
            </a:r>
          </a:p>
          <a:p>
            <a:r>
              <a:rPr lang="da-DK" sz="1800" dirty="0">
                <a:solidFill>
                  <a:srgbClr val="0070C0"/>
                </a:solidFill>
              </a:rPr>
              <a:t>Vurder hvilken sammenhæng er der mellem produkt, pris, distribution og promotion strategi </a:t>
            </a:r>
          </a:p>
          <a:p>
            <a:endParaRPr lang="da-DK" dirty="0"/>
          </a:p>
        </p:txBody>
      </p:sp>
      <p:pic>
        <p:nvPicPr>
          <p:cNvPr id="2" name="Billede 1" descr="Et billede, der indeholder møbel, stol, tekst, Armlæn&#10;&#10;Automatisk genereret beskrivelse">
            <a:extLst>
              <a:ext uri="{FF2B5EF4-FFF2-40B4-BE49-F238E27FC236}">
                <a16:creationId xmlns:a16="http://schemas.microsoft.com/office/drawing/2014/main" id="{2E87693D-7EC0-886E-629E-7FE219D26574}"/>
              </a:ext>
            </a:extLst>
          </p:cNvPr>
          <p:cNvPicPr>
            <a:picLocks noChangeAspect="1"/>
          </p:cNvPicPr>
          <p:nvPr/>
        </p:nvPicPr>
        <p:blipFill>
          <a:blip r:embed="rId3"/>
          <a:stretch>
            <a:fillRect/>
          </a:stretch>
        </p:blipFill>
        <p:spPr>
          <a:xfrm>
            <a:off x="5933206" y="-19479"/>
            <a:ext cx="4003151" cy="6877480"/>
          </a:xfrm>
          <a:prstGeom prst="rect">
            <a:avLst/>
          </a:prstGeom>
        </p:spPr>
      </p:pic>
    </p:spTree>
    <p:extLst>
      <p:ext uri="{BB962C8B-B14F-4D97-AF65-F5344CB8AC3E}">
        <p14:creationId xmlns:p14="http://schemas.microsoft.com/office/powerpoint/2010/main" val="3057879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738D300-C9D6-384C-AD1C-8EA3088EAC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9656" y="836712"/>
            <a:ext cx="6450598" cy="4817874"/>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tekst&#10;&#10;Automatisk genereret beskrivelse">
            <a:extLst>
              <a:ext uri="{FF2B5EF4-FFF2-40B4-BE49-F238E27FC236}">
                <a16:creationId xmlns:a16="http://schemas.microsoft.com/office/drawing/2014/main" id="{EBE372F7-D9E9-3F4D-B295-802E31F0E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376" y="404664"/>
            <a:ext cx="3467100" cy="584200"/>
          </a:xfrm>
          <a:prstGeom prst="rect">
            <a:avLst/>
          </a:prstGeom>
        </p:spPr>
      </p:pic>
    </p:spTree>
    <p:extLst>
      <p:ext uri="{BB962C8B-B14F-4D97-AF65-F5344CB8AC3E}">
        <p14:creationId xmlns:p14="http://schemas.microsoft.com/office/powerpoint/2010/main" val="3891722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50355D2-6801-15CC-7B41-2DBF527063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43672" y="119442"/>
            <a:ext cx="5291666" cy="32014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315B494-14EB-0DA5-584D-16518DD3B70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82120" y="3657766"/>
            <a:ext cx="7014770"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08161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2726</TotalTime>
  <Words>880</Words>
  <Application>Microsoft Macintosh PowerPoint</Application>
  <PresentationFormat>Widescreen</PresentationFormat>
  <Paragraphs>103</Paragraphs>
  <Slides>23</Slides>
  <Notes>4</Notes>
  <HiddenSlides>0</HiddenSlides>
  <MMClips>1</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23</vt:i4>
      </vt:variant>
    </vt:vector>
  </HeadingPairs>
  <TitlesOfParts>
    <vt:vector size="30" baseType="lpstr">
      <vt:lpstr>Arial</vt:lpstr>
      <vt:lpstr>Calibri</vt:lpstr>
      <vt:lpstr>Calibri Light</vt:lpstr>
      <vt:lpstr>Noto Sans</vt:lpstr>
      <vt:lpstr>var(--font-content)</vt:lpstr>
      <vt:lpstr>Wingdings</vt:lpstr>
      <vt:lpstr>Office-tema</vt:lpstr>
      <vt:lpstr>Dagens program</vt:lpstr>
      <vt:lpstr>Marketingstrategi</vt:lpstr>
      <vt:lpstr>Marketingmix</vt:lpstr>
      <vt:lpstr>PowerPoint-præsentation</vt:lpstr>
      <vt:lpstr>De 7 P’er til servicevirksomheder</vt:lpstr>
      <vt:lpstr>Produkt</vt:lpstr>
      <vt:lpstr>PowerPoint-præsentation</vt:lpstr>
      <vt:lpstr>Mærkevaren - Brand</vt:lpstr>
      <vt:lpstr>Pris</vt:lpstr>
      <vt:lpstr>PowerPoint-præsentation</vt:lpstr>
      <vt:lpstr>PowerPoint-præsentation</vt:lpstr>
      <vt:lpstr>PowerPoint-præsentation</vt:lpstr>
      <vt:lpstr>Distribution</vt:lpstr>
      <vt:lpstr>PowerPoint-præsentation</vt:lpstr>
      <vt:lpstr>PowerPoint-præsentation</vt:lpstr>
      <vt:lpstr>PowerPoint-præsentation</vt:lpstr>
      <vt:lpstr>Salg</vt:lpstr>
      <vt:lpstr>Kommunikationskanaler </vt:lpstr>
      <vt:lpstr>Promotion-strategi</vt:lpstr>
      <vt:lpstr>Promotionformer </vt:lpstr>
      <vt:lpstr>PowerPoint-præsentation</vt:lpstr>
      <vt:lpstr>PowerPoint-præsentation</vt:lpstr>
      <vt:lpstr>PowerPoint-præsentation</vt:lpstr>
    </vt:vector>
  </TitlesOfParts>
  <Company>Alssundgymnasiet Sønderborg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Marketingsmixet</dc:title>
  <dc:creator>Christian</dc:creator>
  <cp:lastModifiedBy>Niels Hjuler Kristensen</cp:lastModifiedBy>
  <cp:revision>103</cp:revision>
  <dcterms:created xsi:type="dcterms:W3CDTF">2012-01-02T21:08:35Z</dcterms:created>
  <dcterms:modified xsi:type="dcterms:W3CDTF">2025-04-29T06:18:50Z</dcterms:modified>
</cp:coreProperties>
</file>