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76" r:id="rId5"/>
    <p:sldId id="264" r:id="rId6"/>
    <p:sldId id="273" r:id="rId7"/>
    <p:sldId id="274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72" r:id="rId16"/>
    <p:sldId id="275" r:id="rId17"/>
    <p:sldId id="277" r:id="rId18"/>
    <p:sldId id="278" r:id="rId19"/>
    <p:sldId id="279" r:id="rId20"/>
    <p:sldId id="280" r:id="rId21"/>
    <p:sldId id="281" r:id="rId22"/>
    <p:sldId id="282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mp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mp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686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5928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642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117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9478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58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259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7852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250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7075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390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da-DK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064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4622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673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5080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6408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8595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1997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6253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da-DK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9077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5685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8759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4927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99363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4934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3589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55970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848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6295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96010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53303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4332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634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906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2924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4519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396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4783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0817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2962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9011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2738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910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68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4CD3199-5C7D-4449-BAE4-1608FFF5F801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D788FF3-9C27-B245-8355-B7DDAA1DDC5D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68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174E734-E928-E64B-963B-6043FA2CFD40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0168DE5-D3A4-8544-BE81-BAE88CDF896A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4218376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7246D953-3C7B-784A-9404-91F7700A21A8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FABC5393-FD51-EB48-B441-6D43529BA3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97346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4/30/2025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14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Modernisme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cs typeface="Corbel"/>
              </a:rPr>
              <a:t>Betegnelse for en litteratur, der forholder sig til </a:t>
            </a:r>
            <a:r>
              <a:rPr lang="da-DK" b="1" dirty="0">
                <a:cs typeface="Corbel"/>
              </a:rPr>
              <a:t>den moderne verden og dens menneskelige konsekvenser </a:t>
            </a:r>
          </a:p>
          <a:p>
            <a:r>
              <a:rPr lang="da-DK" dirty="0">
                <a:cs typeface="Corbel"/>
              </a:rPr>
              <a:t>Det centrale i modernismen: Fremmedgørelse </a:t>
            </a:r>
          </a:p>
          <a:p>
            <a:r>
              <a:rPr lang="da-DK" dirty="0">
                <a:cs typeface="Corbel"/>
              </a:rPr>
              <a:t>Forfatterne forholder sig (ofte kritisk) til den fremmedgørelse, den moderne verden har resulteret i </a:t>
            </a:r>
          </a:p>
          <a:p>
            <a:r>
              <a:rPr lang="da-DK" dirty="0">
                <a:cs typeface="Corbel"/>
              </a:rPr>
              <a:t>Tilværelsen synes meningsløs – absurd </a:t>
            </a:r>
          </a:p>
          <a:p>
            <a:r>
              <a:rPr lang="da-DK" dirty="0">
                <a:cs typeface="Corbel"/>
              </a:rPr>
              <a:t>I Danmark inddeles modernismen i tre faser (for overskuelighedens skyld) </a:t>
            </a:r>
          </a:p>
          <a:p>
            <a:r>
              <a:rPr lang="da-DK" dirty="0">
                <a:cs typeface="Corbel"/>
              </a:rPr>
              <a:t>1. fase: </a:t>
            </a:r>
            <a:r>
              <a:rPr lang="da-DK" dirty="0" err="1">
                <a:cs typeface="Corbel"/>
              </a:rPr>
              <a:t>Heretica</a:t>
            </a:r>
            <a:r>
              <a:rPr lang="da-DK" dirty="0">
                <a:cs typeface="Corbel"/>
              </a:rPr>
              <a:t> (1945-1955)</a:t>
            </a:r>
          </a:p>
          <a:p>
            <a:r>
              <a:rPr lang="da-DK" dirty="0">
                <a:cs typeface="Corbel"/>
              </a:rPr>
              <a:t>2. fase: Konfrontationsmodernisme (1956 – 1965) </a:t>
            </a:r>
          </a:p>
          <a:p>
            <a:r>
              <a:rPr lang="da-DK" dirty="0">
                <a:cs typeface="Corbel"/>
              </a:rPr>
              <a:t>3. fase: Systemmodernisme (1966 – 1973)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6633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Hvad er eksistentialisme?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4020846"/>
          </a:xfrm>
        </p:spPr>
        <p:txBody>
          <a:bodyPr/>
          <a:lstStyle/>
          <a:p>
            <a:pPr marL="0" indent="0" algn="ctr">
              <a:buNone/>
            </a:pPr>
            <a:r>
              <a:rPr lang="da-DK" b="1" dirty="0"/>
              <a:t>Eksistentialismens udvikling </a:t>
            </a:r>
            <a:r>
              <a:rPr lang="mr-IN" b="1" dirty="0"/>
              <a:t>–</a:t>
            </a:r>
            <a:r>
              <a:rPr lang="da-DK" b="1" dirty="0"/>
              <a:t> tre faser (i grove træk)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1066800" y="2646680"/>
          <a:ext cx="10058400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Repræsentant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Fokus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Religiøs eksistentialisme</a:t>
                      </a:r>
                      <a:r>
                        <a:rPr lang="da-DK" baseline="0" dirty="0"/>
                        <a:t> (tidlig eksistentialisme) (1840erne </a:t>
                      </a:r>
                      <a:r>
                        <a:rPr lang="mr-IN" baseline="0" dirty="0"/>
                        <a:t>–</a:t>
                      </a:r>
                      <a:r>
                        <a:rPr lang="da-DK" baseline="0" dirty="0"/>
                        <a:t> 1850erne)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Søren Kierkegaard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Det</a:t>
                      </a:r>
                      <a:r>
                        <a:rPr lang="da-DK" baseline="0" dirty="0"/>
                        <a:t> højeste stadie for det reflekterende menneske: </a:t>
                      </a:r>
                      <a:r>
                        <a:rPr lang="da-DK" b="1" baseline="0" dirty="0"/>
                        <a:t>Troen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Etisk eksistentialisme efter 2. verdenskrig (1940erne</a:t>
                      </a:r>
                      <a:r>
                        <a:rPr lang="da-DK" baseline="0" dirty="0"/>
                        <a:t> </a:t>
                      </a:r>
                      <a:r>
                        <a:rPr lang="mr-IN" baseline="0" dirty="0"/>
                        <a:t>–</a:t>
                      </a:r>
                      <a:r>
                        <a:rPr lang="da-DK" baseline="0" dirty="0"/>
                        <a:t> 1950erne)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Albert Camus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Livets</a:t>
                      </a:r>
                      <a:r>
                        <a:rPr lang="da-DK" b="1" baseline="0" dirty="0"/>
                        <a:t> absurditet </a:t>
                      </a:r>
                    </a:p>
                    <a:p>
                      <a:r>
                        <a:rPr lang="da-DK" baseline="0" dirty="0"/>
                        <a:t>Det absurde liv skal vælges til trods alt.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Social eksistentialisme</a:t>
                      </a:r>
                      <a:r>
                        <a:rPr lang="da-DK" baseline="0" dirty="0"/>
                        <a:t> efter 2. verdenskrig </a:t>
                      </a:r>
                    </a:p>
                    <a:p>
                      <a:r>
                        <a:rPr lang="da-DK" baseline="0" dirty="0"/>
                        <a:t>(1940erne </a:t>
                      </a:r>
                      <a:r>
                        <a:rPr lang="mr-IN" baseline="0" dirty="0"/>
                        <a:t>–</a:t>
                      </a:r>
                      <a:r>
                        <a:rPr lang="da-DK" baseline="0" dirty="0"/>
                        <a:t> 1950erne)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Jean-Paul</a:t>
                      </a:r>
                      <a:r>
                        <a:rPr lang="da-DK" baseline="0" dirty="0"/>
                        <a:t> Sartre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Mennesket er dømt til frihed. </a:t>
                      </a:r>
                    </a:p>
                    <a:p>
                      <a:r>
                        <a:rPr lang="da-DK" dirty="0"/>
                        <a:t>Mennesket</a:t>
                      </a:r>
                      <a:r>
                        <a:rPr lang="da-DK" baseline="0" dirty="0"/>
                        <a:t> er dets </a:t>
                      </a:r>
                      <a:r>
                        <a:rPr lang="da-DK" b="1" baseline="0" dirty="0"/>
                        <a:t>handlinger. </a:t>
                      </a:r>
                      <a:r>
                        <a:rPr lang="da-DK" baseline="0" dirty="0"/>
                        <a:t>Alt kan være anderledes.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kstfelt 7"/>
          <p:cNvSpPr txBox="1"/>
          <p:nvPr/>
        </p:nvSpPr>
        <p:spPr>
          <a:xfrm>
            <a:off x="1344058" y="6257581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Kilde: Liselotte Henriksen: 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Eksistentialisme i dansk, </a:t>
            </a:r>
            <a:r>
              <a: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Systime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621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b="1" dirty="0"/>
              <a:t>At læse en novelle eksistentialistisk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9" y="1952786"/>
            <a:ext cx="9720072" cy="435657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da-DK" dirty="0"/>
              <a:t> Et eksistentialistisk læsefokus = at læse en novelle ved at tage udgangspunkt i de eksistentialistiske grundbegreber (evt. koblet med specifikke begreber/ideer fra f.eks. Kierkegaard, Camus, Sartre) + ’normale’ tekstanalyse-begreber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18" y="3123776"/>
            <a:ext cx="7204155" cy="2975316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542441" y="6323308"/>
            <a:ext cx="609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Liselotte Henriksen: </a:t>
            </a:r>
            <a:r>
              <a:rPr kumimoji="0" lang="da-DK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Eksistentialisme i dansk</a:t>
            </a: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, Systime, 2017, s. 99</a:t>
            </a:r>
          </a:p>
        </p:txBody>
      </p:sp>
    </p:spTree>
    <p:extLst>
      <p:ext uri="{BB962C8B-B14F-4D97-AF65-F5344CB8AC3E}">
        <p14:creationId xmlns:p14="http://schemas.microsoft.com/office/powerpoint/2010/main" val="192489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b="1" dirty="0"/>
              <a:t>At læse en novelle eksistentialistisk</a:t>
            </a:r>
            <a:endParaRPr lang="da-DK" sz="4400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533" y="2286000"/>
            <a:ext cx="6365071" cy="4022725"/>
          </a:xfrm>
        </p:spPr>
      </p:pic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347513" y="2594960"/>
          <a:ext cx="23540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Determinationspunkt:</a:t>
                      </a:r>
                      <a:r>
                        <a:rPr lang="da-DK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a-DK" b="0" baseline="0" dirty="0">
                          <a:solidFill>
                            <a:schemeClr val="tx1"/>
                          </a:solidFill>
                        </a:rPr>
                        <a:t>Det sted, hvor den orden, der var før, brydes. Hvordan forholder personerne sig til det? </a:t>
                      </a:r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9116973" y="4286195"/>
          <a:ext cx="270531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Kulminationspunkt: </a:t>
                      </a:r>
                    </a:p>
                    <a:p>
                      <a:r>
                        <a:rPr lang="da-DK" b="0" dirty="0">
                          <a:solidFill>
                            <a:schemeClr val="tx1"/>
                          </a:solidFill>
                        </a:rPr>
                        <a:t>Det sted, der viser resultatet og konsekvensen af determinationspunktet. </a:t>
                      </a:r>
                    </a:p>
                    <a:p>
                      <a:r>
                        <a:rPr lang="da-DK" b="0" dirty="0">
                          <a:solidFill>
                            <a:schemeClr val="tx1"/>
                          </a:solidFill>
                        </a:rPr>
                        <a:t>Rummer ofte fortolkningen.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40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Religiøs eksistentialisme:</a:t>
            </a:r>
            <a:br>
              <a:rPr lang="da-DK" dirty="0"/>
            </a:br>
            <a:r>
              <a:rPr lang="da-DK" sz="4000" dirty="0"/>
              <a:t>Søren Kierkegaards livsstadier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Eksistentialismeforløb</a:t>
            </a:r>
          </a:p>
          <a:p>
            <a:r>
              <a:rPr lang="da-DK" dirty="0"/>
              <a:t>Dansk A / Birkerød Gymnasium</a:t>
            </a:r>
          </a:p>
        </p:txBody>
      </p:sp>
    </p:spTree>
    <p:extLst>
      <p:ext uri="{BB962C8B-B14F-4D97-AF65-F5344CB8AC3E}">
        <p14:creationId xmlns:p14="http://schemas.microsoft.com/office/powerpoint/2010/main" val="66449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Indhold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9" y="2286000"/>
            <a:ext cx="5486002" cy="4023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/>
              <a:t>Søren Kierkegaards grundantagelser og introduktion til stadielæren 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Livsposition 1: Spidsborgeren 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Livsposition 2: Æstetikeren 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Livsposition 3: Etikeren 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Livsposition 4: Den religiøse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539" y="993912"/>
            <a:ext cx="3482009" cy="522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18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dirty="0"/>
              <a:t>Søren Kierkegaard: </a:t>
            </a:r>
            <a:br>
              <a:rPr lang="da-DK" dirty="0"/>
            </a:br>
            <a:r>
              <a:rPr lang="da-DK" sz="3600" dirty="0"/>
              <a:t>Hovedantagelser og introduktion til stadielæren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9" y="2286000"/>
            <a:ext cx="7086202" cy="4023360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da-DK" dirty="0"/>
              <a:t> Kierkegaard: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Som mennesker har vi </a:t>
            </a:r>
            <a:r>
              <a:rPr lang="da-DK" b="1" dirty="0">
                <a:solidFill>
                  <a:srgbClr val="FF0000"/>
                </a:solidFill>
              </a:rPr>
              <a:t>en frihed </a:t>
            </a:r>
            <a:r>
              <a:rPr lang="da-DK" dirty="0"/>
              <a:t>til at vælge hvor meget </a:t>
            </a:r>
            <a:r>
              <a:rPr lang="da-DK" b="1" dirty="0">
                <a:solidFill>
                  <a:srgbClr val="FF0000"/>
                </a:solidFill>
              </a:rPr>
              <a:t>ansvar</a:t>
            </a:r>
            <a:r>
              <a:rPr lang="da-DK" dirty="0"/>
              <a:t>, vi tager for vores liv </a:t>
            </a:r>
            <a:r>
              <a:rPr lang="mr-IN" dirty="0"/>
              <a:t>–</a:t>
            </a:r>
            <a:r>
              <a:rPr lang="da-DK" dirty="0"/>
              <a:t> men vi må leve med konsekvenserne!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Mennesket er et unikt individ, som har muligheden i sig for </a:t>
            </a:r>
            <a:r>
              <a:rPr lang="da-DK" b="1" dirty="0">
                <a:solidFill>
                  <a:srgbClr val="FF0000"/>
                </a:solidFill>
              </a:rPr>
              <a:t>at blive sig selv </a:t>
            </a:r>
            <a:r>
              <a:rPr lang="da-DK" dirty="0"/>
              <a:t>gennem de </a:t>
            </a:r>
            <a:r>
              <a:rPr lang="da-DK" b="1" dirty="0">
                <a:solidFill>
                  <a:srgbClr val="FF0000"/>
                </a:solidFill>
              </a:rPr>
              <a:t>valg</a:t>
            </a:r>
            <a:r>
              <a:rPr lang="da-DK" dirty="0"/>
              <a:t>, der tages. </a:t>
            </a:r>
          </a:p>
          <a:p>
            <a:pPr>
              <a:buFont typeface="Arial" charset="0"/>
              <a:buChar char="•"/>
            </a:pPr>
            <a:r>
              <a:rPr lang="da-DK" dirty="0"/>
              <a:t> De valg, der tages = stadier på livets vej/livspositioner.</a:t>
            </a:r>
          </a:p>
          <a:p>
            <a:pPr>
              <a:buFont typeface="Arial" charset="0"/>
              <a:buChar char="•"/>
            </a:pPr>
            <a:r>
              <a:rPr lang="da-DK" dirty="0"/>
              <a:t> Via stadierne kan mennesket træde mere og mere i karakter som </a:t>
            </a:r>
            <a:r>
              <a:rPr lang="da-DK" b="1" dirty="0">
                <a:solidFill>
                  <a:srgbClr val="FF0000"/>
                </a:solidFill>
              </a:rPr>
              <a:t>sig selv</a:t>
            </a:r>
            <a:r>
              <a:rPr lang="da-DK" dirty="0"/>
              <a:t>. </a:t>
            </a:r>
          </a:p>
          <a:p>
            <a:pPr>
              <a:buFont typeface="Arial" charset="0"/>
              <a:buChar char="•"/>
            </a:pPr>
            <a:r>
              <a:rPr lang="da-DK" dirty="0"/>
              <a:t> Kierkegaards stadielære: Fire stadier/livspositioner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Ikke nødvendigvis faser, man skal igennem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Skal mere ses som </a:t>
            </a:r>
            <a:r>
              <a:rPr lang="da-DK" b="1" dirty="0">
                <a:solidFill>
                  <a:srgbClr val="FF0000"/>
                </a:solidFill>
              </a:rPr>
              <a:t>valgmuligheder</a:t>
            </a:r>
            <a:r>
              <a:rPr lang="da-DK" dirty="0"/>
              <a:t> </a:t>
            </a:r>
            <a:r>
              <a:rPr lang="mr-IN" dirty="0"/>
              <a:t>–</a:t>
            </a:r>
            <a:r>
              <a:rPr lang="da-DK" dirty="0"/>
              <a:t> man kan f.eks. vælge at blive i en livsposition </a:t>
            </a:r>
          </a:p>
          <a:p>
            <a:pPr>
              <a:buFont typeface="Arial" charset="0"/>
              <a:buChar char="•"/>
            </a:pPr>
            <a:r>
              <a:rPr lang="da-DK" dirty="0"/>
              <a:t> NB! Man kan ikke gå tilbage til et tidligere stadie. </a:t>
            </a:r>
          </a:p>
          <a:p>
            <a:pPr>
              <a:buFont typeface="Arial" charset="0"/>
              <a:buChar char="•"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059" y="3130164"/>
            <a:ext cx="3587624" cy="1990476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043609" y="6440557"/>
            <a:ext cx="5508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</a:t>
            </a: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Systime (2017)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84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Livsposition 1: spidsborgeren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r>
              <a:rPr lang="da-DK" dirty="0"/>
              <a:t> Et menneske med meget begrænset åndelig horisont </a:t>
            </a:r>
          </a:p>
          <a:p>
            <a:pPr>
              <a:buFont typeface="Arial" charset="0"/>
              <a:buChar char="•"/>
            </a:pPr>
            <a:r>
              <a:rPr lang="da-DK" dirty="0"/>
              <a:t> Spidsborgeren </a:t>
            </a:r>
            <a:r>
              <a:rPr lang="da-DK" b="1" dirty="0">
                <a:solidFill>
                  <a:srgbClr val="FF0000"/>
                </a:solidFill>
              </a:rPr>
              <a:t>er som alle andre </a:t>
            </a:r>
            <a:r>
              <a:rPr lang="da-DK" dirty="0"/>
              <a:t>uden at han er </a:t>
            </a:r>
            <a:r>
              <a:rPr lang="da-DK" b="1" dirty="0">
                <a:solidFill>
                  <a:srgbClr val="FF0000"/>
                </a:solidFill>
              </a:rPr>
              <a:t>bevidst</a:t>
            </a:r>
            <a:r>
              <a:rPr lang="da-DK" dirty="0"/>
              <a:t> over det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Tror i stedet, at han træffer vigtige valg, men i virkeligheden gør han bare som alle andre</a:t>
            </a:r>
          </a:p>
          <a:p>
            <a:pPr>
              <a:buFont typeface="Arial" charset="0"/>
              <a:buChar char="•"/>
            </a:pPr>
            <a:r>
              <a:rPr lang="da-DK" dirty="0"/>
              <a:t> Et praktisk og realistisk menneske, som er stolt af at have travlt, men som ikke ser, at han er blevet </a:t>
            </a:r>
            <a:r>
              <a:rPr lang="da-DK" b="1" dirty="0">
                <a:solidFill>
                  <a:srgbClr val="FF0000"/>
                </a:solidFill>
              </a:rPr>
              <a:t>fremmed </a:t>
            </a:r>
            <a:r>
              <a:rPr lang="da-DK" dirty="0"/>
              <a:t>for sig selv. </a:t>
            </a:r>
          </a:p>
          <a:p>
            <a:pPr>
              <a:buFont typeface="Arial" charset="0"/>
              <a:buChar char="•"/>
            </a:pPr>
            <a:r>
              <a:rPr lang="da-DK" dirty="0"/>
              <a:t> Der KAN opstå momenter af tvivl, hvor spidsborgeren mærker </a:t>
            </a:r>
            <a:r>
              <a:rPr lang="da-DK" b="1" dirty="0">
                <a:solidFill>
                  <a:srgbClr val="FF0000"/>
                </a:solidFill>
              </a:rPr>
              <a:t>tomheden</a:t>
            </a:r>
            <a:r>
              <a:rPr lang="da-DK" dirty="0"/>
              <a:t>/</a:t>
            </a:r>
            <a:r>
              <a:rPr lang="da-DK" b="1" dirty="0">
                <a:solidFill>
                  <a:srgbClr val="FF0000"/>
                </a:solidFill>
              </a:rPr>
              <a:t>fremmedgørelsen</a:t>
            </a:r>
            <a:r>
              <a:rPr lang="da-DK" dirty="0"/>
              <a:t>/</a:t>
            </a:r>
            <a:r>
              <a:rPr lang="da-DK" b="1" dirty="0">
                <a:solidFill>
                  <a:srgbClr val="FF0000"/>
                </a:solidFill>
              </a:rPr>
              <a:t>meningsløsheden</a:t>
            </a:r>
            <a:r>
              <a:rPr lang="da-DK" dirty="0"/>
              <a:t> </a:t>
            </a:r>
          </a:p>
          <a:p>
            <a:pPr>
              <a:buFont typeface="Arial" charset="0"/>
              <a:buChar char="•"/>
            </a:pPr>
            <a:r>
              <a:rPr lang="da-DK" dirty="0"/>
              <a:t> Spidsborgerens </a:t>
            </a:r>
            <a:r>
              <a:rPr lang="da-DK" b="1" dirty="0">
                <a:solidFill>
                  <a:srgbClr val="FF0000"/>
                </a:solidFill>
              </a:rPr>
              <a:t>valg</a:t>
            </a:r>
            <a:r>
              <a:rPr lang="da-DK" dirty="0"/>
              <a:t>: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Hvis han lytter til denne følelse, kan han tage springet til den næste livsposition (æstetikeren), men det kræver, at han har set </a:t>
            </a:r>
            <a:r>
              <a:rPr lang="da-DK" b="1" dirty="0">
                <a:solidFill>
                  <a:srgbClr val="FF0000"/>
                </a:solidFill>
              </a:rPr>
              <a:t>tomheden</a:t>
            </a:r>
            <a:r>
              <a:rPr lang="da-DK" dirty="0"/>
              <a:t> og </a:t>
            </a:r>
            <a:r>
              <a:rPr lang="da-DK" b="1" dirty="0">
                <a:solidFill>
                  <a:srgbClr val="FF0000"/>
                </a:solidFill>
              </a:rPr>
              <a:t>fortvivlelsen</a:t>
            </a:r>
            <a:r>
              <a:rPr lang="da-DK" dirty="0"/>
              <a:t> i øjnene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Han kan også</a:t>
            </a:r>
            <a:r>
              <a:rPr lang="da-DK" b="1" dirty="0">
                <a:solidFill>
                  <a:srgbClr val="FF0000"/>
                </a:solidFill>
              </a:rPr>
              <a:t> vælge </a:t>
            </a:r>
            <a:r>
              <a:rPr lang="da-DK" dirty="0"/>
              <a:t>at ignorere meningsløsheden og fortsætte som før</a:t>
            </a:r>
          </a:p>
          <a:p>
            <a:pPr>
              <a:buFont typeface="Arial" charset="0"/>
              <a:buChar char="•"/>
            </a:pPr>
            <a:endParaRPr lang="da-DK" dirty="0"/>
          </a:p>
        </p:txBody>
      </p:sp>
      <p:sp>
        <p:nvSpPr>
          <p:cNvPr id="4" name="Tekstfelt 3"/>
          <p:cNvSpPr txBox="1"/>
          <p:nvPr/>
        </p:nvSpPr>
        <p:spPr>
          <a:xfrm>
            <a:off x="1085088" y="6473952"/>
            <a:ext cx="4323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Systime (2017)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762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Livsposition 2: æstetikeren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8" y="2286000"/>
            <a:ext cx="7831637" cy="4023360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</a:pPr>
            <a:r>
              <a:rPr lang="da-DK" dirty="0"/>
              <a:t> En superindividualistisk </a:t>
            </a:r>
            <a:r>
              <a:rPr lang="da-DK" b="1" dirty="0">
                <a:solidFill>
                  <a:srgbClr val="FF0000"/>
                </a:solidFill>
              </a:rPr>
              <a:t>skønhedsdyrker</a:t>
            </a:r>
            <a:r>
              <a:rPr lang="da-DK" dirty="0"/>
              <a:t>, som opnår nydelse i nuets rus</a:t>
            </a:r>
          </a:p>
          <a:p>
            <a:pPr>
              <a:buFont typeface="Arial" charset="0"/>
              <a:buChar char="•"/>
            </a:pPr>
            <a:r>
              <a:rPr lang="da-DK" dirty="0"/>
              <a:t> Hedonisme: </a:t>
            </a:r>
            <a:r>
              <a:rPr lang="da-DK" b="1" dirty="0">
                <a:solidFill>
                  <a:srgbClr val="FF0000"/>
                </a:solidFill>
              </a:rPr>
              <a:t>Nydelse som livets mål </a:t>
            </a:r>
          </a:p>
          <a:p>
            <a:pPr>
              <a:buFont typeface="Arial" charset="0"/>
              <a:buChar char="•"/>
            </a:pPr>
            <a:r>
              <a:rPr lang="da-DK" dirty="0"/>
              <a:t> For æstetikeren er livet </a:t>
            </a:r>
            <a:r>
              <a:rPr lang="da-DK" b="1" dirty="0" err="1">
                <a:solidFill>
                  <a:srgbClr val="FF0000"/>
                </a:solidFill>
              </a:rPr>
              <a:t>lige-gyldigt</a:t>
            </a:r>
            <a:r>
              <a:rPr lang="da-DK" dirty="0"/>
              <a:t>: Det ene er lige så godt som det andet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Derfor er </a:t>
            </a:r>
            <a:r>
              <a:rPr lang="da-DK" b="1" dirty="0">
                <a:solidFill>
                  <a:srgbClr val="FF0000"/>
                </a:solidFill>
              </a:rPr>
              <a:t>det at vælge en illusion </a:t>
            </a:r>
          </a:p>
          <a:p>
            <a:pPr lvl="1">
              <a:buFont typeface="Arial" charset="0"/>
              <a:buChar char="•"/>
            </a:pPr>
            <a:r>
              <a:rPr lang="da-DK" dirty="0">
                <a:solidFill>
                  <a:srgbClr val="FF0000"/>
                </a:solidFill>
              </a:rPr>
              <a:t>Bruger i stedet </a:t>
            </a:r>
            <a:endParaRPr lang="da-DK" dirty="0"/>
          </a:p>
          <a:p>
            <a:pPr>
              <a:buFont typeface="Arial" charset="0"/>
              <a:buChar char="•"/>
            </a:pPr>
            <a:r>
              <a:rPr lang="da-DK" dirty="0"/>
              <a:t> Narcissistiske træk: Æstetikeren indgår ikke i </a:t>
            </a:r>
            <a:r>
              <a:rPr lang="da-DK" b="1" dirty="0">
                <a:solidFill>
                  <a:srgbClr val="FF0000"/>
                </a:solidFill>
              </a:rPr>
              <a:t>forpligtende relationer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Andre mennesker er primært redskaber til hans egen nydelse </a:t>
            </a:r>
          </a:p>
          <a:p>
            <a:pPr>
              <a:buFont typeface="Arial" charset="0"/>
              <a:buChar char="•"/>
            </a:pPr>
            <a:r>
              <a:rPr lang="da-DK" dirty="0"/>
              <a:t> Selviscenesættelse: Vælger roller, der passer til forskellige situationer </a:t>
            </a:r>
          </a:p>
          <a:p>
            <a:pPr>
              <a:buFont typeface="Arial" charset="0"/>
              <a:buChar char="•"/>
            </a:pPr>
            <a:r>
              <a:rPr lang="da-DK" dirty="0"/>
              <a:t> Æstetikeren betaler en pris: meningsløshed, kedsomhed og tomhed 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8855765" y="2388814"/>
          <a:ext cx="2904435" cy="3674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4055">
                <a:tc>
                  <a:txBody>
                    <a:bodyPr/>
                    <a:lstStyle/>
                    <a:p>
                      <a:r>
                        <a:rPr lang="da-DK" dirty="0"/>
                        <a:t>Æstetikerens valg, når tomheden mærkes: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da-DK" baseline="0" dirty="0"/>
                        <a:t>At skynde sig videre til næste rus (bevidst om tomheden som konsekvens)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da-DK" baseline="0" dirty="0"/>
                        <a:t>At tage fortvivlelsen på sig og se den i øjnene, selvom det er angstfyldt </a:t>
                      </a:r>
                      <a:r>
                        <a:rPr lang="da-DK" baseline="0" dirty="0">
                          <a:sym typeface="Wingdings"/>
                        </a:rPr>
                        <a:t> tage springet  etikeren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kstfelt 4"/>
          <p:cNvSpPr txBox="1"/>
          <p:nvPr/>
        </p:nvSpPr>
        <p:spPr>
          <a:xfrm>
            <a:off x="1072896" y="6486144"/>
            <a:ext cx="4323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Systime (2017)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552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dirty="0"/>
              <a:t>Livsposition 3: Etikeren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8" y="1977887"/>
            <a:ext cx="7493707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da-DK" dirty="0"/>
              <a:t> Et menneske, som har de rigtige </a:t>
            </a:r>
            <a:r>
              <a:rPr lang="da-DK" b="1" dirty="0">
                <a:solidFill>
                  <a:srgbClr val="FF0000"/>
                </a:solidFill>
              </a:rPr>
              <a:t>vaner og handlinger</a:t>
            </a:r>
            <a:r>
              <a:rPr lang="da-DK" dirty="0"/>
              <a:t>, og som gør det </a:t>
            </a:r>
            <a:r>
              <a:rPr lang="da-DK" b="1" dirty="0">
                <a:solidFill>
                  <a:srgbClr val="FF0000"/>
                </a:solidFill>
              </a:rPr>
              <a:t>gode og hensigtsmæssige</a:t>
            </a:r>
            <a:r>
              <a:rPr lang="da-DK" dirty="0"/>
              <a:t> </a:t>
            </a:r>
          </a:p>
          <a:p>
            <a:pPr>
              <a:buFont typeface="Arial" charset="0"/>
              <a:buChar char="•"/>
            </a:pPr>
            <a:r>
              <a:rPr lang="da-DK" dirty="0"/>
              <a:t> Etikeren har valgt sig selv </a:t>
            </a:r>
            <a:r>
              <a:rPr lang="mr-IN" dirty="0"/>
              <a:t>–</a:t>
            </a:r>
            <a:r>
              <a:rPr lang="da-DK" dirty="0"/>
              <a:t> har ofte erfaret en livskrise, som tvinger ham ud i at </a:t>
            </a:r>
            <a:r>
              <a:rPr lang="da-DK" b="1" dirty="0">
                <a:solidFill>
                  <a:srgbClr val="FF0000"/>
                </a:solidFill>
              </a:rPr>
              <a:t>træde i eksistens </a:t>
            </a:r>
          </a:p>
          <a:p>
            <a:pPr>
              <a:buFont typeface="Arial" charset="0"/>
              <a:buChar char="•"/>
            </a:pPr>
            <a:r>
              <a:rPr lang="da-DK" dirty="0"/>
              <a:t> </a:t>
            </a:r>
            <a:r>
              <a:rPr lang="da-DK" b="1" dirty="0">
                <a:solidFill>
                  <a:srgbClr val="FF0000"/>
                </a:solidFill>
              </a:rPr>
              <a:t>Forpligter</a:t>
            </a:r>
            <a:r>
              <a:rPr lang="da-DK" dirty="0"/>
              <a:t> sig på det, der er etisk godt </a:t>
            </a:r>
            <a:r>
              <a:rPr lang="mr-IN" dirty="0"/>
              <a:t>–</a:t>
            </a:r>
            <a:r>
              <a:rPr lang="da-DK" dirty="0"/>
              <a:t> vælger ofte </a:t>
            </a:r>
            <a:r>
              <a:rPr lang="da-DK" b="1" dirty="0">
                <a:solidFill>
                  <a:srgbClr val="FF0000"/>
                </a:solidFill>
              </a:rPr>
              <a:t>én ting</a:t>
            </a:r>
            <a:r>
              <a:rPr lang="da-DK" dirty="0"/>
              <a:t>, som han så går 100% ind for og op i </a:t>
            </a:r>
          </a:p>
          <a:p>
            <a:pPr>
              <a:buFont typeface="Arial" charset="0"/>
              <a:buChar char="•"/>
            </a:pPr>
            <a:r>
              <a:rPr lang="da-DK" dirty="0"/>
              <a:t> Livet fyldes med </a:t>
            </a:r>
            <a:r>
              <a:rPr lang="da-DK" b="1" dirty="0">
                <a:solidFill>
                  <a:srgbClr val="FF0000"/>
                </a:solidFill>
              </a:rPr>
              <a:t>gode gentagelser: </a:t>
            </a:r>
            <a:r>
              <a:rPr lang="da-DK" dirty="0"/>
              <a:t>arbejde, venner, familie </a:t>
            </a:r>
            <a:r>
              <a:rPr lang="da-DK" dirty="0">
                <a:sym typeface="Wingdings"/>
              </a:rPr>
              <a:t> ro, sikkerhed, tryghed </a:t>
            </a:r>
          </a:p>
          <a:p>
            <a:pPr>
              <a:buFont typeface="Arial" charset="0"/>
              <a:buChar char="•"/>
            </a:pPr>
            <a:r>
              <a:rPr lang="da-DK" dirty="0">
                <a:sym typeface="Wingdings"/>
              </a:rPr>
              <a:t> Kan komme til erkendelsen af, at han ikke magter at leve op til egne idealer og mål  </a:t>
            </a:r>
            <a:r>
              <a:rPr lang="da-DK" b="1" dirty="0">
                <a:solidFill>
                  <a:srgbClr val="FF0000"/>
                </a:solidFill>
                <a:sym typeface="Wingdings"/>
              </a:rPr>
              <a:t>humoristisk syn på verden </a:t>
            </a:r>
          </a:p>
          <a:p>
            <a:pPr>
              <a:buFont typeface="Arial" charset="0"/>
              <a:buChar char="•"/>
            </a:pPr>
            <a:r>
              <a:rPr lang="da-DK" dirty="0">
                <a:sym typeface="Wingdings"/>
              </a:rPr>
              <a:t> Men: Kan også se </a:t>
            </a:r>
            <a:r>
              <a:rPr lang="da-DK" b="1" dirty="0">
                <a:solidFill>
                  <a:srgbClr val="FF0000"/>
                </a:solidFill>
                <a:sym typeface="Wingdings"/>
              </a:rPr>
              <a:t>angsten i øjnene </a:t>
            </a:r>
            <a:r>
              <a:rPr lang="mr-IN" dirty="0">
                <a:sym typeface="Wingdings"/>
              </a:rPr>
              <a:t>–</a:t>
            </a:r>
            <a:r>
              <a:rPr lang="da-DK" dirty="0">
                <a:sym typeface="Wingdings"/>
              </a:rPr>
              <a:t> være modig og tage springet videre 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893379" y="6453352"/>
            <a:ext cx="4323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Systime (2017)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261" y="2325756"/>
            <a:ext cx="2763078" cy="276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56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Livsposition 4: den religiøse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9" y="2286000"/>
            <a:ext cx="7066324" cy="4023360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da-DK" dirty="0"/>
              <a:t> Det højeste stadie, fordi man her skal </a:t>
            </a:r>
            <a:r>
              <a:rPr lang="da-DK" b="1" dirty="0">
                <a:solidFill>
                  <a:srgbClr val="FF0000"/>
                </a:solidFill>
              </a:rPr>
              <a:t>turde at tro </a:t>
            </a:r>
            <a:r>
              <a:rPr lang="da-DK" dirty="0"/>
              <a:t>helt imod fornuft og logik </a:t>
            </a:r>
          </a:p>
          <a:p>
            <a:pPr>
              <a:buFont typeface="Arial" charset="0"/>
              <a:buChar char="•"/>
            </a:pPr>
            <a:r>
              <a:rPr lang="da-DK" dirty="0"/>
              <a:t> Troen er et </a:t>
            </a:r>
            <a:r>
              <a:rPr lang="da-DK" b="1" dirty="0">
                <a:solidFill>
                  <a:srgbClr val="FF0000"/>
                </a:solidFill>
              </a:rPr>
              <a:t>valg</a:t>
            </a:r>
            <a:r>
              <a:rPr lang="da-DK" dirty="0"/>
              <a:t> </a:t>
            </a:r>
            <a:r>
              <a:rPr lang="mr-IN" dirty="0"/>
              <a:t>–</a:t>
            </a:r>
            <a:r>
              <a:rPr lang="da-DK" dirty="0"/>
              <a:t> og den religiøse må </a:t>
            </a:r>
            <a:r>
              <a:rPr lang="da-DK" b="1" dirty="0">
                <a:solidFill>
                  <a:srgbClr val="FF0000"/>
                </a:solidFill>
              </a:rPr>
              <a:t>leve med sin tvivl </a:t>
            </a:r>
            <a:r>
              <a:rPr lang="da-DK" dirty="0"/>
              <a:t>om dette valg </a:t>
            </a:r>
          </a:p>
          <a:p>
            <a:pPr>
              <a:buFont typeface="Arial" charset="0"/>
              <a:buChar char="•"/>
            </a:pPr>
            <a:r>
              <a:rPr lang="da-DK" dirty="0"/>
              <a:t> Illustreres i den bibelske fortælling om Abraham og Isak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Gud vil teste Abrahams tro og beder ham ofte sin søn Isak til Gud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Abraham: Ingen indvendinger </a:t>
            </a:r>
            <a:r>
              <a:rPr lang="da-DK" dirty="0">
                <a:sym typeface="Wingdings"/>
              </a:rPr>
              <a:t> Gud griber ind og skåner Abraham = han har bevist, </a:t>
            </a:r>
            <a:r>
              <a:rPr lang="da-DK" b="1" dirty="0">
                <a:solidFill>
                  <a:srgbClr val="FF0000"/>
                </a:solidFill>
                <a:sym typeface="Wingdings"/>
              </a:rPr>
              <a:t>hvor stærkt han tror </a:t>
            </a:r>
          </a:p>
          <a:p>
            <a:pPr>
              <a:buFont typeface="Arial" charset="0"/>
              <a:buChar char="•"/>
            </a:pPr>
            <a:r>
              <a:rPr lang="da-DK" dirty="0">
                <a:sym typeface="Wingdings"/>
              </a:rPr>
              <a:t> Troen rækker ud over virkelighedens grænser (ingen sikkerhed, kræver </a:t>
            </a:r>
            <a:r>
              <a:rPr lang="da-DK" b="1" dirty="0">
                <a:solidFill>
                  <a:srgbClr val="FF0000"/>
                </a:solidFill>
                <a:sym typeface="Wingdings"/>
              </a:rPr>
              <a:t>uendelig kærlighed</a:t>
            </a:r>
            <a:r>
              <a:rPr lang="da-DK" dirty="0">
                <a:sym typeface="Wingdings"/>
              </a:rPr>
              <a:t>) </a:t>
            </a:r>
          </a:p>
          <a:p>
            <a:pPr>
              <a:buFont typeface="Arial" charset="0"/>
              <a:buChar char="•"/>
            </a:pPr>
            <a:r>
              <a:rPr lang="da-DK" dirty="0">
                <a:sym typeface="Wingdings"/>
              </a:rPr>
              <a:t> Formålet med livet: At tro så lidenskabeligt, at man giver alt </a:t>
            </a:r>
            <a:r>
              <a:rPr lang="mr-IN" dirty="0">
                <a:sym typeface="Wingdings"/>
              </a:rPr>
              <a:t>–</a:t>
            </a:r>
            <a:r>
              <a:rPr lang="da-DK" dirty="0">
                <a:sym typeface="Wingdings"/>
              </a:rPr>
              <a:t> til gengæld får man </a:t>
            </a:r>
            <a:r>
              <a:rPr lang="da-DK" b="1" dirty="0">
                <a:solidFill>
                  <a:srgbClr val="FF0000"/>
                </a:solidFill>
                <a:sym typeface="Wingdings"/>
              </a:rPr>
              <a:t>meningen med livet </a:t>
            </a:r>
            <a:r>
              <a:rPr lang="da-DK" dirty="0">
                <a:sym typeface="Wingdings"/>
              </a:rPr>
              <a:t>af Gud </a:t>
            </a:r>
          </a:p>
          <a:p>
            <a:pPr>
              <a:buFont typeface="Arial" charset="0"/>
              <a:buChar char="•"/>
            </a:pPr>
            <a:r>
              <a:rPr lang="da-DK" dirty="0">
                <a:sym typeface="Wingdings"/>
              </a:rPr>
              <a:t> Den religiøse lever udad til et almindeligt liv: Troen er en </a:t>
            </a:r>
            <a:r>
              <a:rPr lang="da-DK" b="1" dirty="0">
                <a:solidFill>
                  <a:srgbClr val="FF0000"/>
                </a:solidFill>
                <a:sym typeface="Wingdings"/>
              </a:rPr>
              <a:t>privat og individuel tilstand</a:t>
            </a:r>
            <a:r>
              <a:rPr lang="da-DK" dirty="0">
                <a:sym typeface="Wingdings"/>
              </a:rPr>
              <a:t>. </a:t>
            </a:r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999744" y="6510528"/>
            <a:ext cx="4323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Systime (2017)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235" y="2988572"/>
            <a:ext cx="3486427" cy="196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67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3600" b="1" dirty="0"/>
              <a:t>Introduktion: Jean Paul Sartre (1905-1980)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6800" y="2103120"/>
            <a:ext cx="6992679" cy="3931920"/>
          </a:xfrm>
        </p:spPr>
        <p:txBody>
          <a:bodyPr>
            <a:normAutofit lnSpcReduction="10000"/>
          </a:bodyPr>
          <a:lstStyle/>
          <a:p>
            <a:r>
              <a:rPr lang="da-DK" dirty="0"/>
              <a:t>Fransk forfatter, filosof og en af nøglefigurerne i den </a:t>
            </a:r>
            <a:r>
              <a:rPr lang="da-DK" b="1" dirty="0"/>
              <a:t>ateistiske eksistentialisme efter 2. verdenskrig</a:t>
            </a:r>
          </a:p>
          <a:p>
            <a:r>
              <a:rPr lang="da-DK" dirty="0"/>
              <a:t>Kom fra en velhavende og kultiveret familie </a:t>
            </a:r>
          </a:p>
          <a:p>
            <a:r>
              <a:rPr lang="da-DK" dirty="0"/>
              <a:t>Læste filosofi på universitet </a:t>
            </a:r>
            <a:r>
              <a:rPr lang="mr-IN" dirty="0"/>
              <a:t>–</a:t>
            </a:r>
            <a:r>
              <a:rPr lang="da-DK" dirty="0"/>
              <a:t> mødte Simone de Beauvoir </a:t>
            </a:r>
          </a:p>
          <a:p>
            <a:r>
              <a:rPr lang="da-DK" dirty="0"/>
              <a:t>Arbejdede som gymnasielærer </a:t>
            </a:r>
          </a:p>
          <a:p>
            <a:r>
              <a:rPr lang="da-DK" dirty="0"/>
              <a:t>2. verdenskrig: Sartre deltog som soldat </a:t>
            </a:r>
          </a:p>
          <a:p>
            <a:pPr lvl="1"/>
            <a:r>
              <a:rPr lang="da-DK" dirty="0"/>
              <a:t>Sad i fængsel i et år (1940-41) som tysk krigsfange </a:t>
            </a:r>
          </a:p>
          <a:p>
            <a:pPr lvl="1"/>
            <a:r>
              <a:rPr lang="da-DK" dirty="0"/>
              <a:t>Blev </a:t>
            </a:r>
            <a:r>
              <a:rPr lang="da-DK" b="1" dirty="0"/>
              <a:t>politisk bevidst: </a:t>
            </a:r>
            <a:r>
              <a:rPr lang="da-DK" dirty="0"/>
              <a:t>Socialist </a:t>
            </a:r>
            <a:r>
              <a:rPr lang="da-DK" dirty="0">
                <a:sym typeface="Wingdings"/>
              </a:rPr>
              <a:t> eksistentialist med socialistisk toning  </a:t>
            </a:r>
            <a:r>
              <a:rPr lang="da-DK" b="1" dirty="0">
                <a:sym typeface="Wingdings"/>
              </a:rPr>
              <a:t>marxistisk eksistentialisme </a:t>
            </a:r>
          </a:p>
          <a:p>
            <a:r>
              <a:rPr lang="da-DK" dirty="0">
                <a:sym typeface="Wingdings"/>
              </a:rPr>
              <a:t>1964: Nobelprisen i litteratur </a:t>
            </a:r>
            <a:r>
              <a:rPr lang="mr-IN" dirty="0">
                <a:sym typeface="Wingdings"/>
              </a:rPr>
              <a:t>–</a:t>
            </a:r>
            <a:r>
              <a:rPr lang="da-DK" dirty="0">
                <a:sym typeface="Wingdings"/>
              </a:rPr>
              <a:t> men afslog </a:t>
            </a:r>
          </a:p>
          <a:p>
            <a:r>
              <a:rPr lang="da-DK" dirty="0">
                <a:sym typeface="Wingdings"/>
              </a:rPr>
              <a:t>Døde i 1980: Stor begravelse  ’Eksistentialismens rockstjerne’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479" y="2381692"/>
            <a:ext cx="2704037" cy="270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04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Sartre: Eksistentialisme er humanisme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a-DK" b="1" dirty="0">
                <a:solidFill>
                  <a:srgbClr val="FF0000"/>
                </a:solidFill>
              </a:rPr>
              <a:t>1. </a:t>
            </a:r>
            <a:r>
              <a:rPr lang="da-DK" dirty="0"/>
              <a:t>I det første afsnit af teksten skriver Sartre, at det for genstande – som f.eks. papirknive, borde osv. – gælder, at </a:t>
            </a:r>
            <a:r>
              <a:rPr lang="da-DK" b="1" dirty="0"/>
              <a:t>essensen</a:t>
            </a:r>
            <a:r>
              <a:rPr lang="da-DK" dirty="0"/>
              <a:t> går forud for </a:t>
            </a:r>
            <a:r>
              <a:rPr lang="da-DK" b="1" dirty="0"/>
              <a:t>eksistensen</a:t>
            </a:r>
            <a:r>
              <a:rPr lang="da-DK" dirty="0"/>
              <a:t>. Diskutér, hvad han mener med det, og find gerne et citat i det første afsnit, som illustrerer meningen. </a:t>
            </a:r>
          </a:p>
          <a:p>
            <a:endParaRPr lang="da-DK" dirty="0"/>
          </a:p>
          <a:p>
            <a:pPr lvl="0"/>
            <a:r>
              <a:rPr lang="da-DK" b="1" dirty="0">
                <a:solidFill>
                  <a:srgbClr val="FF0000"/>
                </a:solidFill>
              </a:rPr>
              <a:t>2. </a:t>
            </a:r>
            <a:r>
              <a:rPr lang="da-DK" dirty="0"/>
              <a:t>I det andet afsnit kritiserer Sartre ateistiske filosoffer. Hvad går hans kritik ud på? </a:t>
            </a:r>
          </a:p>
          <a:p>
            <a:endParaRPr lang="da-DK" dirty="0"/>
          </a:p>
          <a:p>
            <a:pPr lvl="0"/>
            <a:r>
              <a:rPr lang="da-DK" b="1" dirty="0">
                <a:solidFill>
                  <a:srgbClr val="FF0000"/>
                </a:solidFill>
              </a:rPr>
              <a:t>3. </a:t>
            </a:r>
            <a:r>
              <a:rPr lang="da-DK" dirty="0"/>
              <a:t>I tekstens tredje afsnit findes en af de mest kendte ateistisk eksistentialistiske sætninger, som Sartre har skrevet. Find den og diskutér, hvad den betyder. </a:t>
            </a:r>
          </a:p>
          <a:p>
            <a:endParaRPr lang="da-DK" dirty="0"/>
          </a:p>
          <a:p>
            <a:pPr lvl="0"/>
            <a:r>
              <a:rPr lang="da-DK" b="1" dirty="0">
                <a:solidFill>
                  <a:srgbClr val="FF0000"/>
                </a:solidFill>
              </a:rPr>
              <a:t>4. </a:t>
            </a:r>
            <a:r>
              <a:rPr lang="da-DK" dirty="0"/>
              <a:t>I afsnit fire skriver Sartre, at mennesket er ”hjælpeløst forladt” og ”fordømt til at være frit”. Hvad mener han med dette – og hvad bliver konsekvenserne af dette?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254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Etisk eksistentialisme: </a:t>
            </a:r>
            <a:br>
              <a:rPr lang="da-DK" b="1" dirty="0">
                <a:solidFill>
                  <a:schemeClr val="tx1"/>
                </a:solidFill>
              </a:rPr>
            </a:br>
            <a:r>
              <a:rPr lang="da-DK" b="1" dirty="0">
                <a:solidFill>
                  <a:schemeClr val="tx1"/>
                </a:solidFill>
              </a:rPr>
              <a:t>Albert Camus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9" y="2286000"/>
            <a:ext cx="5478272" cy="402336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da-DK" dirty="0"/>
              <a:t> Albert Camus (1913-1960): Fransk/algerisk forfatter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Opvokset i Algeriet af franske forældre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Arbejdede som journalist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Rejste til Paris: </a:t>
            </a:r>
          </a:p>
          <a:p>
            <a:pPr lvl="2">
              <a:buFont typeface="Arial" charset="0"/>
              <a:buChar char="•"/>
            </a:pPr>
            <a:r>
              <a:rPr lang="da-DK" dirty="0"/>
              <a:t>En del af den franske modstandsbevægelse under 2. verdenskrig </a:t>
            </a:r>
          </a:p>
          <a:p>
            <a:pPr lvl="2">
              <a:buFont typeface="Arial" charset="0"/>
              <a:buChar char="•"/>
            </a:pPr>
            <a:r>
              <a:rPr lang="da-DK" dirty="0"/>
              <a:t>Lærte andre eksistentialister at kende (Sartre)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Skrev romaner, teaterstykker, journalistik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Nobels Litteraturpris 1957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Død 1960 (biluheld) 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744279" y="6400800"/>
            <a:ext cx="5069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dansk,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Systime (2017), s. 40-48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54" y="2168747"/>
            <a:ext cx="4857448" cy="326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06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Camus’ eksistentialisme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8" y="2286000"/>
            <a:ext cx="7067249" cy="402336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da-DK" dirty="0"/>
              <a:t> Grundtanke: Livet er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absurd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Camus: Der er ingen Gud, videnskab eller andre højere magter at støtte sig til. </a:t>
            </a:r>
          </a:p>
          <a:p>
            <a:pPr>
              <a:buFont typeface="Arial" charset="0"/>
              <a:buChar char="•"/>
            </a:pPr>
            <a:r>
              <a:rPr lang="da-DK" dirty="0"/>
              <a:t> Camus: I travlheden kan man glemme det absurde liv, men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det er der stadig</a:t>
            </a:r>
            <a:r>
              <a:rPr lang="da-DK" dirty="0"/>
              <a:t>. </a:t>
            </a:r>
          </a:p>
          <a:p>
            <a:pPr>
              <a:buFont typeface="Arial" charset="0"/>
              <a:buChar char="•"/>
            </a:pPr>
            <a:r>
              <a:rPr lang="da-DK" dirty="0"/>
              <a:t> Mulig konsekvens ved det absurde liv: Følelse af tilfældighed, distance</a:t>
            </a:r>
            <a:r>
              <a:rPr lang="da-DK"/>
              <a:t>, selvmodsigelse.</a:t>
            </a:r>
            <a:endParaRPr lang="da-DK" dirty="0"/>
          </a:p>
        </p:txBody>
      </p:sp>
      <p:sp>
        <p:nvSpPr>
          <p:cNvPr id="4" name="Tekstfelt 3"/>
          <p:cNvSpPr txBox="1"/>
          <p:nvPr/>
        </p:nvSpPr>
        <p:spPr>
          <a:xfrm>
            <a:off x="1244009" y="6464595"/>
            <a:ext cx="5025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dansk,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Systime (2017), s. 40-48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62" y="2084832"/>
            <a:ext cx="2418907" cy="402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2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Camus’ eksistentialisme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9" y="2286000"/>
            <a:ext cx="6621272" cy="402336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da-DK" dirty="0"/>
              <a:t> Camus: Selvom livet er absurd, må vi forholde os til det og acceptere det.</a:t>
            </a:r>
          </a:p>
          <a:p>
            <a:pPr>
              <a:buFont typeface="Arial" charset="0"/>
              <a:buChar char="•"/>
            </a:pPr>
            <a:r>
              <a:rPr lang="da-DK" dirty="0">
                <a:sym typeface="Wingdings"/>
              </a:rPr>
              <a:t> Positiv nihilisme  At vælge at leve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  <a:sym typeface="Wingdings"/>
              </a:rPr>
              <a:t>HER OG NU OG SÅ MEGET SOM MULIGT </a:t>
            </a:r>
            <a:r>
              <a:rPr lang="da-DK" dirty="0">
                <a:sym typeface="Wingdings"/>
              </a:rPr>
              <a:t>trods absurditeten (Camus’ synspunkt) </a:t>
            </a:r>
            <a:endParaRPr lang="da-DK" dirty="0"/>
          </a:p>
        </p:txBody>
      </p:sp>
      <p:sp>
        <p:nvSpPr>
          <p:cNvPr id="4" name="Tekstfelt 3"/>
          <p:cNvSpPr txBox="1"/>
          <p:nvPr/>
        </p:nvSpPr>
        <p:spPr>
          <a:xfrm>
            <a:off x="914400" y="6475228"/>
            <a:ext cx="5025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dansk,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Systime (2017), s. 40-48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442" y="2705100"/>
            <a:ext cx="3643615" cy="208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33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Camus’ eksistentialisme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30" y="2286000"/>
            <a:ext cx="7843424" cy="402336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da-DK" dirty="0"/>
              <a:t> Camus’ positive nihilisme: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Man skal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vælge</a:t>
            </a:r>
            <a:r>
              <a:rPr lang="da-DK" dirty="0"/>
              <a:t> at leve det absurde liv </a:t>
            </a:r>
            <a:r>
              <a:rPr lang="mr-IN" dirty="0"/>
              <a:t>–</a:t>
            </a:r>
            <a:r>
              <a:rPr lang="da-DK" dirty="0"/>
              <a:t>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give sig hen </a:t>
            </a:r>
            <a:r>
              <a:rPr lang="da-DK" dirty="0"/>
              <a:t>til livet, som det er </a:t>
            </a:r>
            <a:r>
              <a:rPr lang="mr-IN" dirty="0"/>
              <a:t>–</a:t>
            </a:r>
            <a:r>
              <a:rPr lang="da-DK" dirty="0"/>
              <a:t> nydelse, sansninger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Man skal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give slip </a:t>
            </a:r>
            <a:r>
              <a:rPr lang="da-DK" dirty="0"/>
              <a:t>på illusionen om, at der kan findes en på forhånd givet mening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Man skal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se i øjnene, </a:t>
            </a:r>
            <a:r>
              <a:rPr lang="da-DK" dirty="0"/>
              <a:t>at livet kun består af adskilte øjeblikke, som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man selv skal give mening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Hvis man gør dette, kan man blive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FRI</a:t>
            </a:r>
            <a:r>
              <a:rPr lang="da-DK" dirty="0"/>
              <a:t> og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LYKKELIG</a:t>
            </a:r>
            <a:r>
              <a:rPr lang="da-DK" b="1" dirty="0"/>
              <a:t>, </a:t>
            </a:r>
            <a:r>
              <a:rPr lang="da-DK" dirty="0"/>
              <a:t>og man vil opleve livet som meget mere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INTENST</a:t>
            </a:r>
            <a:r>
              <a:rPr lang="da-DK" dirty="0"/>
              <a:t>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Man vil også engagere sig i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MENNESKELIGHED og FÆLLESSKAB </a:t>
            </a:r>
            <a:r>
              <a:rPr lang="da-DK" dirty="0"/>
              <a:t>(= 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det etiske</a:t>
            </a:r>
            <a:r>
              <a:rPr lang="da-DK" dirty="0">
                <a:sym typeface="Wingdings"/>
              </a:rPr>
              <a:t>). </a:t>
            </a:r>
            <a:endParaRPr lang="da-DK" dirty="0"/>
          </a:p>
          <a:p>
            <a:pPr>
              <a:buFont typeface="Arial" charset="0"/>
              <a:buChar char="•"/>
            </a:pPr>
            <a:r>
              <a:rPr lang="da-DK" dirty="0"/>
              <a:t> Sisyfosmyten: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Hurtig Google-øvelse: Hvad fortæller Sisyfos-myten om? 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1063256" y="6475228"/>
            <a:ext cx="5025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dansk,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Systime (2017), s. 40-48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035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Camus’ eksistentialisme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9" y="2286000"/>
            <a:ext cx="6049772" cy="402336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da-DK" dirty="0"/>
              <a:t> Camus bruger Sisyfos-myten til at illustrere sin idé om ’positiv nihilisme’.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Tænk kort over hvorfor?</a:t>
            </a:r>
          </a:p>
          <a:p>
            <a:pPr>
              <a:buFont typeface="Arial" charset="0"/>
              <a:buChar char="•"/>
            </a:pPr>
            <a:r>
              <a:rPr lang="da-DK" dirty="0"/>
              <a:t> Camus: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Sisyfos er bevidst om, at hans opgave er meningsløs og uendelig, og at han aldrig bliver færdig. </a:t>
            </a:r>
          </a:p>
          <a:p>
            <a:pPr lvl="1">
              <a:buFont typeface="Arial" charset="0"/>
              <a:buChar char="•"/>
            </a:pPr>
            <a:r>
              <a:rPr lang="da-DK" dirty="0"/>
              <a:t>Sisyfos vælger sin opgave, tager den meningsløse handling på sig og gentager den igen og igen = han bliver herre over sin egen skæbne. </a:t>
            </a:r>
          </a:p>
          <a:p>
            <a:pPr lvl="1">
              <a:buFont typeface="Arial" charset="0"/>
              <a:buChar char="•"/>
            </a:pPr>
            <a:endParaRPr lang="da-DK" dirty="0"/>
          </a:p>
        </p:txBody>
      </p:sp>
      <p:sp>
        <p:nvSpPr>
          <p:cNvPr id="4" name="Tekstfelt 3"/>
          <p:cNvSpPr txBox="1"/>
          <p:nvPr/>
        </p:nvSpPr>
        <p:spPr>
          <a:xfrm>
            <a:off x="893135" y="6453963"/>
            <a:ext cx="5025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Liselotte Henriksen: </a:t>
            </a: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Eksistentialisme i dansk,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Systime (2017), s. 40-48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275" y="2084832"/>
            <a:ext cx="4320639" cy="400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1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Camus vs. Kierkegaard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24128" y="2286000"/>
            <a:ext cx="5653119" cy="4023360"/>
          </a:xfrm>
        </p:spPr>
        <p:txBody>
          <a:bodyPr/>
          <a:lstStyle/>
          <a:p>
            <a:r>
              <a:rPr lang="da-DK" dirty="0"/>
              <a:t>Afsluttende spørgsmål: </a:t>
            </a:r>
          </a:p>
          <a:p>
            <a:r>
              <a:rPr lang="da-DK" dirty="0"/>
              <a:t>Som eksistentialist var Camus ret uenig med specielt én af Kierkegaards pointer. Hvilken?</a:t>
            </a:r>
          </a:p>
          <a:p>
            <a:r>
              <a:rPr lang="da-DK" dirty="0"/>
              <a:t>Hvad ville Camus sige om vores læsning af</a:t>
            </a:r>
          </a:p>
          <a:p>
            <a:pPr marL="0" indent="0">
              <a:buNone/>
            </a:pPr>
            <a:r>
              <a:rPr lang="da-DK" i="1" dirty="0"/>
              <a:t>Roden</a:t>
            </a:r>
            <a:r>
              <a:rPr lang="da-DK" dirty="0"/>
              <a:t>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776" y="1935126"/>
            <a:ext cx="2286000" cy="33909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08448"/>
            <a:ext cx="3149600" cy="256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6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Papi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ppt/theme/theme3.xml><?xml version="1.0" encoding="utf-8"?>
<a:theme xmlns:a="http://schemas.openxmlformats.org/drawingml/2006/main" name="1_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4.xml><?xml version="1.0" encoding="utf-8"?>
<a:theme xmlns:a="http://schemas.openxmlformats.org/drawingml/2006/main" name="1_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1745</Words>
  <Application>Microsoft Office PowerPoint</Application>
  <PresentationFormat>Widescreen</PresentationFormat>
  <Paragraphs>158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4</vt:i4>
      </vt:variant>
      <vt:variant>
        <vt:lpstr>Slidetitler</vt:lpstr>
      </vt:variant>
      <vt:variant>
        <vt:i4>19</vt:i4>
      </vt:variant>
    </vt:vector>
  </HeadingPairs>
  <TitlesOfParts>
    <vt:vector size="30" baseType="lpstr">
      <vt:lpstr>Arial</vt:lpstr>
      <vt:lpstr>Century Gothic</vt:lpstr>
      <vt:lpstr>Corbel</vt:lpstr>
      <vt:lpstr>Tw Cen MT</vt:lpstr>
      <vt:lpstr>Tw Cen MT Condensed</vt:lpstr>
      <vt:lpstr>Wingdings</vt:lpstr>
      <vt:lpstr>Wingdings 3</vt:lpstr>
      <vt:lpstr>Integral</vt:lpstr>
      <vt:lpstr>Savon</vt:lpstr>
      <vt:lpstr>1_Savon</vt:lpstr>
      <vt:lpstr>1_Integral</vt:lpstr>
      <vt:lpstr>Modernisme</vt:lpstr>
      <vt:lpstr>Hvad er eksistentialisme?</vt:lpstr>
      <vt:lpstr>At læse en novelle eksistentialistisk</vt:lpstr>
      <vt:lpstr>At læse en novelle eksistentialistisk</vt:lpstr>
      <vt:lpstr>Religiøs eksistentialisme: Søren Kierkegaards livsstadier</vt:lpstr>
      <vt:lpstr>Indhold</vt:lpstr>
      <vt:lpstr>Søren Kierkegaard:  Hovedantagelser og introduktion til stadielæren </vt:lpstr>
      <vt:lpstr>Livsposition 1: spidsborgeren</vt:lpstr>
      <vt:lpstr>Livsposition 2: æstetikeren</vt:lpstr>
      <vt:lpstr>Livsposition 3: Etikeren</vt:lpstr>
      <vt:lpstr>Livsposition 4: den religiøse </vt:lpstr>
      <vt:lpstr>Introduktion: Jean Paul Sartre (1905-1980)</vt:lpstr>
      <vt:lpstr>Sartre: Eksistentialisme er humanisme</vt:lpstr>
      <vt:lpstr>Etisk eksistentialisme:  Albert Camus</vt:lpstr>
      <vt:lpstr>Camus’ eksistentialisme</vt:lpstr>
      <vt:lpstr>Camus’ eksistentialisme</vt:lpstr>
      <vt:lpstr>Camus’ eksistentialisme</vt:lpstr>
      <vt:lpstr>Camus’ eksistentialisme</vt:lpstr>
      <vt:lpstr>Camus vs. Kierkegaard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Løfwall</dc:creator>
  <cp:lastModifiedBy>Martin Løfwall</cp:lastModifiedBy>
  <cp:revision>4</cp:revision>
  <dcterms:created xsi:type="dcterms:W3CDTF">2025-04-22T09:16:14Z</dcterms:created>
  <dcterms:modified xsi:type="dcterms:W3CDTF">2025-04-30T18:10:45Z</dcterms:modified>
</cp:coreProperties>
</file>