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0" r:id="rId4"/>
  </p:sldMasterIdLst>
  <p:sldIdLst>
    <p:sldId id="256" r:id="rId5"/>
    <p:sldId id="257" r:id="rId6"/>
    <p:sldId id="258" r:id="rId7"/>
    <p:sldId id="259" r:id="rId8"/>
    <p:sldId id="260" r:id="rId9"/>
    <p:sldId id="261" r:id="rId10"/>
    <p:sldId id="265" r:id="rId11"/>
    <p:sldId id="262" r:id="rId12"/>
    <p:sldId id="263" r:id="rId13"/>
    <p:sldId id="26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7" d="100"/>
          <a:sy n="97" d="100"/>
        </p:scale>
        <p:origin x="6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Walander" userId="d1ceaa14-34b9-4dd1-b46c-cc88081b0201" providerId="ADAL" clId="{49DEC567-3621-4EA9-A59B-FB5CAFA341CE}"/>
    <pc:docChg chg="addSld delSld">
      <pc:chgData name="Maria Walander" userId="d1ceaa14-34b9-4dd1-b46c-cc88081b0201" providerId="ADAL" clId="{49DEC567-3621-4EA9-A59B-FB5CAFA341CE}" dt="2025-05-05T18:09:28.944" v="1" actId="47"/>
      <pc:docMkLst>
        <pc:docMk/>
      </pc:docMkLst>
      <pc:sldChg chg="new del">
        <pc:chgData name="Maria Walander" userId="d1ceaa14-34b9-4dd1-b46c-cc88081b0201" providerId="ADAL" clId="{49DEC567-3621-4EA9-A59B-FB5CAFA341CE}" dt="2025-05-05T18:09:28.944" v="1" actId="47"/>
        <pc:sldMkLst>
          <pc:docMk/>
          <pc:sldMk cId="4016537784" sldId="26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da-DK"/>
              <a:t>Klik for at redigere titeltypografien i masteren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11/3/2025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smtClean="0"/>
              <a:t>‹nr.›</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67948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68835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8374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nchor="t"/>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23674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da-DK"/>
              <a:t>Klik for at redigere titeltypografien i masteren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Rediger teksttypografien i masteren</a:t>
            </a:r>
          </a:p>
        </p:txBody>
      </p:sp>
      <p:sp>
        <p:nvSpPr>
          <p:cNvPr id="4" name="Date Placeholder 3"/>
          <p:cNvSpPr>
            <a:spLocks noGrp="1"/>
          </p:cNvSpPr>
          <p:nvPr>
            <p:ph type="dt" sz="half" idx="10"/>
          </p:nvPr>
        </p:nvSpPr>
        <p:spPr/>
        <p:txBody>
          <a:bodyPr/>
          <a:lstStyle/>
          <a:p>
            <a:fld id="{48A87A34-81AB-432B-8DAE-1953F412C126}" type="datetimeFigureOut">
              <a:rPr lang="en-US" smtClean="0"/>
              <a:t>11/3/2025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5210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70312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4" name="Content Placeholder 3"/>
          <p:cNvSpPr>
            <a:spLocks noGrp="1"/>
          </p:cNvSpPr>
          <p:nvPr>
            <p:ph sz="half" idx="2"/>
          </p:nvPr>
        </p:nvSpPr>
        <p:spPr>
          <a:xfrm>
            <a:off x="1447191" y="2824269"/>
            <a:ext cx="4645152" cy="2644457"/>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teksttypografien i masteren</a:t>
            </a:r>
          </a:p>
        </p:txBody>
      </p:sp>
      <p:sp>
        <p:nvSpPr>
          <p:cNvPr id="6" name="Content Placeholder 5"/>
          <p:cNvSpPr>
            <a:spLocks noGrp="1"/>
          </p:cNvSpPr>
          <p:nvPr>
            <p:ph sz="quarter" idx="4"/>
          </p:nvPr>
        </p:nvSpPr>
        <p:spPr>
          <a:xfrm>
            <a:off x="6412362" y="2821491"/>
            <a:ext cx="4645152" cy="2637371"/>
          </a:xfrm>
        </p:spPr>
        <p:txBody>
          <a:bodyP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78949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8813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2699234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da-DK"/>
              <a:t>Klik for at redigere titeltypografien i masteren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da-DK"/>
              <a:t>Rediger teksttypografien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teksttypografien i masteren</a:t>
            </a:r>
          </a:p>
        </p:txBody>
      </p:sp>
      <p:sp>
        <p:nvSpPr>
          <p:cNvPr id="5" name="Date Placeholder 4"/>
          <p:cNvSpPr>
            <a:spLocks noGrp="1"/>
          </p:cNvSpPr>
          <p:nvPr>
            <p:ph type="dt" sz="half" idx="10"/>
          </p:nvPr>
        </p:nvSpPr>
        <p:spPr/>
        <p:txBody>
          <a:bodyPr/>
          <a:lstStyle/>
          <a:p>
            <a:fld id="{48A87A34-81AB-432B-8DAE-1953F412C126}" type="datetimeFigureOut">
              <a:rPr lang="en-US" smtClean="0"/>
              <a:t>11/3/2025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51426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teksttypografien i masteren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smtClean="0"/>
              <a:t>11/3/2025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1164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a-DK"/>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smtClean="0"/>
              <a:pPr/>
              <a:t>11/3/2025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smtClean="0"/>
              <a:pPr/>
              <a:t>‹nr.›</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6980176"/>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D740AA-AE3A-4C07-B00F-60ABBD083C50}"/>
              </a:ext>
            </a:extLst>
          </p:cNvPr>
          <p:cNvSpPr>
            <a:spLocks noGrp="1"/>
          </p:cNvSpPr>
          <p:nvPr>
            <p:ph type="ctrTitle"/>
          </p:nvPr>
        </p:nvSpPr>
        <p:spPr/>
        <p:txBody>
          <a:bodyPr/>
          <a:lstStyle/>
          <a:p>
            <a:r>
              <a:rPr lang="da-DK" dirty="0"/>
              <a:t>Kapital og habitus</a:t>
            </a:r>
          </a:p>
        </p:txBody>
      </p:sp>
      <p:sp>
        <p:nvSpPr>
          <p:cNvPr id="3" name="Undertitel 2">
            <a:extLst>
              <a:ext uri="{FF2B5EF4-FFF2-40B4-BE49-F238E27FC236}">
                <a16:creationId xmlns:a16="http://schemas.microsoft.com/office/drawing/2014/main" id="{99FCD259-20B9-4098-9BE6-D466799FC773}"/>
              </a:ext>
            </a:extLst>
          </p:cNvPr>
          <p:cNvSpPr>
            <a:spLocks noGrp="1"/>
          </p:cNvSpPr>
          <p:nvPr>
            <p:ph type="subTitle" idx="1"/>
          </p:nvPr>
        </p:nvSpPr>
        <p:spPr/>
        <p:txBody>
          <a:bodyPr/>
          <a:lstStyle/>
          <a:p>
            <a:r>
              <a:rPr lang="da-DK" sz="2400" dirty="0"/>
              <a:t>Pierre Bourdieu (1931–2002)</a:t>
            </a:r>
          </a:p>
          <a:p>
            <a:endParaRPr lang="da-DK" dirty="0"/>
          </a:p>
          <a:p>
            <a:endParaRPr lang="da-DK" dirty="0"/>
          </a:p>
        </p:txBody>
      </p:sp>
    </p:spTree>
    <p:extLst>
      <p:ext uri="{BB962C8B-B14F-4D97-AF65-F5344CB8AC3E}">
        <p14:creationId xmlns:p14="http://schemas.microsoft.com/office/powerpoint/2010/main" val="4050206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0EDDFA-3AFE-4D01-AC6A-FD14C8573F65}"/>
              </a:ext>
            </a:extLst>
          </p:cNvPr>
          <p:cNvSpPr>
            <a:spLocks noGrp="1"/>
          </p:cNvSpPr>
          <p:nvPr>
            <p:ph type="title"/>
          </p:nvPr>
        </p:nvSpPr>
        <p:spPr>
          <a:xfrm>
            <a:off x="1451579" y="804520"/>
            <a:ext cx="9603275" cy="760330"/>
          </a:xfrm>
        </p:spPr>
        <p:txBody>
          <a:bodyPr/>
          <a:lstStyle/>
          <a:p>
            <a:r>
              <a:rPr lang="da-DK" dirty="0"/>
              <a:t>Kan man ændre på sin Kapital og habitus?</a:t>
            </a:r>
          </a:p>
        </p:txBody>
      </p:sp>
      <p:sp>
        <p:nvSpPr>
          <p:cNvPr id="3" name="Pladsholder til indhold 2">
            <a:extLst>
              <a:ext uri="{FF2B5EF4-FFF2-40B4-BE49-F238E27FC236}">
                <a16:creationId xmlns:a16="http://schemas.microsoft.com/office/drawing/2014/main" id="{ED24A5EB-174B-4E6A-ADA3-ECDC52624854}"/>
              </a:ext>
            </a:extLst>
          </p:cNvPr>
          <p:cNvSpPr>
            <a:spLocks noGrp="1"/>
          </p:cNvSpPr>
          <p:nvPr>
            <p:ph idx="1"/>
          </p:nvPr>
        </p:nvSpPr>
        <p:spPr>
          <a:xfrm>
            <a:off x="1065997" y="1875933"/>
            <a:ext cx="9905999" cy="4177547"/>
          </a:xfrm>
        </p:spPr>
        <p:txBody>
          <a:bodyPr>
            <a:noAutofit/>
          </a:bodyPr>
          <a:lstStyle/>
          <a:p>
            <a:r>
              <a:rPr lang="da-DK" sz="1800" dirty="0"/>
              <a:t>Ved at reflektere over sin habitus og blive bevidst om ens baggrund (familie, opvækst, normer og værdier) giver det mulighed for at  tilegne sig noget af den kapital, man mangler for at tilpasse sin habitus nye muligheder og krav, der stilles </a:t>
            </a:r>
            <a:r>
              <a:rPr lang="da-DK" sz="1800"/>
              <a:t>i samfundet. </a:t>
            </a:r>
            <a:endParaRPr lang="da-DK" sz="1800" dirty="0"/>
          </a:p>
          <a:p>
            <a:r>
              <a:rPr lang="da-DK" sz="1800" dirty="0"/>
              <a:t>Eksempel: en ung fra en ressourcesvag familie bliver klar over, at det er vigtigt med en uddannelse. Derved tilegnes nogle nye kompetencer (kulturel og social kapital) – den unge ændrer sin habitus ved at bryde den sociale arv. </a:t>
            </a:r>
          </a:p>
          <a:p>
            <a:r>
              <a:rPr lang="da-DK" sz="1800" dirty="0"/>
              <a:t>Individ/struktur: Bourdieu er selv ”pessimistisk” i sit teoretiske ståsted, da habitus både strukturerer en persons handlinger, men samtidig selv bliver struktureret af samfundet. </a:t>
            </a:r>
          </a:p>
          <a:p>
            <a:r>
              <a:rPr lang="da-DK" sz="1800" dirty="0"/>
              <a:t>Derudover er der tale om dybtliggende, internaliserede dispositioner, dvs. et system af vaner, værdier, normer og smag, som fungerer som et "filter" for, hvordan man ser og navigerer i samfundet, ofte på en ubevidst måde. </a:t>
            </a:r>
          </a:p>
          <a:p>
            <a:endParaRPr lang="da-DK" sz="1800" dirty="0"/>
          </a:p>
        </p:txBody>
      </p:sp>
    </p:spTree>
    <p:extLst>
      <p:ext uri="{BB962C8B-B14F-4D97-AF65-F5344CB8AC3E}">
        <p14:creationId xmlns:p14="http://schemas.microsoft.com/office/powerpoint/2010/main" val="877690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78BEC5-17FD-42B9-B30B-1394932566DC}"/>
              </a:ext>
            </a:extLst>
          </p:cNvPr>
          <p:cNvSpPr>
            <a:spLocks noGrp="1"/>
          </p:cNvSpPr>
          <p:nvPr>
            <p:ph type="title"/>
          </p:nvPr>
        </p:nvSpPr>
        <p:spPr/>
        <p:txBody>
          <a:bodyPr/>
          <a:lstStyle/>
          <a:p>
            <a:r>
              <a:rPr lang="da-DK" dirty="0"/>
              <a:t>Hvordan er Unges muligheder for at bryde den sociale arv?</a:t>
            </a:r>
          </a:p>
        </p:txBody>
      </p:sp>
      <p:sp>
        <p:nvSpPr>
          <p:cNvPr id="3" name="Pladsholder til indhold 2">
            <a:extLst>
              <a:ext uri="{FF2B5EF4-FFF2-40B4-BE49-F238E27FC236}">
                <a16:creationId xmlns:a16="http://schemas.microsoft.com/office/drawing/2014/main" id="{BB336DC8-997C-470C-BE5E-2917D3780BE0}"/>
              </a:ext>
            </a:extLst>
          </p:cNvPr>
          <p:cNvSpPr>
            <a:spLocks noGrp="1"/>
          </p:cNvSpPr>
          <p:nvPr>
            <p:ph idx="1"/>
          </p:nvPr>
        </p:nvSpPr>
        <p:spPr/>
        <p:txBody>
          <a:bodyPr>
            <a:normAutofit fontScale="92500" lnSpcReduction="20000"/>
          </a:bodyPr>
          <a:lstStyle/>
          <a:p>
            <a:r>
              <a:rPr lang="da-DK" sz="2800" dirty="0"/>
              <a:t>Afhænger meget af det miljø den unge vokser op i</a:t>
            </a:r>
          </a:p>
          <a:p>
            <a:r>
              <a:rPr lang="da-DK" sz="2800" dirty="0"/>
              <a:t>Den unge viderefører i stort omfang forældrenes livsform, uddannelsesniveau og sociale placering</a:t>
            </a:r>
          </a:p>
          <a:p>
            <a:pPr marL="0" indent="0">
              <a:buNone/>
            </a:pPr>
            <a:r>
              <a:rPr lang="da-DK" sz="2800" b="1" dirty="0"/>
              <a:t>Kapitalerne er kort sagt: </a:t>
            </a:r>
          </a:p>
          <a:p>
            <a:r>
              <a:rPr lang="da-DK" sz="2800" dirty="0"/>
              <a:t>Ressourcer:  Alle har dem med sig, men i forskellige grader</a:t>
            </a:r>
          </a:p>
          <a:p>
            <a:r>
              <a:rPr lang="da-DK" sz="2800" dirty="0"/>
              <a:t>De er adgangsgivende til forskellige sociale positioner i samfundet (men som ofte reproducerer sig)</a:t>
            </a:r>
          </a:p>
          <a:p>
            <a:pPr marL="0" indent="0">
              <a:buNone/>
            </a:pPr>
            <a:endParaRPr lang="da-DK" sz="2800" dirty="0"/>
          </a:p>
        </p:txBody>
      </p:sp>
    </p:spTree>
    <p:extLst>
      <p:ext uri="{BB962C8B-B14F-4D97-AF65-F5344CB8AC3E}">
        <p14:creationId xmlns:p14="http://schemas.microsoft.com/office/powerpoint/2010/main" val="568412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9A7B1B-80D7-4423-872B-3713B609F036}"/>
              </a:ext>
            </a:extLst>
          </p:cNvPr>
          <p:cNvSpPr>
            <a:spLocks noGrp="1"/>
          </p:cNvSpPr>
          <p:nvPr>
            <p:ph type="title"/>
          </p:nvPr>
        </p:nvSpPr>
        <p:spPr/>
        <p:txBody>
          <a:bodyPr/>
          <a:lstStyle/>
          <a:p>
            <a:r>
              <a:rPr lang="da-DK" dirty="0"/>
              <a:t>3 former for kapital</a:t>
            </a:r>
          </a:p>
        </p:txBody>
      </p:sp>
      <p:sp>
        <p:nvSpPr>
          <p:cNvPr id="3" name="Pladsholder til indhold 2">
            <a:extLst>
              <a:ext uri="{FF2B5EF4-FFF2-40B4-BE49-F238E27FC236}">
                <a16:creationId xmlns:a16="http://schemas.microsoft.com/office/drawing/2014/main" id="{9F9019F3-C3B8-4CB4-AC63-6FEC818D08D7}"/>
              </a:ext>
            </a:extLst>
          </p:cNvPr>
          <p:cNvSpPr>
            <a:spLocks noGrp="1"/>
          </p:cNvSpPr>
          <p:nvPr>
            <p:ph idx="1"/>
          </p:nvPr>
        </p:nvSpPr>
        <p:spPr/>
        <p:txBody>
          <a:bodyPr>
            <a:normAutofit/>
          </a:bodyPr>
          <a:lstStyle/>
          <a:p>
            <a:r>
              <a:rPr lang="da-DK" sz="2800" dirty="0"/>
              <a:t>Den økonomiske kapital</a:t>
            </a:r>
          </a:p>
          <a:p>
            <a:endParaRPr lang="da-DK" sz="2800" dirty="0"/>
          </a:p>
          <a:p>
            <a:r>
              <a:rPr lang="da-DK" sz="2800" dirty="0"/>
              <a:t>Den kulturelle kapital</a:t>
            </a:r>
          </a:p>
          <a:p>
            <a:endParaRPr lang="da-DK" sz="2800" dirty="0"/>
          </a:p>
          <a:p>
            <a:r>
              <a:rPr lang="da-DK" sz="2800" dirty="0"/>
              <a:t>Den sociale kapital</a:t>
            </a:r>
          </a:p>
        </p:txBody>
      </p:sp>
    </p:spTree>
    <p:extLst>
      <p:ext uri="{BB962C8B-B14F-4D97-AF65-F5344CB8AC3E}">
        <p14:creationId xmlns:p14="http://schemas.microsoft.com/office/powerpoint/2010/main" val="296032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3EFD9C-2A3B-472F-A821-D37FCC1846E0}"/>
              </a:ext>
            </a:extLst>
          </p:cNvPr>
          <p:cNvSpPr>
            <a:spLocks noGrp="1"/>
          </p:cNvSpPr>
          <p:nvPr>
            <p:ph type="title"/>
          </p:nvPr>
        </p:nvSpPr>
        <p:spPr/>
        <p:txBody>
          <a:bodyPr/>
          <a:lstStyle/>
          <a:p>
            <a:r>
              <a:rPr lang="da-DK" dirty="0"/>
              <a:t>Den økonomiske kapital</a:t>
            </a:r>
          </a:p>
        </p:txBody>
      </p:sp>
      <p:sp>
        <p:nvSpPr>
          <p:cNvPr id="3" name="Pladsholder til indhold 2">
            <a:extLst>
              <a:ext uri="{FF2B5EF4-FFF2-40B4-BE49-F238E27FC236}">
                <a16:creationId xmlns:a16="http://schemas.microsoft.com/office/drawing/2014/main" id="{D4F38B42-B7E6-4269-AEA2-231C89D3F466}"/>
              </a:ext>
            </a:extLst>
          </p:cNvPr>
          <p:cNvSpPr>
            <a:spLocks noGrp="1"/>
          </p:cNvSpPr>
          <p:nvPr>
            <p:ph idx="1"/>
          </p:nvPr>
        </p:nvSpPr>
        <p:spPr/>
        <p:txBody>
          <a:bodyPr>
            <a:normAutofit/>
          </a:bodyPr>
          <a:lstStyle/>
          <a:p>
            <a:r>
              <a:rPr lang="da-DK" sz="2800" dirty="0"/>
              <a:t>Dækker over adgang til penge og materielle goder</a:t>
            </a:r>
          </a:p>
          <a:p>
            <a:endParaRPr lang="da-DK" sz="2800" dirty="0"/>
          </a:p>
          <a:p>
            <a:r>
              <a:rPr lang="da-DK" sz="2800" dirty="0"/>
              <a:t>I en velstillet familie har børnene fx mulighed for at rejse meget, få kørekort, købe dyrt tøj, få lommepenge, få en forældrekøbt lejlighed osv.</a:t>
            </a:r>
          </a:p>
        </p:txBody>
      </p:sp>
    </p:spTree>
    <p:extLst>
      <p:ext uri="{BB962C8B-B14F-4D97-AF65-F5344CB8AC3E}">
        <p14:creationId xmlns:p14="http://schemas.microsoft.com/office/powerpoint/2010/main" val="540882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98778D-5A02-462A-89AD-27A59D0E6ED6}"/>
              </a:ext>
            </a:extLst>
          </p:cNvPr>
          <p:cNvSpPr>
            <a:spLocks noGrp="1"/>
          </p:cNvSpPr>
          <p:nvPr>
            <p:ph type="title"/>
          </p:nvPr>
        </p:nvSpPr>
        <p:spPr/>
        <p:txBody>
          <a:bodyPr/>
          <a:lstStyle/>
          <a:p>
            <a:r>
              <a:rPr lang="da-DK" dirty="0"/>
              <a:t>Den kulturelle kapital</a:t>
            </a:r>
          </a:p>
        </p:txBody>
      </p:sp>
      <p:sp>
        <p:nvSpPr>
          <p:cNvPr id="3" name="Pladsholder til indhold 2">
            <a:extLst>
              <a:ext uri="{FF2B5EF4-FFF2-40B4-BE49-F238E27FC236}">
                <a16:creationId xmlns:a16="http://schemas.microsoft.com/office/drawing/2014/main" id="{FEDFF3FE-326E-41D1-B33B-EDAC2189D2FC}"/>
              </a:ext>
            </a:extLst>
          </p:cNvPr>
          <p:cNvSpPr>
            <a:spLocks noGrp="1"/>
          </p:cNvSpPr>
          <p:nvPr>
            <p:ph idx="1"/>
          </p:nvPr>
        </p:nvSpPr>
        <p:spPr>
          <a:xfrm>
            <a:off x="1141412" y="2017336"/>
            <a:ext cx="9905999" cy="3773865"/>
          </a:xfrm>
        </p:spPr>
        <p:txBody>
          <a:bodyPr>
            <a:normAutofit/>
          </a:bodyPr>
          <a:lstStyle/>
          <a:p>
            <a:r>
              <a:rPr lang="da-DK" sz="2800" dirty="0"/>
              <a:t>Sproglige kompetencer</a:t>
            </a:r>
          </a:p>
          <a:p>
            <a:endParaRPr lang="da-DK" sz="2800" dirty="0"/>
          </a:p>
          <a:p>
            <a:r>
              <a:rPr lang="da-DK" sz="2800" dirty="0"/>
              <a:t>Dannelsesmæssige og sociale koder (smag, påklædning, almen dannelse, paratviden, opførsel etc.)</a:t>
            </a:r>
          </a:p>
        </p:txBody>
      </p:sp>
    </p:spTree>
    <p:extLst>
      <p:ext uri="{BB962C8B-B14F-4D97-AF65-F5344CB8AC3E}">
        <p14:creationId xmlns:p14="http://schemas.microsoft.com/office/powerpoint/2010/main" val="2131150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6C0461-D8BA-41CB-9922-95DD0EDCF0FB}"/>
              </a:ext>
            </a:extLst>
          </p:cNvPr>
          <p:cNvSpPr>
            <a:spLocks noGrp="1"/>
          </p:cNvSpPr>
          <p:nvPr>
            <p:ph type="title"/>
          </p:nvPr>
        </p:nvSpPr>
        <p:spPr/>
        <p:txBody>
          <a:bodyPr/>
          <a:lstStyle/>
          <a:p>
            <a:r>
              <a:rPr lang="da-DK" dirty="0"/>
              <a:t>Den sociale kapital</a:t>
            </a:r>
          </a:p>
        </p:txBody>
      </p:sp>
      <p:sp>
        <p:nvSpPr>
          <p:cNvPr id="3" name="Pladsholder til indhold 2">
            <a:extLst>
              <a:ext uri="{FF2B5EF4-FFF2-40B4-BE49-F238E27FC236}">
                <a16:creationId xmlns:a16="http://schemas.microsoft.com/office/drawing/2014/main" id="{F0F5EA00-99F0-4578-82BF-638A2894CCC9}"/>
              </a:ext>
            </a:extLst>
          </p:cNvPr>
          <p:cNvSpPr>
            <a:spLocks noGrp="1"/>
          </p:cNvSpPr>
          <p:nvPr>
            <p:ph idx="1"/>
          </p:nvPr>
        </p:nvSpPr>
        <p:spPr/>
        <p:txBody>
          <a:bodyPr>
            <a:normAutofit/>
          </a:bodyPr>
          <a:lstStyle/>
          <a:p>
            <a:r>
              <a:rPr lang="da-DK" sz="2800" dirty="0"/>
              <a:t>Sociale relationer</a:t>
            </a:r>
          </a:p>
          <a:p>
            <a:endParaRPr lang="da-DK" sz="2800" dirty="0"/>
          </a:p>
          <a:p>
            <a:r>
              <a:rPr lang="da-DK" sz="2800" dirty="0"/>
              <a:t>Netværk</a:t>
            </a:r>
          </a:p>
          <a:p>
            <a:endParaRPr lang="da-DK" sz="2800" dirty="0"/>
          </a:p>
          <a:p>
            <a:r>
              <a:rPr lang="da-DK" sz="2800" dirty="0"/>
              <a:t>Grupper man indgår i</a:t>
            </a:r>
          </a:p>
        </p:txBody>
      </p:sp>
    </p:spTree>
    <p:extLst>
      <p:ext uri="{BB962C8B-B14F-4D97-AF65-F5344CB8AC3E}">
        <p14:creationId xmlns:p14="http://schemas.microsoft.com/office/powerpoint/2010/main" val="441436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778EE1-6BC6-4B26-951B-40BD1561A144}"/>
              </a:ext>
            </a:extLst>
          </p:cNvPr>
          <p:cNvSpPr>
            <a:spLocks noGrp="1"/>
          </p:cNvSpPr>
          <p:nvPr>
            <p:ph type="title"/>
          </p:nvPr>
        </p:nvSpPr>
        <p:spPr/>
        <p:txBody>
          <a:bodyPr/>
          <a:lstStyle/>
          <a:p>
            <a:r>
              <a:rPr lang="da-DK" dirty="0"/>
              <a:t>Hvordan kan kapitalformerne relateres til problematikker i det senmoderne samfund?</a:t>
            </a:r>
          </a:p>
        </p:txBody>
      </p:sp>
      <p:sp>
        <p:nvSpPr>
          <p:cNvPr id="3" name="Pladsholder til indhold 2">
            <a:extLst>
              <a:ext uri="{FF2B5EF4-FFF2-40B4-BE49-F238E27FC236}">
                <a16:creationId xmlns:a16="http://schemas.microsoft.com/office/drawing/2014/main" id="{2010140A-0C36-4FFF-8B6D-ABC370E4A2EB}"/>
              </a:ext>
            </a:extLst>
          </p:cNvPr>
          <p:cNvSpPr>
            <a:spLocks noGrp="1"/>
          </p:cNvSpPr>
          <p:nvPr>
            <p:ph idx="1"/>
          </p:nvPr>
        </p:nvSpPr>
        <p:spPr>
          <a:xfrm>
            <a:off x="1451579" y="2015732"/>
            <a:ext cx="9603275" cy="3450613"/>
          </a:xfrm>
        </p:spPr>
        <p:txBody>
          <a:bodyPr>
            <a:normAutofit fontScale="70000" lnSpcReduction="20000"/>
          </a:bodyPr>
          <a:lstStyle/>
          <a:p>
            <a:r>
              <a:rPr lang="da-DK" sz="2400" dirty="0"/>
              <a:t>Kulturel frisættelse (Ziehe), hvor vi har mange valgmuligheder i dag. </a:t>
            </a:r>
          </a:p>
          <a:p>
            <a:r>
              <a:rPr lang="da-DK" sz="2400" dirty="0"/>
              <a:t>Graden af kapital kan </a:t>
            </a:r>
            <a:r>
              <a:rPr lang="da-DK" sz="2400" i="1" dirty="0"/>
              <a:t>dog</a:t>
            </a:r>
            <a:r>
              <a:rPr lang="da-DK" sz="2400" dirty="0"/>
              <a:t> være med til at sætte begrænsninger for, hvilke muligheder vi reelt har for at bryde med den sociale arv.</a:t>
            </a:r>
          </a:p>
          <a:p>
            <a:r>
              <a:rPr lang="da-DK" sz="2400" dirty="0"/>
              <a:t>Der er en modsætning mellem de forventninger som mange unge oplever (fx kravet til at tage sig en uddannelse og vælge rigtigt) og forskellen mellem de grader af kapital som en person fra en højere socialgruppe har med sig vs. en person fra en lavere socialgruppe.  </a:t>
            </a:r>
          </a:p>
          <a:p>
            <a:r>
              <a:rPr lang="da-DK" sz="2400" dirty="0"/>
              <a:t>Ikke alle er i stand til ‘refleksion’ i Giddens’ forstand og ser derfor ikke dette misforhold mellem almene samfundskrav og social baggrund, netop pga. at de mangler noget kapital.</a:t>
            </a:r>
          </a:p>
          <a:p>
            <a:r>
              <a:rPr lang="da-DK" sz="2400" dirty="0"/>
              <a:t>Kan resultere i vender skylden indad over manglende succes, hvor det måske er rammerne der er problemet (Beck: ‘institutionaliseret individualisering’). </a:t>
            </a:r>
          </a:p>
        </p:txBody>
      </p:sp>
    </p:spTree>
    <p:extLst>
      <p:ext uri="{BB962C8B-B14F-4D97-AF65-F5344CB8AC3E}">
        <p14:creationId xmlns:p14="http://schemas.microsoft.com/office/powerpoint/2010/main" val="2247715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BEE580-B10E-45DD-AC14-6AB2C123A154}"/>
              </a:ext>
            </a:extLst>
          </p:cNvPr>
          <p:cNvSpPr>
            <a:spLocks noGrp="1"/>
          </p:cNvSpPr>
          <p:nvPr>
            <p:ph type="title"/>
          </p:nvPr>
        </p:nvSpPr>
        <p:spPr/>
        <p:txBody>
          <a:bodyPr/>
          <a:lstStyle/>
          <a:p>
            <a:r>
              <a:rPr lang="da-DK" dirty="0"/>
              <a:t>habitus</a:t>
            </a:r>
          </a:p>
        </p:txBody>
      </p:sp>
      <p:sp>
        <p:nvSpPr>
          <p:cNvPr id="3" name="Pladsholder til indhold 2">
            <a:extLst>
              <a:ext uri="{FF2B5EF4-FFF2-40B4-BE49-F238E27FC236}">
                <a16:creationId xmlns:a16="http://schemas.microsoft.com/office/drawing/2014/main" id="{4C03B345-2F1D-445A-9E28-0BEC76ED045B}"/>
              </a:ext>
            </a:extLst>
          </p:cNvPr>
          <p:cNvSpPr>
            <a:spLocks noGrp="1"/>
          </p:cNvSpPr>
          <p:nvPr>
            <p:ph idx="1"/>
          </p:nvPr>
        </p:nvSpPr>
        <p:spPr/>
        <p:txBody>
          <a:bodyPr>
            <a:normAutofit/>
          </a:bodyPr>
          <a:lstStyle/>
          <a:p>
            <a:r>
              <a:rPr lang="da-DK" sz="2800" dirty="0"/>
              <a:t>Sociale erfaringer og kompetencer fra opvækst og socialisation</a:t>
            </a:r>
          </a:p>
          <a:p>
            <a:endParaRPr lang="da-DK" sz="2800" dirty="0"/>
          </a:p>
          <a:p>
            <a:r>
              <a:rPr lang="da-DK" sz="2800" dirty="0"/>
              <a:t>En tavs viden, et sæt af vaner, som bestemmer måden man handler og tænker på, ofte uden at man er bevidst om det</a:t>
            </a:r>
          </a:p>
          <a:p>
            <a:pPr marL="0" indent="0">
              <a:buNone/>
            </a:pPr>
            <a:endParaRPr lang="da-DK" sz="2800" dirty="0"/>
          </a:p>
        </p:txBody>
      </p:sp>
    </p:spTree>
    <p:extLst>
      <p:ext uri="{BB962C8B-B14F-4D97-AF65-F5344CB8AC3E}">
        <p14:creationId xmlns:p14="http://schemas.microsoft.com/office/powerpoint/2010/main" val="3980318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5B9068-4397-4B8B-8759-46A69B94E2CB}"/>
              </a:ext>
            </a:extLst>
          </p:cNvPr>
          <p:cNvSpPr>
            <a:spLocks noGrp="1"/>
          </p:cNvSpPr>
          <p:nvPr>
            <p:ph type="title"/>
          </p:nvPr>
        </p:nvSpPr>
        <p:spPr/>
        <p:txBody>
          <a:bodyPr/>
          <a:lstStyle/>
          <a:p>
            <a:r>
              <a:rPr lang="da-DK" dirty="0"/>
              <a:t>habitus</a:t>
            </a:r>
          </a:p>
        </p:txBody>
      </p:sp>
      <p:sp>
        <p:nvSpPr>
          <p:cNvPr id="3" name="Pladsholder til indhold 2">
            <a:extLst>
              <a:ext uri="{FF2B5EF4-FFF2-40B4-BE49-F238E27FC236}">
                <a16:creationId xmlns:a16="http://schemas.microsoft.com/office/drawing/2014/main" id="{2655DB99-AAAD-4EE8-94A0-4FBEC71E7B1D}"/>
              </a:ext>
            </a:extLst>
          </p:cNvPr>
          <p:cNvSpPr>
            <a:spLocks noGrp="1"/>
          </p:cNvSpPr>
          <p:nvPr>
            <p:ph idx="1"/>
          </p:nvPr>
        </p:nvSpPr>
        <p:spPr>
          <a:xfrm>
            <a:off x="1141412" y="1853754"/>
            <a:ext cx="9905999" cy="3937446"/>
          </a:xfrm>
        </p:spPr>
        <p:txBody>
          <a:bodyPr>
            <a:noAutofit/>
          </a:bodyPr>
          <a:lstStyle/>
          <a:p>
            <a:r>
              <a:rPr lang="da-DK" sz="2800" dirty="0"/>
              <a:t>Ens habitus bestemmer således ens valgmuligheder og liv på længere sigt</a:t>
            </a:r>
          </a:p>
          <a:p>
            <a:r>
              <a:rPr lang="da-DK" sz="2800" dirty="0"/>
              <a:t>Den unge erfarer, at der er muligheder, som han/hun ikke kan opnå, som andre kan</a:t>
            </a:r>
          </a:p>
          <a:p>
            <a:r>
              <a:rPr lang="da-DK" sz="2800" dirty="0"/>
              <a:t>Der er også muligheder, som den unge slet ikke ser, fordi de ligger uden for det kendte og erfarede</a:t>
            </a:r>
          </a:p>
          <a:p>
            <a:endParaRPr lang="da-DK" sz="2800" dirty="0"/>
          </a:p>
        </p:txBody>
      </p:sp>
    </p:spTree>
    <p:extLst>
      <p:ext uri="{BB962C8B-B14F-4D97-AF65-F5344CB8AC3E}">
        <p14:creationId xmlns:p14="http://schemas.microsoft.com/office/powerpoint/2010/main" val="2250125501"/>
      </p:ext>
    </p:extLst>
  </p:cSld>
  <p:clrMapOvr>
    <a:masterClrMapping/>
  </p:clrMapOvr>
</p:sld>
</file>

<file path=ppt/theme/theme1.xml><?xml version="1.0" encoding="utf-8"?>
<a:theme xmlns:a="http://schemas.openxmlformats.org/drawingml/2006/main" name="Galleri">
  <a:themeElements>
    <a:clrScheme name="Gal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EDF3C0C947A315408D9DFCADEF5E3BB5" ma:contentTypeVersion="" ma:contentTypeDescription="Opret et nyt dokument." ma:contentTypeScope="" ma:versionID="9b0c5506b821efa2c3734e52592f62dd">
  <xsd:schema xmlns:xsd="http://www.w3.org/2001/XMLSchema" xmlns:xs="http://www.w3.org/2001/XMLSchema" xmlns:p="http://schemas.microsoft.com/office/2006/metadata/properties" xmlns:ns2="f4661c07-efe0-46e8-9485-da40cab525bb" targetNamespace="http://schemas.microsoft.com/office/2006/metadata/properties" ma:root="true" ma:fieldsID="43cc5519ae9e33d24776de725a286b90" ns2:_="">
    <xsd:import namespace="f4661c07-efe0-46e8-9485-da40cab525bb"/>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661c07-efe0-46e8-9485-da40cab525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670541-A775-4BDE-8CA0-479C1AE6CF90}">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EF12153-AB77-4C79-94BA-EF7A6A360A79}">
  <ds:schemaRefs>
    <ds:schemaRef ds:uri="http://schemas.microsoft.com/sharepoint/v3/contenttype/forms"/>
  </ds:schemaRefs>
</ds:datastoreItem>
</file>

<file path=customXml/itemProps3.xml><?xml version="1.0" encoding="utf-8"?>
<ds:datastoreItem xmlns:ds="http://schemas.openxmlformats.org/officeDocument/2006/customXml" ds:itemID="{D4CCC0E2-AE90-4483-8A37-62186BBE23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661c07-efe0-46e8-9485-da40cab525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Gallery</Template>
  <TotalTime>252</TotalTime>
  <Words>588</Words>
  <Application>Microsoft Office PowerPoint</Application>
  <PresentationFormat>Widescreen</PresentationFormat>
  <Paragraphs>47</Paragraphs>
  <Slides>10</Slides>
  <Notes>0</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10</vt:i4>
      </vt:variant>
    </vt:vector>
  </HeadingPairs>
  <TitlesOfParts>
    <vt:vector size="13" baseType="lpstr">
      <vt:lpstr>Arial</vt:lpstr>
      <vt:lpstr>Gill Sans MT</vt:lpstr>
      <vt:lpstr>Galleri</vt:lpstr>
      <vt:lpstr>Kapital og habitus</vt:lpstr>
      <vt:lpstr>Hvordan er Unges muligheder for at bryde den sociale arv?</vt:lpstr>
      <vt:lpstr>3 former for kapital</vt:lpstr>
      <vt:lpstr>Den økonomiske kapital</vt:lpstr>
      <vt:lpstr>Den kulturelle kapital</vt:lpstr>
      <vt:lpstr>Den sociale kapital</vt:lpstr>
      <vt:lpstr>Hvordan kan kapitalformerne relateres til problematikker i det senmoderne samfund?</vt:lpstr>
      <vt:lpstr>habitus</vt:lpstr>
      <vt:lpstr>habitus</vt:lpstr>
      <vt:lpstr>Kan man ændre på sin Kapital og habitus?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Kapital og habitus</dc:title>
  <dc:creator>Birgit Walander</dc:creator>
  <cp:lastModifiedBy>Maria Walander</cp:lastModifiedBy>
  <cp:revision>58</cp:revision>
  <dcterms:created xsi:type="dcterms:W3CDTF">2018-02-26T22:33:25Z</dcterms:created>
  <dcterms:modified xsi:type="dcterms:W3CDTF">2025-11-03T14:31:03Z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0x010100EDF3C0C947A315408D9DFCADEF5E3BB5</vt:lpwstr>
  </property>
</Properties>
</file>