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2" r:id="rId5"/>
    <p:sldId id="263" r:id="rId6"/>
    <p:sldId id="266" r:id="rId7"/>
    <p:sldId id="267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32C92-8E73-A24C-850F-79DA71EA36CF}" v="67" dt="2025-11-05T14:06:13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63974"/>
  </p:normalViewPr>
  <p:slideViewPr>
    <p:cSldViewPr snapToGrid="0">
      <p:cViewPr varScale="1">
        <p:scale>
          <a:sx n="73" d="100"/>
          <a:sy n="73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4B480-091E-3646-B32E-FA4C6C5B3BCD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AECC-E918-BD4B-8BCA-C8CFCA1785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47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gruppe DNA-bindende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som indeholder mange positivt ladede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aminosyrer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som tiltrækkes af de negativt ladede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phosphatgrupper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DNA'et. </a:t>
            </a:r>
            <a:r>
              <a:rPr lang="da-DK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danner </a:t>
            </a:r>
            <a:r>
              <a:rPr lang="da-DK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nucleosomer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hvilket er en enhed hvor DNA-strengen er viklet 1,7 gange rundt om en gruppe af otte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histoner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AECC-E918-BD4B-8BCA-C8CFCA1785C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84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DNA-helicase bryder hydrogenbindinger mellem baseparrene</a:t>
            </a:r>
          </a:p>
          <a:p>
            <a:endParaRPr lang="da-DK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Topoisomerase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forhindrer at snoningen af DNA'et gendannes. Når DNA-strengene trækkes fra hinanden, opstår der nemlig en supersnoning foran helicasen hvilket </a:t>
            </a:r>
            <a:r>
              <a:rPr lang="da-DK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topoisomerasen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løsner ved at klippe DNA'et over og sætte det sammen igen.</a:t>
            </a:r>
          </a:p>
          <a:p>
            <a:endParaRPr lang="da-DK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Primasen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som syntetiserer en kort komplementær RNA-streng, en primer, hvis rolle er at være startplatform for DNA-polymerasen</a:t>
            </a:r>
          </a:p>
          <a:p>
            <a:endParaRPr lang="da-DK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polymerase syntetiserer den nye streng</a:t>
            </a:r>
          </a:p>
          <a:p>
            <a:endParaRPr lang="da-DK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DNA-</a:t>
            </a:r>
            <a:r>
              <a:rPr lang="da-DK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ligase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DNA-fragmenterne (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okasakifragmenterne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bliver løbende koblet sammen til en kontinuert DNA-streng af enzymet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DNA-</a:t>
            </a:r>
            <a:r>
              <a:rPr lang="da-DK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a-DK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</a:t>
            </a:r>
            <a:r>
              <a:rPr lang="da-DK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polymearase</a:t>
            </a:r>
            <a:r>
              <a:rPr lang="da-DK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I: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Fjerner RNA-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erstatter dem med DNA-nukleotider</a:t>
            </a:r>
            <a:endParaRPr lang="da-DK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Replikation af DNA. Bemærk, at den ene streng kopieres kontinuerligt, mens den anden laves i mindre stykker, som herefter sættes sammen. Energien til replikationen leveres af fosfatbindingerne i </a:t>
            </a:r>
            <a:r>
              <a:rPr lang="da-D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såkaldte</a:t>
            </a: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nukleosid</a:t>
            </a: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-trifosfater. På figuren er </a:t>
            </a:r>
            <a:r>
              <a:rPr lang="da-D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ogsa</a:t>
            </a: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de flere involverede enzymer skitseret. Replikationen </a:t>
            </a:r>
            <a:r>
              <a:rPr lang="da-D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foregår</a:t>
            </a: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en hastighed på 40-50 baseparringer pr. sekund hos mennesker, mens hastigheden kan være op mod 1.000 pr. sekund hos bakterier. </a:t>
            </a:r>
            <a:r>
              <a:rPr lang="da-DK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Både</a:t>
            </a: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 eukaryoter og prokaryoter sker der derfor mange fejl hele tiden - fejl som heldigvis som oftest udbedres igen. 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AECC-E918-BD4B-8BCA-C8CFCA1785C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56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Når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replikeres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forud for en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mitotisk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deling, kan DNA-polymerasen kun sætte nukleotidet sammen i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retning - nemlig i 5’ -&gt; 3’-retningen.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AECC-E918-BD4B-8BCA-C8CFCA1785C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91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1" dirty="0">
                <a:effectLst/>
                <a:latin typeface="Verdana" panose="020B0604030504040204" pitchFamily="34" charset="0"/>
              </a:rPr>
              <a:t>Et kromosom fordobles ved DNA-replikationen, og de to dannede søster-</a:t>
            </a:r>
            <a:r>
              <a:rPr lang="da-DK" sz="1200" i="1" dirty="0" err="1">
                <a:effectLst/>
                <a:latin typeface="Verdana" panose="020B0604030504040204" pitchFamily="34" charset="0"/>
              </a:rPr>
              <a:t>kromatider</a:t>
            </a:r>
            <a:r>
              <a:rPr lang="da-DK" sz="1200" i="1" dirty="0">
                <a:effectLst/>
                <a:latin typeface="Verdana" panose="020B0604030504040204" pitchFamily="34" charset="0"/>
              </a:rPr>
              <a:t> (der hænger sammen i </a:t>
            </a:r>
            <a:r>
              <a:rPr lang="da-DK" sz="1200" i="1" dirty="0" err="1">
                <a:effectLst/>
                <a:latin typeface="Verdana" panose="020B0604030504040204" pitchFamily="34" charset="0"/>
              </a:rPr>
              <a:t>centromeret</a:t>
            </a:r>
            <a:r>
              <a:rPr lang="da-DK" sz="1200" i="1" dirty="0">
                <a:effectLst/>
                <a:latin typeface="Verdana" panose="020B0604030504040204" pitchFamily="34" charset="0"/>
              </a:rPr>
              <a:t>) adskilles i mitosen og bliver til hvert sit kromosom. Kromosomerne på figuren er vist efter en speciel farvemetode, der kaldes </a:t>
            </a:r>
            <a:r>
              <a:rPr lang="da-DK" sz="1200" i="1" dirty="0" err="1">
                <a:effectLst/>
                <a:latin typeface="Verdana" panose="020B0604030504040204" pitchFamily="34" charset="0"/>
              </a:rPr>
              <a:t>båndfarvning</a:t>
            </a:r>
            <a:r>
              <a:rPr lang="da-DK" sz="1200" i="1" dirty="0">
                <a:effectLst/>
                <a:latin typeface="Verdana" panose="020B0604030504040204" pitchFamily="34" charset="0"/>
              </a:rPr>
              <a:t>. Farvningen letter identifikationen af de enkelte kromosomer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AECC-E918-BD4B-8BCA-C8CFCA1785C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746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0D890-0B3C-831A-C616-7ED474D6E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14F664-C591-7001-FE87-EED8C981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A4E92A-63B1-4644-4AA6-AAEAA208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702708-162C-856C-2630-802057EE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D11DA1-6864-F85A-E683-479D0562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83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F9322-DFE1-29E8-793C-7B26E73A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0D20C88-4E8B-A554-E3E8-5EA5FBA7B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17C428-2686-0120-EB8A-04CC23CC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896DDA-7308-BE84-B362-6A84D8B9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7ACF92-55BA-8BC1-6284-86857EC0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923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BEE2668-E8AD-127E-DC11-881EDE034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B8080F-2756-A804-6041-79655C77C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18D4FB-40A0-ACAB-B812-572683BC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B7B70B-9083-A4B8-460C-55A514A6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B42646-784B-6500-8656-D0B76C0B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99B33-08F6-6CAA-2E72-CDD9DE3E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011883-9714-FE23-20ED-A6F0A8E9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A66A59-FD8A-0C75-8668-F30499C8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FF5959-A473-C269-082B-37AD5724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DE1F47-A40C-6F8E-61FC-A0E39A75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84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5B932-68AA-B19C-3E03-09871224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DD239-A69F-332A-5055-98B846002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5D1243-2DB4-6791-DA5F-812D8D4B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991496-3E91-EF4A-54F1-3C8673F3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DDE963-4FBB-263B-A0DE-C2CA22F5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6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1939-5B22-7593-FD7A-3DAE9518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FB406E-3460-4903-CF12-91C3E6E71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90DA932-0FC8-376C-4443-087BB5F14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171F70-4BDC-5FCD-D242-E182166B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1C52F7-5F55-8AD5-06D5-F7269C18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36C16C-5499-C918-4075-196CDF1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5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5B302-D117-EECA-49D9-D6FEBB64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1DD496-9BEF-5EA8-E654-DAEB394A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B73B975-B14C-B9CC-84AA-8729FCAC3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27F703F-B714-B238-18A8-CD0DB1CCD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FBB8A5A-5313-A61A-B855-7E70719CF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5E0383F-3EA9-CF4D-DDC0-8634D180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1E0BE12-54EA-D2C8-4D98-68D70C5E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5A885-3E9C-6973-4601-DCFB849F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89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1692E-FEAD-D14D-547D-A019FBB2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D67DF42-D4C1-BF15-1F4C-C8CD54FF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7CBDB32-F5A2-E09D-C294-8C954A2B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2987084-A20B-C5EF-B297-EDA25F1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80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EB4E11A-ED1F-33F3-842C-ED59BBAE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38E2FCC-38B2-1CF2-5764-4C56BD32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CD0CF9-3937-467C-F541-CAF2D9F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2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E1B6A-50DE-00AD-3E11-31C6226B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F5F499-F0B5-6A3F-4CC4-52AFDBAE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7A6D530-5089-2219-3BF8-55C009F1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20F271-0082-4CAF-053C-CE3598C1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9B60482-C4CE-99A0-0499-8DF98284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E4C3A2-2C15-2F1E-F4E8-B464DF90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9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435B7-B23F-FB64-11EA-7C3506D0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9A20A50-76D0-FF2A-B271-59338AD42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605D4F-9BA0-1B2C-568C-00DABBDD5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6AD10E-932B-F929-1818-7D3E9BDC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61C14A-4A0E-4BF1-8931-00C298D9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BF2AD5F-537A-D960-0C40-A85B197E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96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C1BBAC-3FAE-FAFB-057C-11050044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3B2B-7DCD-6EFE-A10A-0A171E2F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3F97A2-E367-8FB7-40DF-DD116DA6F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7E423-D836-FB4B-B061-A68B0B2A1932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C7353E-C03E-C0CB-518E-20ADBD868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386B2D-C7B9-596F-1945-B2DC3A232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4E3F6-0A06-7342-9AB0-F5FDC98754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54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BmO_rmXxIw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36B56D-9B02-8B47-F046-44559892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da-DK" sz="6600" dirty="0"/>
              <a:t>DNA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9BF526F-CC1F-3DF1-100B-C7B6CA769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Opbygning og replikation – repetition og lidt nyt</a:t>
            </a:r>
          </a:p>
        </p:txBody>
      </p:sp>
      <p:pic>
        <p:nvPicPr>
          <p:cNvPr id="16" name="Picture 4" descr="3D-gengivelse af DNA">
            <a:extLst>
              <a:ext uri="{FF2B5EF4-FFF2-40B4-BE49-F238E27FC236}">
                <a16:creationId xmlns:a16="http://schemas.microsoft.com/office/drawing/2014/main" id="{550B3248-6E64-9C4F-0C2F-D6090022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66" r="9282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3">
            <a:extLst>
              <a:ext uri="{FF2B5EF4-FFF2-40B4-BE49-F238E27FC236}">
                <a16:creationId xmlns:a16="http://schemas.microsoft.com/office/drawing/2014/main" id="{48770938-E8CF-1D32-386A-C9B483ED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15" y="1046936"/>
            <a:ext cx="4724569" cy="173627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96DEB95-276A-E650-37FD-312C5645B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8316" y="1074979"/>
            <a:ext cx="4732940" cy="168019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 descr="Et billede, der indeholder diagram, linje/række&#10;&#10;AI-genereret indhold kan være ukorrekt.">
            <a:extLst>
              <a:ext uri="{FF2B5EF4-FFF2-40B4-BE49-F238E27FC236}">
                <a16:creationId xmlns:a16="http://schemas.microsoft.com/office/drawing/2014/main" id="{A89A885C-3ADD-FCE7-D9F2-C48F35D14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86" y="3671316"/>
            <a:ext cx="3814026" cy="2545862"/>
          </a:xfrm>
          <a:prstGeom prst="rect">
            <a:avLst/>
          </a:prstGeom>
        </p:spPr>
      </p:pic>
      <p:pic>
        <p:nvPicPr>
          <p:cNvPr id="10" name="Pladsholder til indhold 3">
            <a:extLst>
              <a:ext uri="{FF2B5EF4-FFF2-40B4-BE49-F238E27FC236}">
                <a16:creationId xmlns:a16="http://schemas.microsoft.com/office/drawing/2014/main" id="{47A3518D-4E1B-D9A5-D6AF-89E022CFB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171" y="3671316"/>
            <a:ext cx="3067230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C52FE2-02F1-EF05-8F79-3B281CBD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Kromosomer</a:t>
            </a:r>
            <a:r>
              <a:rPr lang="en-US" sz="6600" dirty="0"/>
              <a:t> </a:t>
            </a:r>
            <a:r>
              <a:rPr lang="en-US" sz="6600" dirty="0" err="1"/>
              <a:t>og</a:t>
            </a:r>
            <a:r>
              <a:rPr lang="en-US" sz="6600" dirty="0"/>
              <a:t> </a:t>
            </a:r>
            <a:r>
              <a:rPr lang="en-US" sz="6600" dirty="0" err="1"/>
              <a:t>histoner</a:t>
            </a:r>
            <a:endParaRPr lang="en-US" sz="66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tekst&#10;&#10;AI-genereret indhold kan være ukorrekt.">
            <a:extLst>
              <a:ext uri="{FF2B5EF4-FFF2-40B4-BE49-F238E27FC236}">
                <a16:creationId xmlns:a16="http://schemas.microsoft.com/office/drawing/2014/main" id="{1B542DB6-EB9D-D8A0-F010-9AC4E229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3" y="2441501"/>
            <a:ext cx="2406860" cy="3605784"/>
          </a:xfrm>
          <a:prstGeom prst="rect">
            <a:avLst/>
          </a:prstGeom>
        </p:spPr>
      </p:pic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DAB0991-6641-9568-F214-18B9ED6C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3333" y="2539015"/>
            <a:ext cx="5614416" cy="3410756"/>
          </a:xfrm>
          <a:prstGeom prst="rect">
            <a:avLst/>
          </a:prstGeom>
        </p:spPr>
      </p:pic>
      <p:pic>
        <p:nvPicPr>
          <p:cNvPr id="10" name="Pladsholder til indhold 3" descr="Et billede, der indeholder tekst&#10;&#10;AI-genereret indhold kan være ukorrekt.">
            <a:extLst>
              <a:ext uri="{FF2B5EF4-FFF2-40B4-BE49-F238E27FC236}">
                <a16:creationId xmlns:a16="http://schemas.microsoft.com/office/drawing/2014/main" id="{00E00F4A-351A-3021-B659-78A4EE0C4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700" y="2441501"/>
            <a:ext cx="2852847" cy="3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7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EEB1E-24FC-F95F-6EA9-E7385422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Replikation</a:t>
            </a:r>
          </a:p>
        </p:txBody>
      </p:sp>
      <p:pic>
        <p:nvPicPr>
          <p:cNvPr id="5" name="Pladsholder til indhold 4" descr="Et billede, der indeholder diagram, kort, tekst&#10;&#10;AI-genereret indhold kan være ukorrekt.">
            <a:extLst>
              <a:ext uri="{FF2B5EF4-FFF2-40B4-BE49-F238E27FC236}">
                <a16:creationId xmlns:a16="http://schemas.microsoft.com/office/drawing/2014/main" id="{4B808BE5-CF1C-77BD-EC6F-786FA347E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2650" y="2026443"/>
            <a:ext cx="10897840" cy="4128171"/>
          </a:xfrm>
        </p:spPr>
      </p:pic>
      <p:pic>
        <p:nvPicPr>
          <p:cNvPr id="7" name="Onlinemedier 6" descr="DNA Replication">
            <a:hlinkClick r:id="" action="ppaction://media"/>
            <a:extLst>
              <a:ext uri="{FF2B5EF4-FFF2-40B4-BE49-F238E27FC236}">
                <a16:creationId xmlns:a16="http://schemas.microsoft.com/office/drawing/2014/main" id="{ACD80781-DE3E-5805-293F-DE11C89E35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769350" y="36512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51415-C9E3-47CF-39F5-9E6EF276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Replikation</a:t>
            </a:r>
          </a:p>
        </p:txBody>
      </p:sp>
      <p:pic>
        <p:nvPicPr>
          <p:cNvPr id="5" name="Pladsholder til indhold 4" descr="Et billede, der indeholder tekst, diagram, kort&#10;&#10;AI-genereret indhold kan være ukorrekt.">
            <a:extLst>
              <a:ext uri="{FF2B5EF4-FFF2-40B4-BE49-F238E27FC236}">
                <a16:creationId xmlns:a16="http://schemas.microsoft.com/office/drawing/2014/main" id="{303C4822-4AB3-DE16-3EC4-E7563F65D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0866" y="403271"/>
            <a:ext cx="5532887" cy="6092169"/>
          </a:xfrm>
        </p:spPr>
      </p:pic>
      <p:pic>
        <p:nvPicPr>
          <p:cNvPr id="7" name="Billede 6" descr="Et billede, der indeholder skærmbillede, Farverigt&#10;&#10;AI-genereret indhold kan være ukorrekt.">
            <a:extLst>
              <a:ext uri="{FF2B5EF4-FFF2-40B4-BE49-F238E27FC236}">
                <a16:creationId xmlns:a16="http://schemas.microsoft.com/office/drawing/2014/main" id="{D6135B87-7E61-916A-27E2-2F9862678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44335"/>
            <a:ext cx="4602072" cy="40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464CD-92EC-3CC9-CC99-A7181A7E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Tegne replikationen – hvad kan jeg huske.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692CC2-E472-4D05-E19B-CC808209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Sammen med din makker skal du nu tegne din egen figur af replikationen i en eukaryot celle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1) Udkast: Tegn først figuren uden brug af bogen. Tag et billede af din første tegning og placer den i din logbog til forløbet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2) Tilpasning af udkast: Genbesøg figuren med replikation – brug bogen. Tag et billede af din tilpassede tegning og placer den i din logbog til forløbet.</a:t>
            </a:r>
          </a:p>
        </p:txBody>
      </p:sp>
    </p:spTree>
    <p:extLst>
      <p:ext uri="{BB962C8B-B14F-4D97-AF65-F5344CB8AC3E}">
        <p14:creationId xmlns:p14="http://schemas.microsoft.com/office/powerpoint/2010/main" val="10074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45910-5EB9-233F-FDAE-16659542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Replikation og mitose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03DF8DE-0974-9323-13E5-24C394FD5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239" y="1794913"/>
            <a:ext cx="8460752" cy="32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428</Words>
  <Application>Microsoft Macintosh PowerPoint</Application>
  <PresentationFormat>Widescreen</PresentationFormat>
  <Paragraphs>34</Paragraphs>
  <Slides>7</Slides>
  <Notes>4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Verdana</vt:lpstr>
      <vt:lpstr>Office-tema</vt:lpstr>
      <vt:lpstr>DNA</vt:lpstr>
      <vt:lpstr>PowerPoint-præsentation</vt:lpstr>
      <vt:lpstr>Kromosomer og histoner</vt:lpstr>
      <vt:lpstr>Replikation</vt:lpstr>
      <vt:lpstr>Replikation</vt:lpstr>
      <vt:lpstr>Tegne replikationen – hvad kan jeg huske.</vt:lpstr>
      <vt:lpstr>Replikation og mitose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Søndergaard Kallerup</dc:creator>
  <cp:lastModifiedBy>Line Søndergaard Kallerup</cp:lastModifiedBy>
  <cp:revision>1</cp:revision>
  <dcterms:created xsi:type="dcterms:W3CDTF">2025-11-05T13:04:11Z</dcterms:created>
  <dcterms:modified xsi:type="dcterms:W3CDTF">2025-11-05T14:08:40Z</dcterms:modified>
</cp:coreProperties>
</file>