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64" r:id="rId13"/>
    <p:sldId id="262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/>
    <p:restoredTop sz="94575"/>
  </p:normalViewPr>
  <p:slideViewPr>
    <p:cSldViewPr snapToGrid="0">
      <p:cViewPr>
        <p:scale>
          <a:sx n="97" d="100"/>
          <a:sy n="97" d="100"/>
        </p:scale>
        <p:origin x="214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16DE-EB3A-6346-A3C9-97EE2C091B78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115B0-B441-C642-A6FD-C711467F02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4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www.youtube.com</a:t>
            </a:r>
            <a:r>
              <a:rPr lang="da-DK" dirty="0"/>
              <a:t>/</a:t>
            </a:r>
            <a:r>
              <a:rPr lang="da-DK" dirty="0" err="1"/>
              <a:t>watch?v</a:t>
            </a:r>
            <a:r>
              <a:rPr lang="da-DK" dirty="0"/>
              <a:t>=w4sLAQvEH-M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115B0-B441-C642-A6FD-C711467F028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94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8221E-EC66-0500-1AD7-683C2F6AA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30B86DA-39F8-5BB1-E7F2-CEBFE5116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17366D-0D80-9D2D-7B0B-4A802DB2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29B02F-D816-5BF5-4DE4-9482ACE0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ACF4A4-4766-DCDB-05DF-FE3201A4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4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3D1E6-B058-1233-9149-08A593EA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1682A8-5E20-6346-545F-5B24CBA5D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70B9F2-E9E7-0E65-8AEB-C2BB8091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34BD24-369A-DA93-8135-CC658427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C80DFC-6AB6-A0C6-0CC2-304E4681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4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E5C995A-B694-E826-B02E-5614CA280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2B1F51-6F3B-5497-EFB9-0F506A0E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CA29DA-8B07-8A85-7D65-4FF48227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7C250F-7C79-5445-08C9-AF1A1925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99E2C3-3CE4-F009-60A2-0F7D9A7C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4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F695F-4CB7-86A1-5DEB-D05D1B13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A93447-382B-7F9B-ED55-AEEBA6E7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E637AF-46FB-6CBD-F419-9474141C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7AD322-EA02-A5D6-8E57-A79899D2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22056C-19C1-5FBA-6369-49A08C08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4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3D5DF-66C2-12E0-7871-B841D1D9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A89701-E84F-E669-581E-5BFEB287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0622AD-BF8E-29B2-CB9A-A5757B45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0FD567-EBAF-64FA-B535-F02EF90B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C9940C-1B4B-8E8A-6430-41450D84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36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5FDD-6C74-76FF-96A1-EAB97511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F7CAD1-6786-66D3-4E6F-00C059305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094D789-1071-55B6-3682-B71F7E6BA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8D93E1-4110-EC09-65CC-2E96EB3A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E9879F-40C8-D998-A304-902DC950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47E990-9AEB-7E47-87F4-2A8889EB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06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04999-25DD-7886-15EE-A0B06FF5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92A7AF-B32E-DC1E-899C-40106D40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E5C349-EEAB-83AC-796F-FDFFA557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5712B8-3FBA-3012-D50D-D317C3BB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A0D3756-B4A7-7723-CE8C-DD6A943B0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F39F730-E5FD-AA26-7A89-100112CA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57C260D-1F52-C1B9-CEA6-13BEF5C3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4CB123-C38E-B5EA-EE09-1E8AF9DA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27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48707-CB26-06E1-6E7E-0892E327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062BD08-C73A-E54A-A7C3-B6F54FF1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A2D59EC-5367-DD36-561E-562FD84D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BD3B9C-14B2-A947-68F5-91834DA4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01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6B161E5-2CF8-BF7B-7E7C-DEE4C7DB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13767C0-2337-FA8F-2225-CF2CF251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656EDA-3FDD-C553-1419-DC098679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8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3B0FC-7769-1883-000B-65351B9B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404D46-0B8C-8E30-D9F3-FD6ED3AE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38D76A-5F98-FB94-5FD5-FFAC7D2A2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B78EBFB-577A-F261-B512-19CA5F7C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C8F0B7-7A86-7ABD-0EF8-40D7E0DD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C7A797-A97C-5EAF-DC39-C0388579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5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78149-2B32-4D20-4820-2EF3A3F1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D701DD5-E6D7-52C2-1B64-9CE0355D0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9B12E4-6E67-DF49-C7B5-52AA6CE2D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39E3E6-99B5-D287-C13A-7220C301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69B4CAD-C74E-E430-D3B3-6D7B3477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198ECD-9D1A-9D82-189C-09FD56E5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2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2242864-E20D-B19C-AA95-DC52437F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420E8F-6DD8-E0AB-DEDE-D3C4EA86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E9308E-8860-BD6F-9766-BC40F9FFE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AEDCC-1F1A-2E47-B334-4C1D3444B872}" type="datetimeFigureOut">
              <a:rPr lang="da-DK" smtClean="0"/>
              <a:t>01.12.2025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D47702-D1DD-26BE-768D-8BB303288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072A1E-E105-B346-F60A-76DFB6697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1163E-E0BB-9244-90E5-0BEF5E6E5D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98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0DA7E-2CE8-C209-A01B-3865AE1F9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999470" cy="2387600"/>
          </a:xfrm>
        </p:spPr>
        <p:txBody>
          <a:bodyPr>
            <a:normAutofit/>
          </a:bodyPr>
          <a:lstStyle/>
          <a:p>
            <a:r>
              <a:rPr lang="da-DK" dirty="0"/>
              <a:t>Mikrobiologi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0F13F2-D699-81FB-F6E2-4856B895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999470" cy="1655762"/>
          </a:xfrm>
        </p:spPr>
        <p:txBody>
          <a:bodyPr/>
          <a:lstStyle/>
          <a:p>
            <a:r>
              <a:rPr lang="da-DK" dirty="0"/>
              <a:t>Fokus på bakterier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15D2B1B-028A-A149-2D07-8A87DC62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00" y="1490440"/>
            <a:ext cx="5089338" cy="4415957"/>
          </a:xfrm>
          <a:prstGeom prst="rect">
            <a:avLst/>
          </a:prstGeom>
        </p:spPr>
      </p:pic>
      <p:pic>
        <p:nvPicPr>
          <p:cNvPr id="8" name="Billede 7" descr="Et billede, der indeholder vin, mad, drike, Vinglas&#10;&#10;AI-genereret indhold kan være ukorrekt.">
            <a:extLst>
              <a:ext uri="{FF2B5EF4-FFF2-40B4-BE49-F238E27FC236}">
                <a16:creationId xmlns:a16="http://schemas.microsoft.com/office/drawing/2014/main" id="{14A97D5F-A4C1-3239-5C38-3BBB23B9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2" y="4123943"/>
            <a:ext cx="2024225" cy="1782455"/>
          </a:xfrm>
          <a:prstGeom prst="rect">
            <a:avLst/>
          </a:prstGeom>
        </p:spPr>
      </p:pic>
      <p:pic>
        <p:nvPicPr>
          <p:cNvPr id="10" name="Billede 9" descr="Et billede, der indeholder mad, ingrediens, måltid, Vegetarisk mad&#10;&#10;AI-genereret indhold kan være ukorrekt.">
            <a:extLst>
              <a:ext uri="{FF2B5EF4-FFF2-40B4-BE49-F238E27FC236}">
                <a16:creationId xmlns:a16="http://schemas.microsoft.com/office/drawing/2014/main" id="{DC62160F-D359-B442-9122-E17479158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29" y="4123943"/>
            <a:ext cx="2524146" cy="17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4108E-88DD-EE91-3C05-1A4A4DEB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Evolutionseksperimentet – dag 8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87398FC-CB49-89F9-E812-B0EF11424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00" y="1530937"/>
            <a:ext cx="8275153" cy="428676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DE915B0-D229-AEED-AD4A-043455012DC3}"/>
              </a:ext>
            </a:extLst>
          </p:cNvPr>
          <p:cNvSpPr txBox="1"/>
          <p:nvPr/>
        </p:nvSpPr>
        <p:spPr>
          <a:xfrm>
            <a:off x="8921366" y="751344"/>
            <a:ext cx="27679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 skal bruge 35 plader, 6-7 pr gruppe</a:t>
            </a:r>
          </a:p>
          <a:p>
            <a:endParaRPr lang="da-DK" dirty="0"/>
          </a:p>
          <a:p>
            <a:r>
              <a:rPr lang="da-DK" dirty="0"/>
              <a:t>I udstryger </a:t>
            </a:r>
          </a:p>
          <a:p>
            <a:r>
              <a:rPr lang="da-DK" dirty="0"/>
              <a:t>En prøve  fra toppen af jeres rør </a:t>
            </a:r>
            <a:r>
              <a:rPr lang="da-DK" b="1" dirty="0"/>
              <a:t>INDEN</a:t>
            </a:r>
            <a:r>
              <a:rPr lang="da-DK" dirty="0"/>
              <a:t> de rystes i 1 min</a:t>
            </a:r>
          </a:p>
          <a:p>
            <a:endParaRPr lang="da-DK" dirty="0"/>
          </a:p>
          <a:p>
            <a:r>
              <a:rPr lang="da-DK" dirty="0"/>
              <a:t>En prøve fra bunden af jeres rør </a:t>
            </a:r>
            <a:r>
              <a:rPr lang="da-DK" b="1" dirty="0"/>
              <a:t>INDEN</a:t>
            </a:r>
            <a:r>
              <a:rPr lang="da-DK" dirty="0"/>
              <a:t> de rystes i 1 min.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Efter omrystning </a:t>
            </a:r>
            <a:r>
              <a:rPr lang="da-DK" dirty="0" err="1"/>
              <a:t>udplades</a:t>
            </a:r>
            <a:r>
              <a:rPr lang="da-DK" dirty="0"/>
              <a:t> på fire plader (fra fortyndingsrækken)</a:t>
            </a:r>
          </a:p>
          <a:p>
            <a:endParaRPr lang="da-DK" dirty="0"/>
          </a:p>
          <a:p>
            <a:r>
              <a:rPr lang="da-DK" dirty="0"/>
              <a:t>Hvad er formålet med </a:t>
            </a:r>
            <a:r>
              <a:rPr lang="da-DK" dirty="0" err="1"/>
              <a:t>udpladning</a:t>
            </a:r>
            <a:r>
              <a:rPr lang="da-DK" dirty="0"/>
              <a:t> af bakterier INDEN </a:t>
            </a:r>
            <a:r>
              <a:rPr lang="da-DK" dirty="0" err="1"/>
              <a:t>omrøstning</a:t>
            </a:r>
            <a:r>
              <a:rPr lang="da-DK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7022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E0409-FFB2-417F-5E2C-9A893274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Evolutionseksperimentet – dag 8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7B68A3C-827C-B64B-62BF-BDA3BE5F7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66" y="1375050"/>
            <a:ext cx="7075261" cy="528243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411FDDC-54D7-C076-2D34-17D97B8266E7}"/>
              </a:ext>
            </a:extLst>
          </p:cNvPr>
          <p:cNvSpPr txBox="1"/>
          <p:nvPr/>
        </p:nvSpPr>
        <p:spPr>
          <a:xfrm>
            <a:off x="8574157" y="1582340"/>
            <a:ext cx="3048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Vi skal bruge 35 plader, 6-7 pr gruppe</a:t>
            </a:r>
          </a:p>
          <a:p>
            <a:endParaRPr lang="da-DK" dirty="0"/>
          </a:p>
          <a:p>
            <a:r>
              <a:rPr lang="da-DK" dirty="0"/>
              <a:t>I udstryger </a:t>
            </a:r>
          </a:p>
          <a:p>
            <a:r>
              <a:rPr lang="da-DK" dirty="0"/>
              <a:t>En prøve  fra toppen af jeres rør </a:t>
            </a:r>
            <a:r>
              <a:rPr lang="da-DK" b="1" dirty="0"/>
              <a:t>INDEN</a:t>
            </a:r>
            <a:r>
              <a:rPr lang="da-DK" dirty="0"/>
              <a:t> de rystes i 1 min</a:t>
            </a:r>
          </a:p>
          <a:p>
            <a:endParaRPr lang="da-DK" dirty="0"/>
          </a:p>
          <a:p>
            <a:r>
              <a:rPr lang="da-DK" dirty="0"/>
              <a:t>En prøve fra bunden af jeres rør </a:t>
            </a:r>
            <a:r>
              <a:rPr lang="da-DK" b="1" dirty="0"/>
              <a:t>INDEN</a:t>
            </a:r>
            <a:r>
              <a:rPr lang="da-DK" dirty="0"/>
              <a:t> de rystes i 1 min.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Efter omrystning </a:t>
            </a:r>
            <a:r>
              <a:rPr lang="da-DK" dirty="0" err="1"/>
              <a:t>udplades</a:t>
            </a:r>
            <a:r>
              <a:rPr lang="da-DK" dirty="0"/>
              <a:t> på fire plader (fra fortyndingsrækken)</a:t>
            </a:r>
          </a:p>
          <a:p>
            <a:endParaRPr lang="da-DK" dirty="0"/>
          </a:p>
          <a:p>
            <a:r>
              <a:rPr lang="da-DK" dirty="0"/>
              <a:t>Hvad er formålet med </a:t>
            </a:r>
            <a:r>
              <a:rPr lang="da-DK" dirty="0" err="1"/>
              <a:t>udpladning</a:t>
            </a:r>
            <a:r>
              <a:rPr lang="da-DK" dirty="0"/>
              <a:t> af bakterier INDEN omrystning</a:t>
            </a:r>
          </a:p>
        </p:txBody>
      </p:sp>
    </p:spTree>
    <p:extLst>
      <p:ext uri="{BB962C8B-B14F-4D97-AF65-F5344CB8AC3E}">
        <p14:creationId xmlns:p14="http://schemas.microsoft.com/office/powerpoint/2010/main" val="59002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0AAB8-5E77-2C3C-516A-813A0459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0B30518-D3FB-39DA-2D7F-60484F41B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40744"/>
            <a:ext cx="10058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51BA-C52F-383E-1528-CE85D11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Vækstforsøg </a:t>
            </a:r>
            <a:r>
              <a:rPr lang="da-DK" dirty="0" err="1"/>
              <a:t>Pseudomonas</a:t>
            </a:r>
            <a:r>
              <a:rPr lang="da-DK" dirty="0"/>
              <a:t> </a:t>
            </a:r>
            <a:r>
              <a:rPr lang="da-DK" dirty="0" err="1"/>
              <a:t>Fluoroscens</a:t>
            </a:r>
            <a:br>
              <a:rPr lang="da-DK" dirty="0"/>
            </a:br>
            <a:r>
              <a:rPr lang="da-DK" dirty="0"/>
              <a:t>Kvantitativ måling</a:t>
            </a:r>
          </a:p>
        </p:txBody>
      </p:sp>
      <p:pic>
        <p:nvPicPr>
          <p:cNvPr id="5" name="Pladsholder til indhold 4" descr="Et billede, der indeholder linje/række, diagram, tekst, Kurve&#10;&#10;AI-genereret indhold kan være ukorrekt.">
            <a:extLst>
              <a:ext uri="{FF2B5EF4-FFF2-40B4-BE49-F238E27FC236}">
                <a16:creationId xmlns:a16="http://schemas.microsoft.com/office/drawing/2014/main" id="{6685635F-06C6-65A4-AE8D-9E8AF5931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116" y="1979636"/>
            <a:ext cx="7030546" cy="4351338"/>
          </a:xfrm>
        </p:spPr>
      </p:pic>
    </p:spTree>
    <p:extLst>
      <p:ext uri="{BB962C8B-B14F-4D97-AF65-F5344CB8AC3E}">
        <p14:creationId xmlns:p14="http://schemas.microsoft.com/office/powerpoint/2010/main" val="3828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936AF-6F80-CCB1-F953-DA079AAA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Virus</a:t>
            </a:r>
          </a:p>
        </p:txBody>
      </p:sp>
      <p:pic>
        <p:nvPicPr>
          <p:cNvPr id="5" name="Pladsholder til indhold 4" descr="Et billede, der indeholder Børnekunst, design&#10;&#10;AI-genereret indhold kan være ukorrekt.">
            <a:extLst>
              <a:ext uri="{FF2B5EF4-FFF2-40B4-BE49-F238E27FC236}">
                <a16:creationId xmlns:a16="http://schemas.microsoft.com/office/drawing/2014/main" id="{AE12D26A-B4ED-37D8-1B43-FA978342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90688"/>
            <a:ext cx="8382000" cy="2476500"/>
          </a:xfrm>
        </p:spPr>
      </p:pic>
      <p:pic>
        <p:nvPicPr>
          <p:cNvPr id="7" name="Billede 6" descr="Et billede, der indeholder diagram, linje/række, cirkel, skærmbillede&#10;&#10;AI-genereret indhold kan være ukorrekt.">
            <a:extLst>
              <a:ext uri="{FF2B5EF4-FFF2-40B4-BE49-F238E27FC236}">
                <a16:creationId xmlns:a16="http://schemas.microsoft.com/office/drawing/2014/main" id="{01EED47C-A0BE-A712-ED51-4974AA3B8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390" y="4386424"/>
            <a:ext cx="6452286" cy="21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D301A-345D-F6AF-1F70-F8AB0D1D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Beskriv og forklar figuren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92F96F8-D59D-397C-AA27-9EF44DF95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200" y="2293144"/>
            <a:ext cx="7975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41A5-137C-0A94-C10B-B5640889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Cellekultur i flydende vækstmedie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1787FC7-5BEE-FF8C-975A-85C6A16C4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08" y="1494321"/>
            <a:ext cx="6582793" cy="43513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AABCD95-435B-994C-80DC-9FC0CD0BDEC5}"/>
              </a:ext>
            </a:extLst>
          </p:cNvPr>
          <p:cNvSpPr txBox="1"/>
          <p:nvPr/>
        </p:nvSpPr>
        <p:spPr>
          <a:xfrm>
            <a:off x="7420993" y="1690688"/>
            <a:ext cx="4073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/>
              <a:t>Hvad er en cellekultur</a:t>
            </a:r>
          </a:p>
          <a:p>
            <a:pPr>
              <a:buNone/>
            </a:pPr>
            <a:r>
              <a:rPr lang="da-DK" dirty="0"/>
              <a:t>Hvad er forskellen på mitose og binær fission?</a:t>
            </a:r>
          </a:p>
        </p:txBody>
      </p:sp>
    </p:spTree>
    <p:extLst>
      <p:ext uri="{BB962C8B-B14F-4D97-AF65-F5344CB8AC3E}">
        <p14:creationId xmlns:p14="http://schemas.microsoft.com/office/powerpoint/2010/main" val="296988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258C9-D9BD-AD7F-2854-8A249E5F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3AEDE08E-B8B0-02E8-FC69-98EBF7D0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4050"/>
            <a:ext cx="7569200" cy="300990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9A87B81-76CB-3B25-6486-82393438A6EF}"/>
              </a:ext>
            </a:extLst>
          </p:cNvPr>
          <p:cNvSpPr txBox="1"/>
          <p:nvPr/>
        </p:nvSpPr>
        <p:spPr>
          <a:xfrm>
            <a:off x="1285460" y="5148470"/>
            <a:ext cx="8653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/>
              <a:t>Hvad afhænger bakteriers vækst af ? Kom med eksempler på vækstfaktorer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453E7BA-F38D-CA15-7618-EABB780B1742}"/>
              </a:ext>
            </a:extLst>
          </p:cNvPr>
          <p:cNvSpPr txBox="1"/>
          <p:nvPr/>
        </p:nvSpPr>
        <p:spPr>
          <a:xfrm>
            <a:off x="8044069" y="2198291"/>
            <a:ext cx="414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/>
              <a:t>Hvilke faser kendetegner det logistiske vækstforløb i en </a:t>
            </a:r>
            <a:r>
              <a:rPr lang="da-DK" dirty="0" err="1"/>
              <a:t>bakteriepopulatoin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698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7EB66-28B0-3402-BC39-12DF5204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365125"/>
            <a:ext cx="11463130" cy="1325563"/>
          </a:xfrm>
        </p:spPr>
        <p:txBody>
          <a:bodyPr/>
          <a:lstStyle/>
          <a:p>
            <a:r>
              <a:rPr lang="da-DK" dirty="0"/>
              <a:t>Evolutionseksperimentet – kvalitativt eksperiment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BFAB1F8-35DC-81DA-5BDD-54ABCE9EC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182" y="1690688"/>
            <a:ext cx="10515600" cy="657899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CA8355E-D291-06A4-F632-730270AA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91027"/>
            <a:ext cx="11121893" cy="1199095"/>
          </a:xfrm>
          <a:prstGeom prst="rect">
            <a:avLst/>
          </a:prstGeom>
        </p:spPr>
      </p:pic>
      <p:pic>
        <p:nvPicPr>
          <p:cNvPr id="9" name="Billede 8" descr="Et billede, der indeholder tekst, Font/skrifttype&#10;&#10;AI-genereret indhold kan være ukorrekt.">
            <a:extLst>
              <a:ext uri="{FF2B5EF4-FFF2-40B4-BE49-F238E27FC236}">
                <a16:creationId xmlns:a16="http://schemas.microsoft.com/office/drawing/2014/main" id="{67191D1A-46C8-FCCD-94F2-886307AA5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991253"/>
            <a:ext cx="10716638" cy="142888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4607400-AF90-E984-6E52-E5691F4C8223}"/>
              </a:ext>
            </a:extLst>
          </p:cNvPr>
          <p:cNvSpPr txBox="1"/>
          <p:nvPr/>
        </p:nvSpPr>
        <p:spPr>
          <a:xfrm>
            <a:off x="838198" y="5934670"/>
            <a:ext cx="10409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1800" dirty="0">
                <a:effectLst/>
                <a:latin typeface="Garamond" panose="02020404030301010803" pitchFamily="18" charset="0"/>
              </a:rPr>
              <a:t>Kilde: </a:t>
            </a:r>
            <a:r>
              <a:rPr lang="da-DK" sz="1800" dirty="0" err="1">
                <a:effectLst/>
                <a:latin typeface="Garamond" panose="02020404030301010803" pitchFamily="18" charset="0"/>
              </a:rPr>
              <a:t>Rainey</a:t>
            </a:r>
            <a:r>
              <a:rPr lang="da-DK" sz="1800" dirty="0">
                <a:effectLst/>
                <a:latin typeface="Garamond" panose="02020404030301010803" pitchFamily="18" charset="0"/>
              </a:rPr>
              <a:t> P., </a:t>
            </a:r>
            <a:r>
              <a:rPr lang="da-DK" sz="1800" dirty="0" err="1">
                <a:effectLst/>
                <a:latin typeface="Garamond" panose="02020404030301010803" pitchFamily="18" charset="0"/>
              </a:rPr>
              <a:t>Travisano</a:t>
            </a:r>
            <a:r>
              <a:rPr lang="da-DK" sz="1800" dirty="0">
                <a:effectLst/>
                <a:latin typeface="Garamond" panose="02020404030301010803" pitchFamily="18" charset="0"/>
              </a:rPr>
              <a:t> M. 1998. </a:t>
            </a:r>
            <a:r>
              <a:rPr lang="da-DK" sz="1800" i="1" dirty="0">
                <a:effectLst/>
                <a:latin typeface="Garamond" panose="02020404030301010803" pitchFamily="18" charset="0"/>
              </a:rPr>
              <a:t>“Adaptiv radiation in a </a:t>
            </a:r>
            <a:r>
              <a:rPr lang="da-DK" sz="1800" i="1" dirty="0" err="1">
                <a:effectLst/>
                <a:latin typeface="Garamond" panose="02020404030301010803" pitchFamily="18" charset="0"/>
              </a:rPr>
              <a:t>heterogeous</a:t>
            </a:r>
            <a:r>
              <a:rPr lang="da-DK" sz="1800" i="1" dirty="0">
                <a:effectLst/>
                <a:latin typeface="Garamond" panose="02020404030301010803" pitchFamily="18" charset="0"/>
              </a:rPr>
              <a:t> </a:t>
            </a:r>
            <a:r>
              <a:rPr lang="da-DK" sz="1800" i="1" dirty="0" err="1">
                <a:effectLst/>
                <a:latin typeface="Garamond" panose="02020404030301010803" pitchFamily="18" charset="0"/>
              </a:rPr>
              <a:t>environment</a:t>
            </a:r>
            <a:r>
              <a:rPr lang="da-DK" sz="1800" i="1" dirty="0">
                <a:effectLst/>
                <a:latin typeface="Garamond" panose="02020404030301010803" pitchFamily="18" charset="0"/>
              </a:rPr>
              <a:t>”. </a:t>
            </a:r>
            <a:r>
              <a:rPr lang="da-DK" sz="1800" dirty="0">
                <a:effectLst/>
                <a:latin typeface="Garamond" panose="02020404030301010803" pitchFamily="18" charset="0"/>
              </a:rPr>
              <a:t>Nature. </a:t>
            </a:r>
            <a:r>
              <a:rPr lang="da-DK" sz="1800" dirty="0" err="1">
                <a:effectLst/>
                <a:latin typeface="Garamond" panose="02020404030301010803" pitchFamily="18" charset="0"/>
              </a:rPr>
              <a:t>Vol</a:t>
            </a:r>
            <a:r>
              <a:rPr lang="da-DK" sz="1800" dirty="0">
                <a:effectLst/>
                <a:latin typeface="Garamond" panose="02020404030301010803" pitchFamily="18" charset="0"/>
              </a:rPr>
              <a:t> 394, p69-71</a:t>
            </a:r>
            <a:br>
              <a:rPr lang="da-DK" sz="1800" dirty="0">
                <a:effectLst/>
                <a:latin typeface="Garamond" panose="02020404030301010803" pitchFamily="18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35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9F2DE-03F7-E095-EE21-DA12CC87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Evolutionseksperimentet</a:t>
            </a:r>
          </a:p>
        </p:txBody>
      </p:sp>
      <p:pic>
        <p:nvPicPr>
          <p:cNvPr id="5" name="Pladsholder til indhold 4" descr="Et billede, der indeholder tekst, Font/skrifttype&#10;&#10;AI-genereret indhold kan være ukorrekt.">
            <a:extLst>
              <a:ext uri="{FF2B5EF4-FFF2-40B4-BE49-F238E27FC236}">
                <a16:creationId xmlns:a16="http://schemas.microsoft.com/office/drawing/2014/main" id="{30C9BF22-835E-19FB-F307-5DC89B7AC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18" y="1828221"/>
            <a:ext cx="10515600" cy="1775225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725F670-180E-71AE-D604-9C2B68BA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7" y="3889864"/>
            <a:ext cx="11080711" cy="11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9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7CF24-3FB7-4C23-4EBE-CF8E8942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Evolutionseksperimentet</a:t>
            </a:r>
          </a:p>
        </p:txBody>
      </p:sp>
      <p:pic>
        <p:nvPicPr>
          <p:cNvPr id="5" name="Pladsholder til indhold 4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D9BC892D-E258-A140-42EC-68CB9A73F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1311"/>
            <a:ext cx="8156504" cy="5051563"/>
          </a:xfrm>
        </p:spPr>
      </p:pic>
    </p:spTree>
    <p:extLst>
      <p:ext uri="{BB962C8B-B14F-4D97-AF65-F5344CB8AC3E}">
        <p14:creationId xmlns:p14="http://schemas.microsoft.com/office/powerpoint/2010/main" val="19927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7ADC6-8395-90C3-FEC3-C66EA9EC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Evolutionseksperimentet – dag 1</a:t>
            </a:r>
          </a:p>
        </p:txBody>
      </p:sp>
      <p:pic>
        <p:nvPicPr>
          <p:cNvPr id="4" name="Pladsholder til indhold 3" descr="Et billede, der indeholder tekst, skærmbillede, Font/skrifttype, algebra&#10;&#10;AI-genereret indhold kan være ukorrekt.">
            <a:extLst>
              <a:ext uri="{FF2B5EF4-FFF2-40B4-BE49-F238E27FC236}">
                <a16:creationId xmlns:a16="http://schemas.microsoft.com/office/drawing/2014/main" id="{D6DE8556-417D-4C65-19AF-D0D1B4AA4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25" y="1597887"/>
            <a:ext cx="10983129" cy="48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227</Words>
  <Application>Microsoft Macintosh PowerPoint</Application>
  <PresentationFormat>Widescreen</PresentationFormat>
  <Paragraphs>39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Garamond</vt:lpstr>
      <vt:lpstr>Office-tema</vt:lpstr>
      <vt:lpstr>Mikrobiologi </vt:lpstr>
      <vt:lpstr>Virus</vt:lpstr>
      <vt:lpstr>Beskriv og forklar figuren</vt:lpstr>
      <vt:lpstr>Cellekultur i flydende vækstmedie</vt:lpstr>
      <vt:lpstr>PowerPoint-præsentation</vt:lpstr>
      <vt:lpstr>Evolutionseksperimentet – kvalitativt eksperiment</vt:lpstr>
      <vt:lpstr>Evolutionseksperimentet</vt:lpstr>
      <vt:lpstr>Evolutionseksperimentet</vt:lpstr>
      <vt:lpstr>Evolutionseksperimentet – dag 1</vt:lpstr>
      <vt:lpstr>Evolutionseksperimentet – dag 8</vt:lpstr>
      <vt:lpstr>Evolutionseksperimentet – dag 8</vt:lpstr>
      <vt:lpstr>PowerPoint-præsentation</vt:lpstr>
      <vt:lpstr>Vækstforsøg Pseudomonas Fluoroscens Kvantitativ måling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6</cp:revision>
  <dcterms:created xsi:type="dcterms:W3CDTF">2025-12-01T07:16:10Z</dcterms:created>
  <dcterms:modified xsi:type="dcterms:W3CDTF">2025-12-01T10:01:56Z</dcterms:modified>
</cp:coreProperties>
</file>