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72" r:id="rId6"/>
    <p:sldId id="267" r:id="rId7"/>
    <p:sldId id="271" r:id="rId8"/>
    <p:sldId id="273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18729-98E3-2048-87E4-D4ED8E9FB882}" v="9" dt="2026-04-09T17:10:02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22"/>
  </p:normalViewPr>
  <p:slideViewPr>
    <p:cSldViewPr snapToGrid="0">
      <p:cViewPr varScale="1">
        <p:scale>
          <a:sx n="91" d="100"/>
          <a:sy n="91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E6D0D-24DD-EB44-A71D-CFC7779FB956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6C99-F38F-1046-92FB-044CA977A1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90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Oxidativ</a:t>
            </a:r>
            <a:r>
              <a:rPr lang="da-DK" dirty="0"/>
              <a:t> </a:t>
            </a:r>
            <a:r>
              <a:rPr lang="da-DK" dirty="0" err="1"/>
              <a:t>decarboxylering</a:t>
            </a:r>
            <a:r>
              <a:rPr lang="da-DK" dirty="0"/>
              <a:t> ses øverst til venstre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16C99-F38F-1046-92FB-044CA977A15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317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44144-A1A2-D537-F016-8C2182989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E1B1508-C2AD-27F2-6894-DEB499779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AE437C-6289-483C-2C3B-FBD0FB7A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99ED58-F262-CD99-372A-1213CB28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C055D1-AC42-D166-4A0F-FFD798BA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304DC-DF1B-056F-2182-1F03B29E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67D77AE-FAC2-8071-146F-BC4EB6859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AE285F-D5E6-D3B0-B1CF-0974B551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E27485-9F4E-6F35-31FC-E9093939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99DDD0-0697-7893-4C8C-AA6C8943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02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76D9F79-31F8-DE93-12D9-8A3765A4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8ED202E-1959-0BD9-A4F7-65BE6A4DD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7BE31-FD1A-A876-0F65-9B9922F0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08E6E4B-EC2F-9A60-7F0F-E590F20E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54D263-7097-ED0D-E058-05DA7196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2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A7590-16DC-97F5-FE45-A4BF8861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F25693-51C6-EAEE-00FE-E46357EEE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922DA6-F30A-F1FB-E14E-CEA0B619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1735AC-026E-D03F-1732-B83D445D1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0877B2-DE6D-B994-6B69-15BFD5DB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06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CCF6-6AEB-26AE-73D8-F8B7EC74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71AB06B-DBBC-FE8F-DFF9-9C02A6650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518DDA-5107-8514-08DB-543BA89B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5CDB12-AFA7-1B7E-3BC1-DB1839EB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DF9AA8-6C19-0A43-79C5-F7A788E1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89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38DC9-0573-B337-DE6C-BE4A2599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FBECE2-B5B6-B41A-5FE6-8057D3F95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241BC02-B1C4-1E84-9AE2-D11C6EE73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EBF130C-1633-6173-6F03-DA360744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62EE59-BD31-EA30-CF5A-F288E26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CEA37E-EBFF-686A-3FCC-66B82426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59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6D1A4-4CD3-7C95-6E27-FD3D9DA0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8C7A186-C923-6794-C367-868A7EB4D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918C0C9-CDD6-D59F-278D-30984B246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872D6C9-0411-81C8-235F-B8ACFA5AB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FAB894F-2F06-A24B-9CB3-604E2EEBB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89AD211-298E-71B7-F151-A4FEDDDA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B048D42-896F-9C24-0D90-BE6F81B9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E914A86-952D-9C8E-0952-3518C2A4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132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C5389-E215-F5CA-8B9C-2050A8F6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5A20DF4-4410-9D00-9A2E-A7ECFED5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5FE80E8-8CE9-F61E-CC56-43D8C39B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754035F-7116-8AAF-6631-4AF4B13B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57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39B0BC8-11FA-94D0-C473-E3B16AEC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09F7C61-6687-F387-5294-D292C69A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317835F-8B4A-C440-F022-807DA201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54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8D670-A5AF-C96E-3C9A-1D2B4AD4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EB89E6-9B91-97E3-3104-3536B4493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29C9A96-170F-7680-A558-FCE60035F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B08351-A9BB-62C5-9EAF-2E75CACC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CCCC306-A163-6E5F-4E4B-CAF70E67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8E8BD9-8D28-A8C6-9CA9-AE819C85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21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E07AE-A552-9863-93AC-D7871FD1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A8EB9C1-D1D3-5DC3-84CF-169947EFB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21CA04-3654-9288-EF4B-33E43811F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9E098BA-2719-37DC-52F0-AD422F10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C98A04D-7427-E0D8-6C90-CDDB83B3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A4E4704-6E59-4CBB-FDCD-4127F0D7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238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C57CDDB-63A1-8A64-44AF-BC57B9AA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DAA3197-3D9E-7B35-5B18-1A107A1FA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C3B7F5-9ED5-5E36-9F08-16B3C019C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98050D-B23B-014E-92C7-5946023B9FAD}" type="datetimeFigureOut">
              <a:rPr lang="da-DK" smtClean="0"/>
              <a:t>09.04.2026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4573BF-CB06-E898-42A7-44972B7E3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1C1F82-BC0F-D0BF-4E14-82F65EEDE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C26CB-CE29-A840-BC2E-93DB8EBBD0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862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077E2-E962-5234-53A4-875EEE4BD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Respiration og gæring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646F788-4A55-A258-2A93-C827DB4DD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807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83582-0D28-AB2D-9D29-A51477BE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Respirationens energiregnskab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136206F-69C3-1B02-C617-D8E9AFF11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130" y="1549510"/>
            <a:ext cx="68199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6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ECC79-0DD8-2E77-2B4F-F1E2731A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Energi fra lipider og protein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30576C3-3DDB-CDF2-F618-32BEED782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350" y="2020094"/>
            <a:ext cx="58293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B1624-8EF4-A365-D5EF-2B1317D3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Respiration – 3 delprocesser</a:t>
            </a:r>
          </a:p>
        </p:txBody>
      </p:sp>
      <p:pic>
        <p:nvPicPr>
          <p:cNvPr id="4" name="Pladsholder til indhold 3" descr="Et billede, der indeholder tekst, orange&#10;&#10;Indhold genereret af kunstig intelligens kan være forkert.">
            <a:extLst>
              <a:ext uri="{FF2B5EF4-FFF2-40B4-BE49-F238E27FC236}">
                <a16:creationId xmlns:a16="http://schemas.microsoft.com/office/drawing/2014/main" id="{2EA298A1-36F2-0415-C1DD-03479A868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244" y="1559811"/>
            <a:ext cx="72255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8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C8F9-48EB-BB47-A453-3B3132A3E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8A98D-2661-B58F-B1DC-CBE2F7B9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450689" cy="1325563"/>
          </a:xfrm>
        </p:spPr>
        <p:txBody>
          <a:bodyPr/>
          <a:lstStyle/>
          <a:p>
            <a:r>
              <a:rPr lang="da-DK" dirty="0"/>
              <a:t>Glykolyse – en række biokemiske reaktioner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E00FB5A-DF46-2953-BB00-A59314D02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2" y="1397177"/>
            <a:ext cx="8647288" cy="509656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8412271-17C1-508D-14B6-24B8DF47CF1A}"/>
              </a:ext>
            </a:extLst>
          </p:cNvPr>
          <p:cNvSpPr txBox="1"/>
          <p:nvPr/>
        </p:nvSpPr>
        <p:spPr>
          <a:xfrm>
            <a:off x="9615313" y="1397177"/>
            <a:ext cx="20029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FORLØBER UDEN </a:t>
            </a:r>
          </a:p>
          <a:p>
            <a:r>
              <a:rPr lang="da-DK" dirty="0"/>
              <a:t>BRUG AF OXYGEN</a:t>
            </a:r>
          </a:p>
        </p:txBody>
      </p:sp>
    </p:spTree>
    <p:extLst>
      <p:ext uri="{BB962C8B-B14F-4D97-AF65-F5344CB8AC3E}">
        <p14:creationId xmlns:p14="http://schemas.microsoft.com/office/powerpoint/2010/main" val="404646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88BA8-04EE-98E3-4A6E-5929A90E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450689" cy="1325563"/>
          </a:xfrm>
        </p:spPr>
        <p:txBody>
          <a:bodyPr/>
          <a:lstStyle/>
          <a:p>
            <a:r>
              <a:rPr lang="da-DK" dirty="0"/>
              <a:t>Glykolyse – en række biokemiske reaktioner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C02ABFD-0C45-A448-B95B-D29C24D41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4" y="1690687"/>
            <a:ext cx="8583401" cy="1342427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34A00BD9-9CCB-D66F-03EE-9CF69D050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79" y="3368239"/>
            <a:ext cx="4521200" cy="1727200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655637EC-4C44-82DC-9558-9F9CEFD0BD14}"/>
              </a:ext>
            </a:extLst>
          </p:cNvPr>
          <p:cNvSpPr txBox="1"/>
          <p:nvPr/>
        </p:nvSpPr>
        <p:spPr>
          <a:xfrm>
            <a:off x="9292083" y="1913512"/>
            <a:ext cx="229197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Det samlede</a:t>
            </a:r>
          </a:p>
          <a:p>
            <a:r>
              <a:rPr lang="da-DK" dirty="0"/>
              <a:t>Udbytte af glykolysen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A3D8D0F-DE4A-84DC-BE47-258073D5628B}"/>
              </a:ext>
            </a:extLst>
          </p:cNvPr>
          <p:cNvSpPr txBox="1"/>
          <p:nvPr/>
        </p:nvSpPr>
        <p:spPr>
          <a:xfrm>
            <a:off x="9469023" y="3698276"/>
            <a:ext cx="19380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Mælkesyregæring</a:t>
            </a:r>
          </a:p>
        </p:txBody>
      </p:sp>
      <p:pic>
        <p:nvPicPr>
          <p:cNvPr id="19" name="Pladsholder til indhold 3" descr="Et billede, der indeholder tekst, diagram, skærmbillede, tegning&#10;&#10;Indhold genereret af kunstig intelligens kan være forkert.">
            <a:extLst>
              <a:ext uri="{FF2B5EF4-FFF2-40B4-BE49-F238E27FC236}">
                <a16:creationId xmlns:a16="http://schemas.microsoft.com/office/drawing/2014/main" id="{F3C57AF2-6FB6-BF30-460F-AC246F541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91242" y="3429000"/>
            <a:ext cx="4000841" cy="25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3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B58D8-E8BB-4CA3-026A-F3883825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94255-0602-4DFF-4271-6DE6D7DA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Respiration – 3 delprocesser</a:t>
            </a:r>
          </a:p>
        </p:txBody>
      </p:sp>
      <p:pic>
        <p:nvPicPr>
          <p:cNvPr id="4" name="Pladsholder til indhold 3" descr="Et billede, der indeholder tekst, orange&#10;&#10;Indhold genereret af kunstig intelligens kan være forkert.">
            <a:extLst>
              <a:ext uri="{FF2B5EF4-FFF2-40B4-BE49-F238E27FC236}">
                <a16:creationId xmlns:a16="http://schemas.microsoft.com/office/drawing/2014/main" id="{F888722F-42E1-B351-5425-FD63D57C6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244" y="1559811"/>
            <a:ext cx="72255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5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49524-10E4-34A4-0BB2-975A4BEF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Citratcyklus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A87BFB2-93F6-796B-A88C-347DDA2E3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873082"/>
            <a:ext cx="3545653" cy="27341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24AE53B-B173-1BB2-C3B3-2F0CA486A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66" y="2087873"/>
            <a:ext cx="5122008" cy="145764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3F20BE9-4B59-270E-F122-D07A74A06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574" y="0"/>
            <a:ext cx="6537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6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74785-54D3-E79D-4952-23F58E81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 meget får man så ud af de tre trin – glykolyse, </a:t>
            </a:r>
            <a:r>
              <a:rPr lang="da-DK" dirty="0" err="1"/>
              <a:t>oxidativ</a:t>
            </a:r>
            <a:r>
              <a:rPr lang="da-DK" dirty="0"/>
              <a:t> </a:t>
            </a:r>
            <a:r>
              <a:rPr lang="da-DK" dirty="0" err="1"/>
              <a:t>decarboxylering</a:t>
            </a:r>
            <a:r>
              <a:rPr lang="da-DK" dirty="0"/>
              <a:t> og citratcyklus?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A26EA7-509F-CE21-2110-2EB7792D4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Få dette til at passe:</a:t>
            </a:r>
          </a:p>
          <a:p>
            <a:r>
              <a:rPr lang="da-DK" dirty="0"/>
              <a:t>Undervejs produceres i hver cyklus 3 NADH, 3 H</a:t>
            </a:r>
            <a:r>
              <a:rPr lang="da-DK" baseline="30000" dirty="0"/>
              <a:t>+</a:t>
            </a:r>
            <a:r>
              <a:rPr lang="da-DK" dirty="0"/>
              <a:t>, 1 FADH</a:t>
            </a:r>
            <a:r>
              <a:rPr lang="da-DK" baseline="-25000" dirty="0"/>
              <a:t>2</a:t>
            </a:r>
            <a:r>
              <a:rPr lang="da-DK" dirty="0"/>
              <a:t> og 1 GTP. GTP (GTP står for </a:t>
            </a:r>
            <a:r>
              <a:rPr lang="da-DK" dirty="0" err="1"/>
              <a:t>guanosin-tri-phosphat</a:t>
            </a:r>
            <a:r>
              <a:rPr lang="da-DK" dirty="0"/>
              <a:t>) omdannes til ATP:</a:t>
            </a:r>
          </a:p>
          <a:p>
            <a:r>
              <a:rPr lang="da-DK" dirty="0"/>
              <a:t>GTP + ADP → GDP + ATP</a:t>
            </a:r>
          </a:p>
          <a:p>
            <a:r>
              <a:rPr lang="da-DK" dirty="0"/>
              <a:t>FAD er ligesom NAD</a:t>
            </a:r>
            <a:r>
              <a:rPr lang="da-DK" baseline="30000" dirty="0"/>
              <a:t>+</a:t>
            </a:r>
            <a:r>
              <a:rPr lang="da-DK" dirty="0"/>
              <a:t> en hydrogentransportør. Da der også blev dannet 1 NADH og 1 H</a:t>
            </a:r>
            <a:r>
              <a:rPr lang="da-DK" baseline="30000" dirty="0"/>
              <a:t>+</a:t>
            </a:r>
            <a:r>
              <a:rPr lang="da-DK" dirty="0"/>
              <a:t> for hvert acetyl-</a:t>
            </a:r>
            <a:r>
              <a:rPr lang="da-DK" dirty="0" err="1"/>
              <a:t>CoA</a:t>
            </a:r>
            <a:r>
              <a:rPr lang="da-DK" dirty="0"/>
              <a:t> der blev dannet, og der allerede er 2 NADH og 2 H</a:t>
            </a:r>
            <a:r>
              <a:rPr lang="da-DK" baseline="30000" dirty="0"/>
              <a:t>+</a:t>
            </a:r>
            <a:r>
              <a:rPr lang="da-DK" dirty="0"/>
              <a:t> fra </a:t>
            </a:r>
            <a:r>
              <a:rPr lang="da-DK" dirty="0" err="1"/>
              <a:t>glycolysen</a:t>
            </a:r>
            <a:r>
              <a:rPr lang="da-DK" dirty="0"/>
              <a:t>, så får man i alt pr. </a:t>
            </a:r>
            <a:r>
              <a:rPr lang="da-DK" dirty="0" err="1"/>
              <a:t>glucosemolekyle</a:t>
            </a:r>
            <a:r>
              <a:rPr lang="da-DK" dirty="0"/>
              <a:t> 10 NADH, 10 H</a:t>
            </a:r>
            <a:r>
              <a:rPr lang="da-DK" baseline="30000" dirty="0"/>
              <a:t>+</a:t>
            </a:r>
            <a:r>
              <a:rPr lang="da-DK" dirty="0"/>
              <a:t> og 2 FADH</a:t>
            </a:r>
            <a:r>
              <a:rPr lang="da-DK" baseline="-25000" dirty="0"/>
              <a:t>2</a:t>
            </a:r>
            <a:r>
              <a:rPr lang="da-DK" dirty="0"/>
              <a:t>. Derudover dannes der 2 CO</a:t>
            </a:r>
            <a:r>
              <a:rPr lang="da-DK" baseline="-25000" dirty="0"/>
              <a:t>2</a:t>
            </a:r>
            <a:r>
              <a:rPr lang="da-DK" dirty="0"/>
              <a:t> i hver cyklus.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773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8E3EE-EFC6-5101-A064-8C3FDB992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11165-EBBC-9DF5-7A2A-00D539C8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Respiration – 3 delprocesser</a:t>
            </a:r>
          </a:p>
        </p:txBody>
      </p:sp>
      <p:pic>
        <p:nvPicPr>
          <p:cNvPr id="4" name="Pladsholder til indhold 3" descr="Et billede, der indeholder tekst, orange&#10;&#10;Indhold genereret af kunstig intelligens kan være forkert.">
            <a:extLst>
              <a:ext uri="{FF2B5EF4-FFF2-40B4-BE49-F238E27FC236}">
                <a16:creationId xmlns:a16="http://schemas.microsoft.com/office/drawing/2014/main" id="{A1E3767F-9D33-A379-BFA9-25FEB9553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244" y="1559811"/>
            <a:ext cx="72255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5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15394-4935-69DB-D172-6520EE18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Elektrontransportkæden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AD6CF5D-6E8F-EE40-9BF1-691BD39DA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7359"/>
            <a:ext cx="7718274" cy="514551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80582A0-A7BC-5792-244F-FFC5770A7B4D}"/>
              </a:ext>
            </a:extLst>
          </p:cNvPr>
          <p:cNvSpPr txBox="1"/>
          <p:nvPr/>
        </p:nvSpPr>
        <p:spPr>
          <a:xfrm>
            <a:off x="8665699" y="1578147"/>
            <a:ext cx="294798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FØLG TEKSTEN I BOGEN </a:t>
            </a:r>
          </a:p>
          <a:p>
            <a:r>
              <a:rPr lang="da-DK" dirty="0"/>
              <a:t>SAMMEN MED DIN MAKKER</a:t>
            </a:r>
          </a:p>
        </p:txBody>
      </p:sp>
    </p:spTree>
    <p:extLst>
      <p:ext uri="{BB962C8B-B14F-4D97-AF65-F5344CB8AC3E}">
        <p14:creationId xmlns:p14="http://schemas.microsoft.com/office/powerpoint/2010/main" val="259410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187</Words>
  <Application>Microsoft Macintosh PowerPoint</Application>
  <PresentationFormat>Widescreen</PresentationFormat>
  <Paragraphs>24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Office-tema</vt:lpstr>
      <vt:lpstr>Respiration og gæring</vt:lpstr>
      <vt:lpstr>Respiration – 3 delprocesser</vt:lpstr>
      <vt:lpstr>Glykolyse – en række biokemiske reaktioner</vt:lpstr>
      <vt:lpstr>Glykolyse – en række biokemiske reaktioner</vt:lpstr>
      <vt:lpstr>Respiration – 3 delprocesser</vt:lpstr>
      <vt:lpstr>Citratcyklus</vt:lpstr>
      <vt:lpstr>Hvor meget får man så ud af de tre trin – glykolyse, oxidativ decarboxylering og citratcyklus?</vt:lpstr>
      <vt:lpstr>Respiration – 3 delprocesser</vt:lpstr>
      <vt:lpstr>Elektrontransportkæden</vt:lpstr>
      <vt:lpstr>Respirationens energiregnskab</vt:lpstr>
      <vt:lpstr>Energi fra lipider og protein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Line Søndergaard Kallerup</dc:creator>
  <cp:lastModifiedBy>Line Søndergaard Kallerup</cp:lastModifiedBy>
  <cp:revision>1</cp:revision>
  <dcterms:created xsi:type="dcterms:W3CDTF">2026-04-09T16:48:47Z</dcterms:created>
  <dcterms:modified xsi:type="dcterms:W3CDTF">2026-04-09T17:10:45Z</dcterms:modified>
</cp:coreProperties>
</file>